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9FF13-F33E-481F-A044-0648CC6DA2D2}" type="datetimeFigureOut">
              <a:rPr lang="sr-Latn-CS" smtClean="0"/>
              <a:pPr/>
              <a:t>14.4.2020.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31E106-1CE2-455F-B585-4F72EC867D64}" type="slidenum">
              <a:rPr lang="sr-Latn-CS" smtClean="0"/>
              <a:pPr/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2880867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B851AB5-6034-4D66-9D9E-8BF9FA6B1CA1}" type="datetimeFigureOut">
              <a:rPr lang="sr-Latn-CS" smtClean="0"/>
              <a:pPr/>
              <a:t>14.4.2020.</a:t>
            </a:fld>
            <a:endParaRPr lang="sr-Latn-C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sr-Latn-C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A3E475C-844A-462C-8DE6-708CA7BE5D8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B851AB5-6034-4D66-9D9E-8BF9FA6B1CA1}" type="datetimeFigureOut">
              <a:rPr lang="sr-Latn-CS" smtClean="0"/>
              <a:pPr/>
              <a:t>14.4.2020.</a:t>
            </a:fld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A3E475C-844A-462C-8DE6-708CA7BE5D8B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B851AB5-6034-4D66-9D9E-8BF9FA6B1CA1}" type="datetimeFigureOut">
              <a:rPr lang="sr-Latn-CS" smtClean="0"/>
              <a:pPr/>
              <a:t>14.4.2020.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sr-Latn-C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A3E475C-844A-462C-8DE6-708CA7BE5D8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51AB5-6034-4D66-9D9E-8BF9FA6B1CA1}" type="datetimeFigureOut">
              <a:rPr lang="sr-Latn-CS" smtClean="0"/>
              <a:pPr/>
              <a:t>14.4.2020.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E475C-844A-462C-8DE6-708CA7BE5D8B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51AB5-6034-4D66-9D9E-8BF9FA6B1CA1}" type="datetimeFigureOut">
              <a:rPr lang="sr-Latn-CS" smtClean="0"/>
              <a:pPr/>
              <a:t>14.4.2020.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E475C-844A-462C-8DE6-708CA7BE5D8B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B851AB5-6034-4D66-9D9E-8BF9FA6B1CA1}" type="datetimeFigureOut">
              <a:rPr lang="sr-Latn-CS" smtClean="0"/>
              <a:pPr/>
              <a:t>14.4.2020.</a:t>
            </a:fld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A3E475C-844A-462C-8DE6-708CA7BE5D8B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51AB5-6034-4D66-9D9E-8BF9FA6B1CA1}" type="datetimeFigureOut">
              <a:rPr lang="sr-Latn-CS" smtClean="0"/>
              <a:pPr/>
              <a:t>14.4.2020.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E475C-844A-462C-8DE6-708CA7BE5D8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B851AB5-6034-4D66-9D9E-8BF9FA6B1CA1}" type="datetimeFigureOut">
              <a:rPr lang="sr-Latn-CS" smtClean="0"/>
              <a:pPr/>
              <a:t>14.4.2020.</a:t>
            </a:fld>
            <a:endParaRPr lang="sr-Latn-C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A3E475C-844A-462C-8DE6-708CA7BE5D8B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r-Latn-C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B851AB5-6034-4D66-9D9E-8BF9FA6B1CA1}" type="datetimeFigureOut">
              <a:rPr lang="sr-Latn-CS" smtClean="0"/>
              <a:pPr/>
              <a:t>14.4.2020.</a:t>
            </a:fld>
            <a:endParaRPr lang="sr-Latn-C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A3E475C-844A-462C-8DE6-708CA7BE5D8B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51AB5-6034-4D66-9D9E-8BF9FA6B1CA1}" type="datetimeFigureOut">
              <a:rPr lang="sr-Latn-CS" smtClean="0"/>
              <a:pPr/>
              <a:t>14.4.2020.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E475C-844A-462C-8DE6-708CA7BE5D8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51AB5-6034-4D66-9D9E-8BF9FA6B1CA1}" type="datetimeFigureOut">
              <a:rPr lang="sr-Latn-CS" smtClean="0"/>
              <a:pPr/>
              <a:t>14.4.2020.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E475C-844A-462C-8DE6-708CA7BE5D8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B851AB5-6034-4D66-9D9E-8BF9FA6B1CA1}" type="datetimeFigureOut">
              <a:rPr lang="sr-Latn-CS" smtClean="0"/>
              <a:pPr/>
              <a:t>14.4.2020.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r-Latn-C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A3E475C-844A-462C-8DE6-708CA7BE5D8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412776"/>
            <a:ext cx="8784976" cy="1894362"/>
          </a:xfrm>
        </p:spPr>
        <p:txBody>
          <a:bodyPr>
            <a:normAutofit/>
          </a:bodyPr>
          <a:lstStyle/>
          <a:p>
            <a:pPr algn="ctr"/>
            <a:r>
              <a:rPr lang="sr-Latn-CS" dirty="0" smtClean="0"/>
              <a:t>Obrazovanje i obuka zaposlenih </a:t>
            </a: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>u </a:t>
            </a:r>
            <a:r>
              <a:rPr lang="sr-Latn-CS" dirty="0" smtClean="0"/>
              <a:t>organizacijama turističke privrede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dirty="0"/>
              <a:t>d</a:t>
            </a:r>
            <a:r>
              <a:rPr lang="sr-Latn-CS" dirty="0" smtClean="0"/>
              <a:t>r Jelisaveta Vučkovič, profesor</a:t>
            </a:r>
          </a:p>
          <a:p>
            <a:endParaRPr lang="sr-Latn-CS" dirty="0" smtClean="0"/>
          </a:p>
          <a:p>
            <a:r>
              <a:rPr lang="sr-Latn-CS" i="1" dirty="0" smtClean="0"/>
              <a:t>Odsek Visoka turistička škola strukovnih studija, Beograd, Srbija</a:t>
            </a:r>
            <a:endParaRPr lang="sr-Latn-C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8147248" cy="4873752"/>
          </a:xfrm>
        </p:spPr>
        <p:txBody>
          <a:bodyPr>
            <a:normAutofit/>
          </a:bodyPr>
          <a:lstStyle/>
          <a:p>
            <a:r>
              <a:rPr lang="sr-Latn-CS" b="1" dirty="0" smtClean="0"/>
              <a:t>Učenje</a:t>
            </a:r>
            <a:r>
              <a:rPr lang="sr-Latn-CS" dirty="0" smtClean="0"/>
              <a:t> – proces kojim se stiču stručnost, znanje i stavovi i zatim prevode na uobičajenu formu ponašanja i performansi.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Obrazovanje</a:t>
            </a:r>
            <a:r>
              <a:rPr lang="sr-Latn-CS" dirty="0" smtClean="0"/>
              <a:t> – aktivnosti koje imaju za cilj širenje ukupnih saznanja, razvoj potencijala i promenu vrednosti i kulture.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Obuka</a:t>
            </a:r>
            <a:r>
              <a:rPr lang="sr-Latn-CS" dirty="0" smtClean="0"/>
              <a:t> – sticanje specifičnih znanja, sposobnosi i </a:t>
            </a:r>
            <a:r>
              <a:rPr lang="sr-Latn-CS" dirty="0" smtClean="0"/>
              <a:t>veština </a:t>
            </a:r>
            <a:r>
              <a:rPr lang="sr-Latn-CS" dirty="0" smtClean="0"/>
              <a:t>neophodnih za savladavanje konkretnih radnih zadataka.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1143000"/>
          </a:xfrm>
        </p:spPr>
        <p:txBody>
          <a:bodyPr>
            <a:noAutofit/>
          </a:bodyPr>
          <a:lstStyle/>
          <a:p>
            <a:pPr algn="ctr"/>
            <a:r>
              <a:rPr lang="sr-Latn-CS" sz="2400" b="1" dirty="0" smtClean="0"/>
              <a:t>Faktori koji determinišu ulogu i značaj obrazovanja i obuke u </a:t>
            </a:r>
            <a:r>
              <a:rPr lang="sr-Latn-CS" sz="2400" b="1" dirty="0" smtClean="0"/>
              <a:t>organizacijama turističke privrede</a:t>
            </a:r>
            <a:endParaRPr lang="sr-Latn-C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7504" y="1772816"/>
            <a:ext cx="8928992" cy="47533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r-Latn-CS" dirty="0" smtClean="0"/>
              <a:t>1. Primena </a:t>
            </a:r>
            <a:r>
              <a:rPr lang="sr-Latn-CS" dirty="0" smtClean="0"/>
              <a:t>marketinga, kao tržišno orijentisane poslovne koncepcije</a:t>
            </a:r>
            <a:r>
              <a:rPr lang="sr-Latn-CS" dirty="0" smtClean="0"/>
              <a:t>.</a:t>
            </a:r>
          </a:p>
          <a:p>
            <a:pPr marL="0" indent="0">
              <a:buNone/>
            </a:pPr>
            <a:endParaRPr lang="sr-Latn-CS" dirty="0" smtClean="0"/>
          </a:p>
          <a:p>
            <a:pPr marL="0" indent="0">
              <a:buNone/>
            </a:pPr>
            <a:r>
              <a:rPr lang="sr-Latn-CS" dirty="0" smtClean="0"/>
              <a:t>2. Povećanje </a:t>
            </a:r>
            <a:r>
              <a:rPr lang="sr-Latn-CS" dirty="0" smtClean="0"/>
              <a:t>konkurencije na globalnom tržištu</a:t>
            </a:r>
            <a:r>
              <a:rPr lang="sr-Latn-CS" dirty="0" smtClean="0"/>
              <a:t>.</a:t>
            </a:r>
          </a:p>
          <a:p>
            <a:pPr marL="0" indent="0">
              <a:buNone/>
            </a:pPr>
            <a:endParaRPr lang="sr-Latn-CS" dirty="0" smtClean="0"/>
          </a:p>
          <a:p>
            <a:pPr marL="0" indent="0">
              <a:buNone/>
            </a:pPr>
            <a:r>
              <a:rPr lang="sr-Latn-CS" dirty="0" smtClean="0"/>
              <a:t>3. Porast </a:t>
            </a:r>
            <a:r>
              <a:rPr lang="sr-Latn-CS" dirty="0" smtClean="0"/>
              <a:t>obrazovnog i kulturnog nivoa turista</a:t>
            </a:r>
            <a:r>
              <a:rPr lang="sr-Latn-CS" dirty="0" smtClean="0"/>
              <a:t>.</a:t>
            </a:r>
          </a:p>
          <a:p>
            <a:pPr marL="0" indent="0">
              <a:buNone/>
            </a:pPr>
            <a:endParaRPr lang="sr-Latn-CS" dirty="0" smtClean="0"/>
          </a:p>
          <a:p>
            <a:pPr marL="0" indent="0">
              <a:buNone/>
            </a:pPr>
            <a:r>
              <a:rPr lang="sr-Latn-CS" dirty="0" smtClean="0"/>
              <a:t>4. Uvođenje </a:t>
            </a:r>
            <a:r>
              <a:rPr lang="sr-Latn-CS" dirty="0" smtClean="0"/>
              <a:t>sistema upravljanja ukupnim kvalitetom (TQM) u </a:t>
            </a:r>
            <a:r>
              <a:rPr lang="sr-Latn-CS" dirty="0" smtClean="0"/>
              <a:t>organizaciju turističke privrede</a:t>
            </a:r>
            <a:r>
              <a:rPr lang="sr-Latn-CS" dirty="0" smtClean="0"/>
              <a:t>.</a:t>
            </a:r>
          </a:p>
          <a:p>
            <a:pPr marL="0" indent="0">
              <a:buNone/>
            </a:pPr>
            <a:endParaRPr lang="sr-Latn-CS" dirty="0" smtClean="0"/>
          </a:p>
          <a:p>
            <a:pPr marL="0" indent="0">
              <a:buNone/>
            </a:pPr>
            <a:r>
              <a:rPr lang="sr-Latn-CS" dirty="0" smtClean="0"/>
              <a:t>5. Ubrzan </a:t>
            </a:r>
            <a:r>
              <a:rPr lang="sr-Latn-CS" dirty="0" smtClean="0"/>
              <a:t>razvoj tehnologije</a:t>
            </a:r>
            <a:r>
              <a:rPr lang="sr-Latn-CS" dirty="0" smtClean="0"/>
              <a:t>.</a:t>
            </a:r>
          </a:p>
          <a:p>
            <a:pPr marL="0" indent="0">
              <a:buNone/>
            </a:pPr>
            <a:endParaRPr lang="sr-Latn-CS" dirty="0" smtClean="0"/>
          </a:p>
          <a:p>
            <a:pPr marL="0" indent="0">
              <a:buNone/>
            </a:pPr>
            <a:r>
              <a:rPr lang="sr-Latn-CS" dirty="0" smtClean="0"/>
              <a:t>6. Jaz </a:t>
            </a:r>
            <a:r>
              <a:rPr lang="sr-Latn-CS" dirty="0" smtClean="0"/>
              <a:t>između formalnog obrazovanja (škole) i zahteva posla.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12968" cy="1143000"/>
          </a:xfrm>
        </p:spPr>
        <p:txBody>
          <a:bodyPr>
            <a:normAutofit/>
          </a:bodyPr>
          <a:lstStyle/>
          <a:p>
            <a:pPr algn="ctr"/>
            <a:r>
              <a:rPr lang="sr-Latn-CS" sz="2800" b="1" dirty="0" smtClean="0"/>
              <a:t>Ključne faze ciklusa obrazovanja i obuke </a:t>
            </a:r>
            <a:r>
              <a:rPr lang="sr-Latn-CS" sz="2800" b="1" dirty="0" smtClean="0"/>
              <a:t>u </a:t>
            </a:r>
            <a:r>
              <a:rPr lang="sr-Latn-CS" sz="2800" b="1" dirty="0" smtClean="0"/>
              <a:t>organizacijama turističke privrede</a:t>
            </a:r>
            <a:endParaRPr lang="sr-Latn-CS" sz="2800" b="1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 lnSpcReduction="10000"/>
          </a:bodyPr>
          <a:lstStyle/>
          <a:p>
            <a:pPr marL="624078" indent="-514350">
              <a:buNone/>
            </a:pPr>
            <a:r>
              <a:rPr lang="sr-Latn-CS" dirty="0" smtClean="0"/>
              <a:t>1. Utvrđivanje (procena i analiza) potreba i </a:t>
            </a:r>
            <a:r>
              <a:rPr lang="sr-Latn-CS" dirty="0" smtClean="0"/>
              <a:t>ciljeva obrazovanja </a:t>
            </a:r>
            <a:r>
              <a:rPr lang="sr-Latn-CS" dirty="0" smtClean="0"/>
              <a:t>i obuke.</a:t>
            </a:r>
          </a:p>
          <a:p>
            <a:pPr marL="624078" indent="-514350">
              <a:buNone/>
            </a:pPr>
            <a:endParaRPr lang="sr-Latn-CS" dirty="0" smtClean="0"/>
          </a:p>
          <a:p>
            <a:pPr marL="624078" indent="-514350">
              <a:buNone/>
            </a:pPr>
            <a:r>
              <a:rPr lang="sr-Latn-CS" dirty="0" smtClean="0"/>
              <a:t>2. Planiranje sprovođenja obuke:</a:t>
            </a:r>
          </a:p>
          <a:p>
            <a:pPr marL="624078" indent="-514350">
              <a:buNone/>
            </a:pPr>
            <a:r>
              <a:rPr lang="sr-Latn-CS" dirty="0" smtClean="0"/>
              <a:t>     - utvrđivanje sadržaja, programa i </a:t>
            </a:r>
            <a:r>
              <a:rPr lang="sr-Latn-CS" dirty="0" smtClean="0"/>
              <a:t>planova obuke;</a:t>
            </a:r>
          </a:p>
          <a:p>
            <a:pPr marL="624078" indent="-514350">
              <a:buNone/>
            </a:pPr>
            <a:r>
              <a:rPr lang="sr-Latn-CS" dirty="0" smtClean="0"/>
              <a:t>     </a:t>
            </a:r>
            <a:r>
              <a:rPr lang="sr-Latn-CS" dirty="0" smtClean="0"/>
              <a:t>- izbor vrsta i metoda obuke;</a:t>
            </a:r>
          </a:p>
          <a:p>
            <a:pPr marL="624078" indent="-514350">
              <a:buNone/>
            </a:pPr>
            <a:r>
              <a:rPr lang="sr-Latn-CS" dirty="0" smtClean="0"/>
              <a:t>     - izbor i obuka instruktora.</a:t>
            </a:r>
          </a:p>
          <a:p>
            <a:pPr marL="624078" indent="-514350">
              <a:buNone/>
            </a:pPr>
            <a:endParaRPr lang="sr-Latn-CS" dirty="0" smtClean="0"/>
          </a:p>
          <a:p>
            <a:pPr marL="624078" indent="-514350">
              <a:buNone/>
            </a:pPr>
            <a:r>
              <a:rPr lang="sr-Latn-CS" dirty="0" smtClean="0"/>
              <a:t>3. Sprovođenje obuke.</a:t>
            </a:r>
          </a:p>
          <a:p>
            <a:pPr marL="624078" indent="-514350">
              <a:buNone/>
            </a:pPr>
            <a:endParaRPr lang="sr-Latn-CS" dirty="0" smtClean="0"/>
          </a:p>
          <a:p>
            <a:pPr marL="624078" indent="-514350">
              <a:buNone/>
            </a:pPr>
            <a:r>
              <a:rPr lang="sr-Latn-CS" dirty="0" smtClean="0"/>
              <a:t>4. Evaluacija uspešnosti i rezultata obuke.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CS" sz="3600" b="1" dirty="0" smtClean="0"/>
              <a:t>Utvrđivanje potreba i ciljeva obrazovanja i obuke</a:t>
            </a:r>
            <a:endParaRPr lang="sr-Latn-CS" sz="3600" b="1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51520" y="1844824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624078" indent="-514350">
              <a:buNone/>
            </a:pPr>
            <a:r>
              <a:rPr lang="sr-Latn-CS" b="1" dirty="0" smtClean="0"/>
              <a:t>1. Utvrđivanje potreba za obukom na </a:t>
            </a:r>
            <a:r>
              <a:rPr lang="sr-Latn-CS" b="1" dirty="0" smtClean="0"/>
              <a:t>nivou organizacije turističke privrede. </a:t>
            </a:r>
            <a:endParaRPr lang="sr-Latn-CS" b="1" dirty="0" smtClean="0"/>
          </a:p>
          <a:p>
            <a:pPr marL="624078" indent="-514350">
              <a:buNone/>
            </a:pPr>
            <a:endParaRPr lang="sr-Latn-CS" b="1" dirty="0" smtClean="0"/>
          </a:p>
          <a:p>
            <a:pPr marL="624078" indent="-514350">
              <a:buNone/>
            </a:pPr>
            <a:r>
              <a:rPr lang="sr-Latn-CS" b="1" dirty="0" smtClean="0"/>
              <a:t>2. Utvrđivanje potreba za obukom na nivou pojedinačnog posla (radnog mesta) </a:t>
            </a:r>
            <a:r>
              <a:rPr lang="sr-Latn-CS" dirty="0" smtClean="0"/>
              <a:t>– analiza posla: opis posla; specifikacija posla; raščlanjavanje posla na pojedinačne zadatke; analiza zadataka; standardi po kojima se obavlja svaki zadatak.</a:t>
            </a:r>
          </a:p>
          <a:p>
            <a:pPr marL="624078" indent="-514350">
              <a:buNone/>
            </a:pPr>
            <a:endParaRPr lang="sr-Latn-CS" dirty="0" smtClean="0"/>
          </a:p>
          <a:p>
            <a:pPr marL="624078" indent="-514350">
              <a:buNone/>
            </a:pPr>
            <a:r>
              <a:rPr lang="sr-Latn-CS" b="1" dirty="0" smtClean="0"/>
              <a:t>3. Utvrđivanje potreba za obukom na individualnom nivou.</a:t>
            </a:r>
          </a:p>
          <a:p>
            <a:pPr marL="624078" indent="-514350">
              <a:buNone/>
            </a:pPr>
            <a:endParaRPr lang="sr-Latn-CS" b="1" dirty="0" smtClean="0"/>
          </a:p>
          <a:p>
            <a:pPr marL="624078" indent="-514350">
              <a:buNone/>
            </a:pPr>
            <a:r>
              <a:rPr lang="sr-Latn-CS" b="1" dirty="0" smtClean="0"/>
              <a:t>4. Utvrđivanje potreba za obukom na grupnom nivou.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sr-Latn-CS" sz="2200" b="1" dirty="0" smtClean="0"/>
              <a:t>Planiranje sprovođenja obuke </a:t>
            </a:r>
            <a:br>
              <a:rPr lang="sr-Latn-CS" sz="2200" b="1" dirty="0" smtClean="0"/>
            </a:br>
            <a:r>
              <a:rPr lang="sr-Latn-CS" sz="2200" b="1" dirty="0" smtClean="0"/>
              <a:t/>
            </a:r>
            <a:br>
              <a:rPr lang="sr-Latn-CS" sz="2200" b="1" dirty="0" smtClean="0"/>
            </a:br>
            <a:r>
              <a:rPr lang="sr-Latn-CS" sz="2200" b="1" dirty="0" smtClean="0"/>
              <a:t>1. Utvrđivanje sadržaja, programa i planova obuke</a:t>
            </a:r>
            <a:endParaRPr lang="sr-Latn-CS" sz="2200" b="1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107504" y="2118012"/>
            <a:ext cx="8550692" cy="4739988"/>
          </a:xfrm>
        </p:spPr>
        <p:txBody>
          <a:bodyPr>
            <a:normAutofit/>
          </a:bodyPr>
          <a:lstStyle/>
          <a:p>
            <a:r>
              <a:rPr lang="sr-Latn-CS" b="1" dirty="0" smtClean="0"/>
              <a:t>Sadržaj obuke: </a:t>
            </a:r>
            <a:r>
              <a:rPr lang="sr-Latn-CS" dirty="0" smtClean="0"/>
              <a:t>znanja, veštine i stavovi koji su identifikovani na svim nivoima.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Program obuke: </a:t>
            </a:r>
            <a:r>
              <a:rPr lang="sr-Latn-CS" dirty="0" smtClean="0"/>
              <a:t>sadržaj obuke, vrste i metode obuke, brzina usvajanja materije, napredak koji se od polaznika očekuje, koliko često instruktor treba da proverava napredovanje i dr.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Plan obuke: </a:t>
            </a:r>
            <a:r>
              <a:rPr lang="sr-Latn-CS" dirty="0" smtClean="0"/>
              <a:t>detaljno osmišljen pisani plan u kome su utvrđene i razrađene teme, raspored, mesto i vreme obučavanja kao i plan predavanja.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sr-Latn-CS" sz="2200" b="1" dirty="0" smtClean="0"/>
              <a:t>Planiranje sprovođenja </a:t>
            </a:r>
            <a:r>
              <a:rPr lang="sr-Latn-CS" sz="2200" b="1" dirty="0" smtClean="0"/>
              <a:t>obuke</a:t>
            </a:r>
            <a:r>
              <a:rPr lang="sr-Latn-CS" sz="2200" b="1" dirty="0" smtClean="0"/>
              <a:t/>
            </a:r>
            <a:br>
              <a:rPr lang="sr-Latn-CS" sz="2200" b="1" dirty="0" smtClean="0"/>
            </a:br>
            <a:r>
              <a:rPr lang="sr-Latn-CS" sz="2200" b="1" dirty="0" smtClean="0"/>
              <a:t/>
            </a:r>
            <a:br>
              <a:rPr lang="sr-Latn-CS" sz="2200" b="1" dirty="0" smtClean="0"/>
            </a:br>
            <a:r>
              <a:rPr lang="sr-Latn-CS" sz="2200" b="1" dirty="0" smtClean="0"/>
              <a:t>2. Izbor vrsta i metoda obuke</a:t>
            </a:r>
            <a:endParaRPr lang="sr-Latn-CS" sz="2200" b="1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107504" y="1340768"/>
            <a:ext cx="8784976" cy="5069160"/>
          </a:xfrm>
        </p:spPr>
        <p:txBody>
          <a:bodyPr>
            <a:normAutofit fontScale="25000" lnSpcReduction="20000"/>
          </a:bodyPr>
          <a:lstStyle/>
          <a:p>
            <a:endParaRPr lang="sr-Latn-CS" dirty="0" smtClean="0"/>
          </a:p>
          <a:p>
            <a:r>
              <a:rPr lang="sr-Latn-CS" sz="6000" b="1" dirty="0" smtClean="0"/>
              <a:t>Vrste obuke:</a:t>
            </a:r>
          </a:p>
          <a:p>
            <a:endParaRPr lang="sr-Latn-CS" sz="6000" dirty="0" smtClean="0"/>
          </a:p>
          <a:p>
            <a:pPr>
              <a:buFontTx/>
              <a:buChar char="-"/>
            </a:pPr>
            <a:r>
              <a:rPr lang="sr-Latn-CS" sz="6000" b="1" dirty="0" smtClean="0"/>
              <a:t>formalna i neformalna</a:t>
            </a:r>
            <a:r>
              <a:rPr lang="sr-Latn-CS" sz="6000" dirty="0" smtClean="0"/>
              <a:t>;</a:t>
            </a:r>
          </a:p>
          <a:p>
            <a:pPr>
              <a:buFontTx/>
              <a:buChar char="-"/>
            </a:pPr>
            <a:endParaRPr lang="sr-Latn-CS" sz="6000" dirty="0" smtClean="0"/>
          </a:p>
          <a:p>
            <a:pPr>
              <a:buFontTx/>
              <a:buChar char="-"/>
            </a:pPr>
            <a:r>
              <a:rPr lang="sr-Latn-CS" sz="6000" b="1" dirty="0" smtClean="0"/>
              <a:t>Interna  (in-house training) i eksterna (off-the-job training):</a:t>
            </a:r>
          </a:p>
          <a:p>
            <a:pPr>
              <a:buFontTx/>
              <a:buChar char="-"/>
            </a:pPr>
            <a:endParaRPr lang="sr-Latn-CS" sz="6000" b="1" dirty="0" smtClean="0"/>
          </a:p>
          <a:p>
            <a:pPr>
              <a:buNone/>
            </a:pPr>
            <a:r>
              <a:rPr lang="sr-Latn-CS" sz="6000" b="1" dirty="0" smtClean="0"/>
              <a:t>    - interna:  - obuka na radnom mestu (on-the-job training);</a:t>
            </a:r>
          </a:p>
          <a:p>
            <a:pPr>
              <a:buNone/>
            </a:pPr>
            <a:endParaRPr lang="sr-Latn-CS" sz="6000" b="1" dirty="0" smtClean="0"/>
          </a:p>
          <a:p>
            <a:pPr>
              <a:buNone/>
            </a:pPr>
            <a:r>
              <a:rPr lang="sr-Latn-CS" sz="6000" b="1" dirty="0" smtClean="0"/>
              <a:t>                    - obuka u </a:t>
            </a:r>
            <a:r>
              <a:rPr lang="sr-Latn-CS" sz="6000" b="1" dirty="0" smtClean="0"/>
              <a:t>organizaciji</a:t>
            </a:r>
            <a:r>
              <a:rPr lang="sr-Latn-CS" sz="6000" b="1" dirty="0" smtClean="0"/>
              <a:t>, </a:t>
            </a:r>
            <a:r>
              <a:rPr lang="sr-Latn-CS" sz="6000" b="1" dirty="0" smtClean="0"/>
              <a:t>ali van konkretnog radnog mesta</a:t>
            </a:r>
          </a:p>
          <a:p>
            <a:pPr>
              <a:buNone/>
            </a:pPr>
            <a:r>
              <a:rPr lang="sr-Latn-CS" sz="6000" b="1" dirty="0" smtClean="0"/>
              <a:t>                       (on site but not on the job training).</a:t>
            </a:r>
          </a:p>
          <a:p>
            <a:pPr>
              <a:buNone/>
            </a:pPr>
            <a:endParaRPr lang="sr-Latn-CS" sz="6000" b="1" dirty="0" smtClean="0"/>
          </a:p>
          <a:p>
            <a:pPr>
              <a:buNone/>
            </a:pPr>
            <a:r>
              <a:rPr lang="sr-Latn-CS" sz="6000" b="1" dirty="0" smtClean="0"/>
              <a:t>    - eksterna : kratkotrajni (short-term training) i dugoročni (long-term training)</a:t>
            </a:r>
          </a:p>
          <a:p>
            <a:pPr>
              <a:buNone/>
            </a:pPr>
            <a:r>
              <a:rPr lang="sr-Latn-CS" sz="6000" b="1" dirty="0" smtClean="0"/>
              <a:t>                       programi obrazovanja i obuke.</a:t>
            </a:r>
          </a:p>
          <a:p>
            <a:pPr>
              <a:buFontTx/>
              <a:buChar char="-"/>
            </a:pPr>
            <a:endParaRPr lang="sr-Latn-CS" sz="6000" dirty="0" smtClean="0"/>
          </a:p>
          <a:p>
            <a:pPr>
              <a:buFontTx/>
              <a:buChar char="-"/>
            </a:pPr>
            <a:r>
              <a:rPr lang="sr-Latn-CS" sz="6000" b="1" dirty="0" smtClean="0"/>
              <a:t>obuka novih radnika i već postojećih </a:t>
            </a:r>
            <a:r>
              <a:rPr lang="sr-Latn-CS" sz="6000" dirty="0" smtClean="0"/>
              <a:t>(u slučaju: uvođenja tehnoloških promena u opremi i metodama, promena ili uvođenja novih turističkih proizvoda ili usluga, promena u standardima za obavljanje posla, premeštanja radnika po različitim osnovama ili pojave određenih problema koje treba prevazići);</a:t>
            </a:r>
          </a:p>
          <a:p>
            <a:pPr>
              <a:buFontTx/>
              <a:buChar char="-"/>
            </a:pPr>
            <a:endParaRPr lang="sr-Latn-CS" sz="6000" dirty="0" smtClean="0"/>
          </a:p>
          <a:p>
            <a:pPr>
              <a:buFontTx/>
              <a:buChar char="-"/>
            </a:pPr>
            <a:r>
              <a:rPr lang="sr-Latn-CS" sz="6000" b="1" dirty="0" smtClean="0"/>
              <a:t>individualna i grupna</a:t>
            </a:r>
            <a:r>
              <a:rPr lang="sr-Latn-CS" sz="6000" dirty="0" smtClean="0"/>
              <a:t>.</a:t>
            </a:r>
            <a:endParaRPr lang="sr-Latn-C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323528" y="-3228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sr-Latn-CS" sz="2000" b="1" dirty="0" smtClean="0"/>
              <a:t>Planiranje sprovođenja </a:t>
            </a:r>
            <a:r>
              <a:rPr lang="sr-Latn-CS" sz="2000" b="1" dirty="0" smtClean="0"/>
              <a:t>obuke</a:t>
            </a:r>
            <a:r>
              <a:rPr lang="sr-Latn-CS" sz="2000" b="1" dirty="0" smtClean="0"/>
              <a:t/>
            </a:r>
            <a:br>
              <a:rPr lang="sr-Latn-CS" sz="2000" b="1" dirty="0" smtClean="0"/>
            </a:br>
            <a:r>
              <a:rPr lang="sr-Latn-CS" sz="2000" b="1" dirty="0" smtClean="0"/>
              <a:t/>
            </a:r>
            <a:br>
              <a:rPr lang="sr-Latn-CS" sz="2000" b="1" dirty="0" smtClean="0"/>
            </a:br>
            <a:r>
              <a:rPr lang="sr-Latn-CS" sz="2000" b="1" dirty="0" smtClean="0"/>
              <a:t>2. Izbor vrsta i metoda obuke</a:t>
            </a:r>
            <a:endParaRPr lang="sr-Latn-CS" sz="2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179512" y="1052736"/>
            <a:ext cx="8712968" cy="5733256"/>
          </a:xfrm>
        </p:spPr>
        <p:txBody>
          <a:bodyPr>
            <a:noAutofit/>
          </a:bodyPr>
          <a:lstStyle/>
          <a:p>
            <a:r>
              <a:rPr lang="sr-Latn-CS" sz="1100" b="1" dirty="0" smtClean="0"/>
              <a:t>Metode obuke:</a:t>
            </a:r>
          </a:p>
          <a:p>
            <a:pPr marL="0" indent="0">
              <a:buNone/>
            </a:pPr>
            <a:endParaRPr lang="sr-Latn-CS" sz="1100" b="1" dirty="0" smtClean="0"/>
          </a:p>
          <a:p>
            <a:pPr>
              <a:buFontTx/>
              <a:buChar char="-"/>
            </a:pPr>
            <a:r>
              <a:rPr lang="sr-Latn-CS" sz="1100" b="1" dirty="0" smtClean="0"/>
              <a:t>Učenje kroz iskustvo;</a:t>
            </a:r>
          </a:p>
          <a:p>
            <a:pPr>
              <a:buNone/>
            </a:pPr>
            <a:endParaRPr lang="sr-Latn-CS" sz="1100" b="1" dirty="0" smtClean="0"/>
          </a:p>
          <a:p>
            <a:pPr>
              <a:buFontTx/>
              <a:buChar char="-"/>
            </a:pPr>
            <a:r>
              <a:rPr lang="sr-Latn-CS" sz="1100" b="1" dirty="0" smtClean="0"/>
              <a:t>Metod instruktaže;</a:t>
            </a:r>
          </a:p>
          <a:p>
            <a:pPr>
              <a:buNone/>
            </a:pPr>
            <a:endParaRPr lang="sr-Latn-CS" sz="1100" b="1" dirty="0" smtClean="0"/>
          </a:p>
          <a:p>
            <a:pPr>
              <a:buFontTx/>
              <a:buChar char="-"/>
            </a:pPr>
            <a:r>
              <a:rPr lang="sr-Latn-CS" sz="1100" b="1" dirty="0" smtClean="0"/>
              <a:t>Mentorstvo – </a:t>
            </a:r>
            <a:r>
              <a:rPr lang="sr-Latn-CS" sz="1100" dirty="0" smtClean="0"/>
              <a:t>dve funkcije: razvoj karijere i psihosocijalna funkcija</a:t>
            </a:r>
          </a:p>
          <a:p>
            <a:pPr>
              <a:buNone/>
            </a:pPr>
            <a:endParaRPr lang="sr-Latn-CS" sz="1100" b="1" dirty="0" smtClean="0"/>
          </a:p>
          <a:p>
            <a:pPr>
              <a:buFontTx/>
              <a:buChar char="-"/>
            </a:pPr>
            <a:r>
              <a:rPr lang="sr-Latn-CS" sz="1100" b="1" dirty="0" smtClean="0"/>
              <a:t>Metod predavanja uz diskusioni metod;</a:t>
            </a:r>
          </a:p>
          <a:p>
            <a:pPr>
              <a:buNone/>
            </a:pPr>
            <a:endParaRPr lang="sr-Latn-CS" sz="1100" b="1" dirty="0" smtClean="0"/>
          </a:p>
          <a:p>
            <a:pPr>
              <a:buFontTx/>
              <a:buChar char="-"/>
            </a:pPr>
            <a:r>
              <a:rPr lang="sr-Latn-CS" sz="1100" b="1" dirty="0" smtClean="0"/>
              <a:t>Rotiranje poslova;</a:t>
            </a:r>
          </a:p>
          <a:p>
            <a:pPr>
              <a:buNone/>
            </a:pPr>
            <a:endParaRPr lang="sr-Latn-CS" sz="1100" b="1" dirty="0" smtClean="0"/>
          </a:p>
          <a:p>
            <a:pPr>
              <a:buFontTx/>
              <a:buChar char="-"/>
            </a:pPr>
            <a:r>
              <a:rPr lang="sr-Latn-CS" sz="1100" b="1" dirty="0" smtClean="0"/>
              <a:t>Metod pokazivanja – demonstracije;</a:t>
            </a:r>
          </a:p>
          <a:p>
            <a:pPr>
              <a:buNone/>
            </a:pPr>
            <a:endParaRPr lang="sr-Latn-CS" sz="1100" b="1" dirty="0" smtClean="0"/>
          </a:p>
          <a:p>
            <a:pPr>
              <a:buFontTx/>
              <a:buChar char="-"/>
            </a:pPr>
            <a:r>
              <a:rPr lang="sr-Latn-CS" sz="1100" b="1" dirty="0" smtClean="0"/>
              <a:t>Studije slučaja, projektne i poslovne igre;</a:t>
            </a:r>
          </a:p>
          <a:p>
            <a:pPr>
              <a:buNone/>
            </a:pPr>
            <a:endParaRPr lang="sr-Latn-CS" sz="1100" b="1" dirty="0" smtClean="0"/>
          </a:p>
          <a:p>
            <a:pPr>
              <a:buFontTx/>
              <a:buChar char="-"/>
            </a:pPr>
            <a:r>
              <a:rPr lang="sr-Latn-CS" sz="1100" b="1" dirty="0" smtClean="0"/>
              <a:t>Simulacija;</a:t>
            </a:r>
          </a:p>
          <a:p>
            <a:pPr>
              <a:buNone/>
            </a:pPr>
            <a:endParaRPr lang="sr-Latn-CS" sz="1100" b="1" dirty="0" smtClean="0"/>
          </a:p>
          <a:p>
            <a:pPr>
              <a:buFontTx/>
              <a:buChar char="-"/>
            </a:pPr>
            <a:r>
              <a:rPr lang="sr-Latn-CS" sz="1100" b="1" dirty="0" smtClean="0"/>
              <a:t>Obuka uz korišćenje kompjutera;</a:t>
            </a:r>
          </a:p>
          <a:p>
            <a:pPr>
              <a:buNone/>
            </a:pPr>
            <a:endParaRPr lang="sr-Latn-CS" sz="1100" b="1" dirty="0" smtClean="0"/>
          </a:p>
          <a:p>
            <a:pPr>
              <a:buFontTx/>
              <a:buChar char="-"/>
            </a:pPr>
            <a:r>
              <a:rPr lang="sr-Latn-CS" sz="1100" b="1" dirty="0" smtClean="0"/>
              <a:t>Učenje </a:t>
            </a:r>
            <a:r>
              <a:rPr lang="sr-Latn-CS" sz="1100" b="1" dirty="0" smtClean="0"/>
              <a:t>na daljinu (distance learning methods):</a:t>
            </a:r>
          </a:p>
          <a:p>
            <a:pPr>
              <a:buNone/>
            </a:pPr>
            <a:r>
              <a:rPr lang="sr-Latn-CS" sz="1100" b="1" dirty="0" smtClean="0"/>
              <a:t>           </a:t>
            </a:r>
            <a:r>
              <a:rPr lang="sr-Latn-CS" sz="1100" b="1" dirty="0" smtClean="0"/>
              <a:t>- </a:t>
            </a:r>
            <a:r>
              <a:rPr lang="sr-Latn-CS" sz="1100" b="1" dirty="0" smtClean="0"/>
              <a:t>videokonferencija;</a:t>
            </a:r>
          </a:p>
          <a:p>
            <a:pPr>
              <a:buNone/>
            </a:pPr>
            <a:r>
              <a:rPr lang="sr-Latn-CS" sz="1100" b="1" dirty="0" smtClean="0"/>
              <a:t>           </a:t>
            </a:r>
            <a:r>
              <a:rPr lang="sr-Latn-CS" sz="1100" b="1" dirty="0" smtClean="0"/>
              <a:t>- </a:t>
            </a:r>
            <a:r>
              <a:rPr lang="sr-Latn-CS" sz="1100" b="1" dirty="0" smtClean="0"/>
              <a:t>on-line obuke (korišćenje Internet-a i Intranet-a) </a:t>
            </a:r>
          </a:p>
          <a:p>
            <a:pPr>
              <a:buFontTx/>
              <a:buChar char="-"/>
            </a:pPr>
            <a:r>
              <a:rPr lang="sr-Latn-CS" sz="1050" dirty="0" smtClean="0"/>
              <a:t> </a:t>
            </a:r>
            <a:endParaRPr lang="sr-Latn-C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63272" cy="1143000"/>
          </a:xfrm>
        </p:spPr>
        <p:txBody>
          <a:bodyPr>
            <a:noAutofit/>
          </a:bodyPr>
          <a:lstStyle/>
          <a:p>
            <a:pPr algn="ctr"/>
            <a:r>
              <a:rPr lang="sr-Latn-CS" sz="2200" b="1" dirty="0" smtClean="0"/>
              <a:t>Planiranje sprovođenja </a:t>
            </a:r>
            <a:r>
              <a:rPr lang="sr-Latn-CS" sz="2200" b="1" dirty="0" smtClean="0"/>
              <a:t>obuke</a:t>
            </a:r>
            <a:r>
              <a:rPr lang="sr-Latn-CS" sz="2200" b="1" dirty="0" smtClean="0"/>
              <a:t/>
            </a:r>
            <a:br>
              <a:rPr lang="sr-Latn-CS" sz="2200" b="1" dirty="0" smtClean="0"/>
            </a:br>
            <a:r>
              <a:rPr lang="sr-Latn-CS" sz="2200" b="1" dirty="0" smtClean="0"/>
              <a:t/>
            </a:r>
            <a:br>
              <a:rPr lang="sr-Latn-CS" sz="2200" b="1" dirty="0" smtClean="0"/>
            </a:br>
            <a:r>
              <a:rPr lang="sr-Latn-CS" sz="2200" b="1" dirty="0" smtClean="0"/>
              <a:t>3. Izbor i obuka instruktora</a:t>
            </a:r>
            <a:endParaRPr lang="sr-Latn-CS" sz="2200" b="1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179512" y="1628800"/>
            <a:ext cx="8550122" cy="4954872"/>
          </a:xfrm>
        </p:spPr>
        <p:txBody>
          <a:bodyPr>
            <a:normAutofit fontScale="77500" lnSpcReduction="20000"/>
          </a:bodyPr>
          <a:lstStyle/>
          <a:p>
            <a:r>
              <a:rPr lang="sr-Latn-CS" b="1" dirty="0" smtClean="0"/>
              <a:t>Neposredni rukovodioci, zaposleni u odeljenju ljudskih resursa, iskusni radnici, interni ili eksterni eksperti za određenu oblast.</a:t>
            </a:r>
          </a:p>
          <a:p>
            <a:pPr>
              <a:buNone/>
            </a:pPr>
            <a:endParaRPr lang="sr-Latn-CS" b="1" dirty="0" smtClean="0"/>
          </a:p>
          <a:p>
            <a:r>
              <a:rPr lang="sr-Latn-CS" b="1" dirty="0" smtClean="0"/>
              <a:t>Karakteristike: </a:t>
            </a:r>
          </a:p>
          <a:p>
            <a:pPr>
              <a:buFontTx/>
              <a:buChar char="-"/>
            </a:pPr>
            <a:r>
              <a:rPr lang="sr-Latn-CS" b="1" dirty="0" smtClean="0"/>
              <a:t>da poseduje potreban nivo znanja iz određene oblasti,</a:t>
            </a:r>
          </a:p>
          <a:p>
            <a:pPr>
              <a:buNone/>
            </a:pPr>
            <a:r>
              <a:rPr lang="sr-Latn-CS" b="1" dirty="0" smtClean="0"/>
              <a:t> </a:t>
            </a:r>
          </a:p>
          <a:p>
            <a:pPr>
              <a:buFontTx/>
              <a:buChar char="-"/>
            </a:pPr>
            <a:r>
              <a:rPr lang="sr-Latn-CS" b="1" dirty="0" smtClean="0"/>
              <a:t>da poseduje lične osobine potrebne za bavljenje poslom instruktora </a:t>
            </a:r>
            <a:r>
              <a:rPr lang="sr-Latn-CS" dirty="0" smtClean="0"/>
              <a:t>(strpljenje, komunikativnost, fleksibilnost, samokritičnost i dr.), 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da ima želju i volju za obučavanjem drugih, </a:t>
            </a:r>
          </a:p>
          <a:p>
            <a:pPr>
              <a:buFontTx/>
              <a:buChar char="-"/>
            </a:pPr>
            <a:endParaRPr lang="sr-Latn-CS" b="1" dirty="0" smtClean="0"/>
          </a:p>
          <a:p>
            <a:pPr>
              <a:buFontTx/>
              <a:buChar char="-"/>
            </a:pPr>
            <a:r>
              <a:rPr lang="sr-Latn-CS" b="1" dirty="0" smtClean="0"/>
              <a:t>da poseduje znanje i veštine koje se tiču tehnika podučavanja </a:t>
            </a:r>
            <a:r>
              <a:rPr lang="sr-Latn-CS" dirty="0" smtClean="0"/>
              <a:t>(da bude obučen za posao instruktora i neprestano poboljšava svoje sposobnosti kroz praksu) – principi učenja odraslih, metode nastave, teorije motivacije, tehnike izgradnje tima i rukovođenja grupom, unapređenje komunikacionih sposobnosti.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504" y="-243408"/>
            <a:ext cx="8712968" cy="1143000"/>
          </a:xfrm>
        </p:spPr>
        <p:txBody>
          <a:bodyPr>
            <a:normAutofit/>
          </a:bodyPr>
          <a:lstStyle/>
          <a:p>
            <a:pPr algn="ctr"/>
            <a:r>
              <a:rPr lang="sr-Latn-CS" sz="2800" b="1" dirty="0" smtClean="0"/>
              <a:t>Sprovođenje </a:t>
            </a:r>
            <a:r>
              <a:rPr lang="sr-Latn-CS" sz="2800" b="1" dirty="0" smtClean="0"/>
              <a:t>obuke</a:t>
            </a:r>
            <a:endParaRPr lang="sr-Latn-CS" sz="2800" b="1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107504" y="1124744"/>
            <a:ext cx="8784976" cy="5616624"/>
          </a:xfrm>
        </p:spPr>
        <p:txBody>
          <a:bodyPr>
            <a:normAutofit fontScale="25000" lnSpcReduction="20000"/>
          </a:bodyPr>
          <a:lstStyle/>
          <a:p>
            <a:r>
              <a:rPr lang="sr-Latn-CS" sz="6000" b="1" dirty="0" smtClean="0"/>
              <a:t>Faktori koji utiču na motivaciju za učenje:</a:t>
            </a:r>
          </a:p>
          <a:p>
            <a:pPr>
              <a:buNone/>
            </a:pPr>
            <a:endParaRPr lang="sr-Latn-CS" sz="6000" dirty="0" smtClean="0"/>
          </a:p>
          <a:p>
            <a:pPr>
              <a:buFontTx/>
              <a:buChar char="-"/>
            </a:pPr>
            <a:r>
              <a:rPr lang="sr-Latn-CS" sz="6000" dirty="0" smtClean="0"/>
              <a:t>Povoljno radno okruženje, tj. socijalni odnosi i podrška;</a:t>
            </a:r>
          </a:p>
          <a:p>
            <a:pPr>
              <a:buNone/>
            </a:pPr>
            <a:endParaRPr lang="sr-Latn-CS" sz="6000" dirty="0" smtClean="0"/>
          </a:p>
          <a:p>
            <a:pPr>
              <a:buFontTx/>
              <a:buChar char="-"/>
            </a:pPr>
            <a:r>
              <a:rPr lang="sr-Latn-CS" sz="6000" dirty="0" smtClean="0"/>
              <a:t>Percepcija koristi koju će pojedinac imati od obuke;</a:t>
            </a:r>
          </a:p>
          <a:p>
            <a:pPr>
              <a:buNone/>
            </a:pPr>
            <a:endParaRPr lang="sr-Latn-CS" sz="6000" dirty="0" smtClean="0"/>
          </a:p>
          <a:p>
            <a:pPr>
              <a:buFontTx/>
              <a:buChar char="-"/>
            </a:pPr>
            <a:r>
              <a:rPr lang="sr-Latn-CS" sz="6000" dirty="0" smtClean="0"/>
              <a:t>Privlačnost obrazovnog programa;</a:t>
            </a:r>
          </a:p>
          <a:p>
            <a:pPr>
              <a:buNone/>
            </a:pPr>
            <a:endParaRPr lang="sr-Latn-CS" sz="6000" dirty="0" smtClean="0"/>
          </a:p>
          <a:p>
            <a:pPr>
              <a:buFontTx/>
              <a:buChar char="-"/>
            </a:pPr>
            <a:r>
              <a:rPr lang="sr-Latn-CS" sz="6000" dirty="0" smtClean="0"/>
              <a:t>Poverenje u sopstvene sposobnosti i mogućnosti;</a:t>
            </a:r>
          </a:p>
          <a:p>
            <a:pPr>
              <a:buNone/>
            </a:pPr>
            <a:endParaRPr lang="sr-Latn-CS" sz="6000" dirty="0" smtClean="0"/>
          </a:p>
          <a:p>
            <a:pPr>
              <a:buFontTx/>
              <a:buChar char="-"/>
            </a:pPr>
            <a:r>
              <a:rPr lang="sr-Latn-CS" sz="6000" dirty="0" smtClean="0"/>
              <a:t>Instrumentalnost obrazovnih aktivnosti, tj. neposredna veza sa ostvarivanjem individualnih ciljeva i zadovoljavanjem određenih potreba pojedinaca.</a:t>
            </a:r>
          </a:p>
          <a:p>
            <a:pPr>
              <a:buNone/>
            </a:pPr>
            <a:endParaRPr lang="sr-Latn-CS" sz="6000" dirty="0" smtClean="0"/>
          </a:p>
          <a:p>
            <a:pPr>
              <a:buFont typeface="Wingdings" pitchFamily="2" charset="2"/>
              <a:buChar char="Ø"/>
            </a:pPr>
            <a:r>
              <a:rPr lang="sr-Latn-CS" sz="6000" b="1" dirty="0" smtClean="0"/>
              <a:t>Faze sprovođenja obuke:</a:t>
            </a:r>
          </a:p>
          <a:p>
            <a:pPr>
              <a:buNone/>
            </a:pPr>
            <a:endParaRPr lang="sr-Latn-CS" sz="6000" dirty="0" smtClean="0"/>
          </a:p>
          <a:p>
            <a:pPr>
              <a:buFontTx/>
              <a:buChar char="-"/>
            </a:pPr>
            <a:r>
              <a:rPr lang="sr-Latn-CS" sz="6000" b="1" dirty="0" smtClean="0"/>
              <a:t>Uvod</a:t>
            </a:r>
            <a:r>
              <a:rPr lang="sr-Latn-CS" sz="6000" dirty="0" smtClean="0"/>
              <a:t> (motivacija za učenje);</a:t>
            </a:r>
          </a:p>
          <a:p>
            <a:pPr>
              <a:buNone/>
            </a:pPr>
            <a:endParaRPr lang="sr-Latn-CS" sz="6000" dirty="0" smtClean="0"/>
          </a:p>
          <a:p>
            <a:pPr>
              <a:buFontTx/>
              <a:buChar char="-"/>
            </a:pPr>
            <a:r>
              <a:rPr lang="sr-Latn-CS" sz="6000" b="1" dirty="0" smtClean="0"/>
              <a:t>Razvoj</a:t>
            </a:r>
            <a:r>
              <a:rPr lang="sr-Latn-CS" sz="6000" dirty="0" smtClean="0"/>
              <a:t> (prenošenje znanja);</a:t>
            </a:r>
          </a:p>
          <a:p>
            <a:pPr>
              <a:buNone/>
            </a:pPr>
            <a:endParaRPr lang="sr-Latn-CS" sz="6000" dirty="0" smtClean="0"/>
          </a:p>
          <a:p>
            <a:pPr>
              <a:buFontTx/>
              <a:buChar char="-"/>
            </a:pPr>
            <a:r>
              <a:rPr lang="sr-Latn-CS" sz="6000" b="1" dirty="0" smtClean="0"/>
              <a:t>Utvrđivanje</a:t>
            </a:r>
            <a:r>
              <a:rPr lang="sr-Latn-CS" sz="6000" dirty="0" smtClean="0"/>
              <a:t> (trajno usvajanje znanja);</a:t>
            </a:r>
          </a:p>
          <a:p>
            <a:pPr>
              <a:buNone/>
            </a:pPr>
            <a:endParaRPr lang="sr-Latn-CS" sz="6000" dirty="0" smtClean="0"/>
          </a:p>
          <a:p>
            <a:pPr>
              <a:buFontTx/>
              <a:buChar char="-"/>
            </a:pPr>
            <a:r>
              <a:rPr lang="sr-Latn-CS" sz="6000" b="1" dirty="0" smtClean="0"/>
              <a:t>Zaključak </a:t>
            </a:r>
            <a:r>
              <a:rPr lang="sr-Latn-CS" sz="6000" dirty="0" smtClean="0"/>
              <a:t>(motivacija za primenu usvojenih znanja i veština).</a:t>
            </a:r>
          </a:p>
          <a:p>
            <a:pPr>
              <a:buFontTx/>
              <a:buChar char="-"/>
            </a:pP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ctr"/>
            <a:r>
              <a:rPr lang="sr-Latn-CS" sz="2800" b="1" dirty="0" smtClean="0"/>
              <a:t>Evaluacija </a:t>
            </a:r>
            <a:r>
              <a:rPr lang="sr-Latn-CS" sz="2800" b="1" smtClean="0"/>
              <a:t>uspešnosti </a:t>
            </a:r>
            <a:r>
              <a:rPr lang="sr-Latn-CS" sz="2800" b="1" smtClean="0"/>
              <a:t>obuke zaposlenih </a:t>
            </a:r>
            <a:endParaRPr lang="sr-Latn-CS" sz="2800" b="1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873752"/>
          </a:xfrm>
        </p:spPr>
        <p:txBody>
          <a:bodyPr/>
          <a:lstStyle/>
          <a:p>
            <a:pPr marL="624078" indent="-514350">
              <a:buAutoNum type="arabicPeriod"/>
            </a:pPr>
            <a:endParaRPr lang="sr-Latn-CS" dirty="0" smtClean="0"/>
          </a:p>
          <a:p>
            <a:pPr marL="624078" indent="-514350">
              <a:buAutoNum type="arabicPeriod"/>
            </a:pPr>
            <a:endParaRPr lang="sr-Latn-CS" b="1" dirty="0" smtClean="0"/>
          </a:p>
          <a:p>
            <a:pPr marL="624078" indent="-514350">
              <a:buAutoNum type="arabicPeriod"/>
            </a:pPr>
            <a:r>
              <a:rPr lang="sr-Latn-CS" b="1" dirty="0" smtClean="0"/>
              <a:t>Evaluacija </a:t>
            </a:r>
            <a:r>
              <a:rPr lang="sr-Latn-CS" b="1" dirty="0" smtClean="0"/>
              <a:t>kvaliteta obuke </a:t>
            </a:r>
            <a:r>
              <a:rPr lang="sr-Latn-CS" dirty="0" smtClean="0"/>
              <a:t>(ukupno doživljeni kvalitet od strane zaposlenih – polaznika obuke i transfer naučenog u radnu praksu)</a:t>
            </a:r>
          </a:p>
          <a:p>
            <a:pPr marL="624078" indent="-514350">
              <a:buAutoNum type="arabicPeriod"/>
            </a:pPr>
            <a:endParaRPr lang="sr-Latn-CS" dirty="0" smtClean="0"/>
          </a:p>
          <a:p>
            <a:pPr marL="624078" indent="-514350">
              <a:buAutoNum type="arabicPeriod"/>
            </a:pPr>
            <a:r>
              <a:rPr lang="sr-Latn-CS" b="1" dirty="0" smtClean="0"/>
              <a:t>Evaluacija isplativosti sprovođenja obuke</a:t>
            </a:r>
            <a:r>
              <a:rPr lang="sr-Latn-CS" dirty="0" smtClean="0"/>
              <a:t>, putem analize troškova i koristi.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525</TotalTime>
  <Words>814</Words>
  <Application>Microsoft Office PowerPoint</Application>
  <PresentationFormat>On-screen Show (4:3)</PresentationFormat>
  <Paragraphs>129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Oriel</vt:lpstr>
      <vt:lpstr>Obrazovanje i obuka zaposlenih  u organizacijama turističke privrede</vt:lpstr>
      <vt:lpstr>PowerPoint Presentation</vt:lpstr>
      <vt:lpstr>Faktori koji determinišu ulogu i značaj obrazovanja i obuke u organizacijama turističke privrede</vt:lpstr>
      <vt:lpstr>Ključne faze ciklusa obrazovanja i obuke u organizacijama turističke privrede</vt:lpstr>
      <vt:lpstr>Utvrđivanje potreba i ciljeva obrazovanja i obuke</vt:lpstr>
      <vt:lpstr>Planiranje sprovođenja obuke   1. Utvrđivanje sadržaja, programa i planova obuke</vt:lpstr>
      <vt:lpstr>Planiranje sprovođenja obuke  2. Izbor vrsta i metoda obuke</vt:lpstr>
      <vt:lpstr>Planiranje sprovođenja obuke  2. Izbor vrsta i metoda obuke</vt:lpstr>
      <vt:lpstr>Planiranje sprovođenja obuke  3. Izbor i obuka instruktora</vt:lpstr>
      <vt:lpstr>Sprovođenje obuke</vt:lpstr>
      <vt:lpstr>Evaluacija uspešnosti obuke zaposlenih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Obrazovanje i obuka zaposlenih u turističkim preduzećima</dc:title>
  <dc:creator>Jelisaveta</dc:creator>
  <cp:lastModifiedBy>Miljan</cp:lastModifiedBy>
  <cp:revision>65</cp:revision>
  <dcterms:created xsi:type="dcterms:W3CDTF">2014-04-22T23:38:51Z</dcterms:created>
  <dcterms:modified xsi:type="dcterms:W3CDTF">2020-04-14T22:41:10Z</dcterms:modified>
</cp:coreProperties>
</file>