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ACB8E-32D3-44FD-BDE5-3114AD0B8DE1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B0E47-A5C3-4D00-AD75-CA86DBC5D5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33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EA7B441-404B-4384-A7F5-4D94EEE3F8C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6E1C6F2-C829-4604-890D-B70F0DA39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definisanje</a:t>
            </a:r>
            <a:r>
              <a:rPr lang="sr-Latn-CS" dirty="0" smtClean="0"/>
              <a:t> upravljanja ljudskim resursima u organizacijama turističke privrede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5029200"/>
            <a:ext cx="6553200" cy="1371600"/>
          </a:xfrm>
        </p:spPr>
        <p:txBody>
          <a:bodyPr/>
          <a:lstStyle/>
          <a:p>
            <a:r>
              <a:rPr lang="en-US" dirty="0" smtClean="0"/>
              <a:t>d</a:t>
            </a:r>
            <a:r>
              <a:rPr lang="sr-Latn-CS" dirty="0" smtClean="0"/>
              <a:t>r </a:t>
            </a:r>
            <a:r>
              <a:rPr lang="sr-Latn-CS" smtClean="0"/>
              <a:t>Jelisaveta Vučković, profesor</a:t>
            </a:r>
          </a:p>
          <a:p>
            <a:endParaRPr lang="sr-Latn-CS" dirty="0" smtClean="0"/>
          </a:p>
          <a:p>
            <a:r>
              <a:rPr lang="sr-Latn-CS" i="1" dirty="0" smtClean="0"/>
              <a:t>Odsek Visoka turistička škola </a:t>
            </a:r>
            <a:r>
              <a:rPr lang="sr-Latn-CS" sz="2000" i="1" dirty="0" smtClean="0"/>
              <a:t>strukovnih studija</a:t>
            </a:r>
            <a:r>
              <a:rPr lang="sr-Latn-CS" i="1" dirty="0" smtClean="0"/>
              <a:t>, Beograd, Srbija</a:t>
            </a:r>
            <a:endParaRPr lang="sr-Latn-C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naučna disciplina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7630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 smtClean="0"/>
              <a:t>Predmet izučavanja </a:t>
            </a:r>
            <a:r>
              <a:rPr lang="sr-Latn-CS" dirty="0" smtClean="0"/>
              <a:t>– korišćenje, održavanje i razvoj ljudskog potencijala u organizaciji, tj: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Aktivnosti u oblasti ULJR </a:t>
            </a:r>
            <a:r>
              <a:rPr lang="sr-Latn-CS" dirty="0" smtClean="0"/>
              <a:t>(analiza posla, planiranje ljudskih resursa, regrutovanje, selekcija, socijalizacija i orijentacija, obrazovanje i obuka, ocenjivanje performansi, razvoj i upravljanje karijerom, nagrađivanje i motivisanje, zaštita zdravlja i bezbednosti, staranje o primeni radnopravnih propisa);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Faktori upravljanja ljudskim resursima </a:t>
            </a:r>
            <a:r>
              <a:rPr lang="sr-Latn-CS" dirty="0" smtClean="0"/>
              <a:t>(</a:t>
            </a:r>
            <a:r>
              <a:rPr lang="sr-Latn-CS" b="1" dirty="0" smtClean="0"/>
              <a:t>interni</a:t>
            </a:r>
            <a:r>
              <a:rPr lang="sr-Latn-CS" dirty="0" smtClean="0"/>
              <a:t>: karakteristike organizacije, zaposlenih i poslova kojima se organizacija bavi; </a:t>
            </a:r>
            <a:r>
              <a:rPr lang="sr-Latn-CS" b="1" dirty="0" smtClean="0"/>
              <a:t>eksterni</a:t>
            </a:r>
            <a:r>
              <a:rPr lang="sr-Latn-CS" dirty="0" smtClean="0"/>
              <a:t>: karakteristike radnog zakonodavstva, kretanja na tržištu rada, tržišna konkurencija, zahtevi potrošača, kulturne i druge specifičnosti i sl.);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naučna disciplina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534400" cy="4873752"/>
          </a:xfrm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sr-Latn-CS" b="1" dirty="0" smtClean="0"/>
              <a:t>Osnovne pretpostavke za ostvarivanje funkcije ULJR </a:t>
            </a:r>
            <a:r>
              <a:rPr lang="sr-Latn-CS" dirty="0" smtClean="0"/>
              <a:t>(podela uloga između menadžera i stručnjaka za ljudske resurse, strukturiranje stručnih poslova u službi za ljudske resurse, pozicioniranje te službe u organizaciji i sl.);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Odnosi između sindikata i menadžmenta organizacije</a:t>
            </a:r>
            <a:r>
              <a:rPr lang="sr-Latn-CS" dirty="0" smtClean="0"/>
              <a:t>.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 typeface="Courier New" pitchFamily="49" charset="0"/>
              <a:buChar char="o"/>
            </a:pPr>
            <a:r>
              <a:rPr lang="sr-Latn-CS" b="1" dirty="0" smtClean="0"/>
              <a:t>Cilj</a:t>
            </a:r>
            <a:r>
              <a:rPr lang="sr-Latn-CS" dirty="0" smtClean="0"/>
              <a:t> ULJR kao naučne discipline – utvrđivanje zakonomernosti ljudskog ponašanja na radu i stvaranje osnovnih naučnih pretpostavki, načela, metoda i postupaka uspešnog integrisanja i razvijanja ljudskih potencijala za ostvarivanje organizacionih i individualnih ciljeva.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naučna disciplina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6106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 smtClean="0"/>
              <a:t>Interdisciplinarna</a:t>
            </a:r>
            <a:r>
              <a:rPr lang="sr-Latn-CS" dirty="0" smtClean="0"/>
              <a:t> (zahteva širok spektar znanja iz različitih naučnih oblasti, radi celovitog sagledavanja i izučavanja svog predmeta);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Humanistička</a:t>
            </a:r>
            <a:r>
              <a:rPr lang="sr-Latn-CS" dirty="0" smtClean="0"/>
              <a:t> (osnovni ciljevi i principi se baziraju na usaglašavanju individualnih i organizacionih ciljeva i respektovanju ljudskih potreba);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Društvena</a:t>
            </a:r>
            <a:r>
              <a:rPr lang="sr-Latn-CS" dirty="0" smtClean="0"/>
              <a:t> (predmet izučavanja je čovek i njegov odnos prema organizaciji, kao bitnoj društvenoj ćeliji, kroz koji se prelamaju mnogi širi društveni odnosi i obrnuto);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Primenjena naučna disciplina </a:t>
            </a:r>
            <a:r>
              <a:rPr lang="sr-Latn-CS" dirty="0" smtClean="0"/>
              <a:t>(svrha je unapređenje organizacione prakse ULJR radi razvoja i ostvarivanja ciljeva organizacije, kao i razvoja individualnih potencijala pojedinaca).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POSLOVNA FILOZOFIJA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763000" cy="5029200"/>
          </a:xfrm>
        </p:spPr>
        <p:txBody>
          <a:bodyPr>
            <a:normAutofit fontScale="70000" lnSpcReduction="20000"/>
          </a:bodyPr>
          <a:lstStyle/>
          <a:p>
            <a:r>
              <a:rPr lang="sr-Latn-CS" dirty="0" smtClean="0"/>
              <a:t>Odnos prema ljudskom faktoru u organizaciji turističke privrede, koji izražava odgovarajuće stavove i shvatanja upravljanja, u kojem je fokus pažnje usmeren na: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individualnu odgovornost i uvažavanje ličnosti </a:t>
            </a:r>
            <a:r>
              <a:rPr lang="sr-Latn-CS" dirty="0" smtClean="0"/>
              <a:t>(smanjenje hijerarhijskih nivoa, decentralizacija i participacija – povećanje odgovornosti i samostalnosti i šira lepeza znanja i veština);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fleksibilnost</a:t>
            </a:r>
            <a:r>
              <a:rPr lang="sr-Latn-CS" dirty="0" smtClean="0"/>
              <a:t> (podsticanje profesionale i fizičke mobilnosti);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kreativnost i inovativnost </a:t>
            </a:r>
            <a:r>
              <a:rPr lang="sr-Latn-CS" dirty="0" smtClean="0"/>
              <a:t>(sve zahtevniji potrošači u turizmu – stalno nova rešenja i ponude – forme rada koje podstiču kreativnost i stvaralaštvo);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kvalitet</a:t>
            </a:r>
            <a:r>
              <a:rPr lang="sr-Latn-CS" dirty="0" smtClean="0"/>
              <a:t> (konkurencija – novi vrednosni sistem bazira se na potrošačima/turistima, kvalitetu, zaposlenima i promenama);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znanje</a:t>
            </a:r>
            <a:r>
              <a:rPr lang="sr-Latn-CS" dirty="0" smtClean="0"/>
              <a:t> (tzv. organizacija znanja – razvijanje postupaka i metoda aktivnog i neprekidnog učenja tokom celog profesionalnog života svakog zaposlenog).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POSLOVNA FILOZOFIJA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610600" cy="4873752"/>
          </a:xfrm>
        </p:spPr>
        <p:txBody>
          <a:bodyPr>
            <a:normAutofit fontScale="70000" lnSpcReduction="20000"/>
          </a:bodyPr>
          <a:lstStyle/>
          <a:p>
            <a:r>
              <a:rPr lang="sr-Latn-CS" dirty="0" smtClean="0"/>
              <a:t>Novi principi ULJR u organizaciji turističke privrede: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ULJR je primarno upravljačka funkcija, a odgovornost za zaposlene pripada menadžerima svih nivoa;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ULJR zahteva individualni pristup svakom zaposlenom u organizaciji turističke privrede;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Svi zadaci i procesi ULJR međusobno su povezani i ni jedan izolovano ne daje zadovoljavajuće rezultate;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ULJR ima strategijski značaj.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 typeface="Courier New" pitchFamily="49" charset="0"/>
              <a:buChar char="o"/>
            </a:pPr>
            <a:r>
              <a:rPr lang="sr-Latn-CS" dirty="0" smtClean="0"/>
              <a:t>Filozofija po kojoj je čovek najvredniji resurs u organizaciji.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 typeface="Courier New" pitchFamily="49" charset="0"/>
              <a:buChar char="o"/>
            </a:pPr>
            <a:r>
              <a:rPr lang="sr-Latn-CS" dirty="0" smtClean="0"/>
              <a:t>Taj resurs shvata se kao potencijal i ukupna snaga (konkurentska prednost) organizacije u turizmu, koju treba razvijati i održavati, usklađujući organizacione i individualne ciljeve.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610600" cy="4873752"/>
          </a:xfrm>
        </p:spPr>
        <p:txBody>
          <a:bodyPr>
            <a:normAutofit/>
          </a:bodyPr>
          <a:lstStyle/>
          <a:p>
            <a:r>
              <a:rPr lang="sr-Latn-CS" b="1" dirty="0" smtClean="0"/>
              <a:t>Upravljanje</a:t>
            </a:r>
            <a:r>
              <a:rPr lang="sr-Latn-CS" dirty="0" smtClean="0"/>
              <a:t>: proces kojim se usmerava, planira, motiviše, organizuje, koordinira i kontroliše privredna i druga aktivnost.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Osnovne funkcije upravljanja</a:t>
            </a:r>
            <a:r>
              <a:rPr lang="sr-Latn-CS" dirty="0" smtClean="0"/>
              <a:t>: planiranje, organizovanje, briga o zaposlenima, vođenje i kontrola.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ULJR</a:t>
            </a:r>
            <a:r>
              <a:rPr lang="sr-Latn-CS" dirty="0" smtClean="0"/>
              <a:t>: upravljačka aktivnost koja podrazumeva obezbeđivanje, razvoj, održavanje, prilagođavanje, usmeravanje i korišćenje ljudskih potencijala u skladu sa ciljevima organizacije u turizmu, uz istovremeno respektovanje individualnih potreba i ciljeva zaposlenih.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534400" cy="4873752"/>
          </a:xfrm>
        </p:spPr>
        <p:txBody>
          <a:bodyPr>
            <a:normAutofit fontScale="77500" lnSpcReduction="20000"/>
          </a:bodyPr>
          <a:lstStyle/>
          <a:p>
            <a:r>
              <a:rPr lang="sr-Latn-CS" dirty="0" smtClean="0"/>
              <a:t>Ciljevi ULJR proizilaze iz vizije, misije i ciljeva organizacije turističke privrede i moraju biti kompatibilni sa njima, a sadržani su u rezultatima koji se žele ostvariti.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Ciljevi ULJR na nivou organizacije u turizmu</a:t>
            </a:r>
            <a:r>
              <a:rPr lang="sr-Latn-CS" dirty="0" smtClean="0"/>
              <a:t>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povećanje prosečne produktivnosti;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unapređenje kvaliteta radnih uslova u organizaciji;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opstanak na tržištu kroz stvaranje konkurentske prednosti i fleksibilnost;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rast i razvoj organizacije turističke privrede;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profitabilnost poslovanja.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153400" cy="4873752"/>
          </a:xfrm>
        </p:spPr>
        <p:txBody>
          <a:bodyPr/>
          <a:lstStyle/>
          <a:p>
            <a:endParaRPr lang="sr-Latn-CS" dirty="0" smtClean="0"/>
          </a:p>
          <a:p>
            <a:r>
              <a:rPr lang="sr-Latn-CS" b="1" dirty="0" smtClean="0"/>
              <a:t>Ciljevi ULJR na nivou radnog mesta</a:t>
            </a:r>
            <a:r>
              <a:rPr lang="sr-Latn-CS" dirty="0" smtClean="0"/>
              <a:t>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individualne performanse ili rezultati zaposlenih;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poželjan nivo produktivnosti i kvaliteta;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satisfakcija zaposlenih;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podsticanje lojalnosti zaposlenih.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534400" cy="4873752"/>
          </a:xfrm>
        </p:spPr>
        <p:txBody>
          <a:bodyPr>
            <a:normAutofit fontScale="85000" lnSpcReduction="10000"/>
          </a:bodyPr>
          <a:lstStyle/>
          <a:p>
            <a:r>
              <a:rPr lang="sr-Latn-CS" b="1" dirty="0" smtClean="0"/>
              <a:t>Poslovni ili ekonomski ciljevi:</a:t>
            </a:r>
          </a:p>
          <a:p>
            <a:pPr>
              <a:buFontTx/>
              <a:buChar char="-"/>
            </a:pPr>
            <a:r>
              <a:rPr lang="sr-Latn-CS" dirty="0" smtClean="0"/>
              <a:t>maksimiziranje profita;</a:t>
            </a:r>
          </a:p>
          <a:p>
            <a:pPr>
              <a:buFontTx/>
              <a:buChar char="-"/>
            </a:pPr>
            <a:r>
              <a:rPr lang="sr-Latn-CS" dirty="0" smtClean="0"/>
              <a:t>povećanje produktivnosti;</a:t>
            </a:r>
          </a:p>
          <a:p>
            <a:pPr>
              <a:buFontTx/>
              <a:buChar char="-"/>
            </a:pPr>
            <a:r>
              <a:rPr lang="sr-Latn-CS" dirty="0" smtClean="0"/>
              <a:t>snižavanje troškova;</a:t>
            </a:r>
          </a:p>
          <a:p>
            <a:pPr>
              <a:buFontTx/>
              <a:buChar char="-"/>
            </a:pPr>
            <a:r>
              <a:rPr lang="sr-Latn-CS" dirty="0" smtClean="0"/>
              <a:t>obezbeđivanje konkurentske prednosti i porast ukupne uspešnosti organizacije u turizmu (efikasnost, efektivnost, flaksibilnost).</a:t>
            </a:r>
          </a:p>
          <a:p>
            <a:pPr>
              <a:buFontTx/>
              <a:buChar char="-"/>
            </a:pPr>
            <a:endParaRPr lang="sr-Latn-CS" dirty="0" smtClean="0"/>
          </a:p>
          <a:p>
            <a:pPr>
              <a:buFont typeface="Courier New" pitchFamily="49" charset="0"/>
              <a:buChar char="o"/>
            </a:pPr>
            <a:r>
              <a:rPr lang="sr-Latn-CS" b="1" dirty="0" smtClean="0"/>
              <a:t>Socijalni ciljevi:</a:t>
            </a:r>
          </a:p>
          <a:p>
            <a:pPr>
              <a:buFontTx/>
              <a:buChar char="-"/>
            </a:pPr>
            <a:r>
              <a:rPr lang="sr-Latn-CS" dirty="0" smtClean="0"/>
              <a:t>zadovoljavanje potreba zaposlenih;</a:t>
            </a:r>
          </a:p>
          <a:p>
            <a:pPr>
              <a:buFontTx/>
              <a:buChar char="-"/>
            </a:pPr>
            <a:r>
              <a:rPr lang="sr-Latn-CS" dirty="0" smtClean="0"/>
              <a:t>poboljšanje socio-ekonomskog položaja;</a:t>
            </a:r>
          </a:p>
          <a:p>
            <a:pPr>
              <a:buFontTx/>
              <a:buChar char="-"/>
            </a:pPr>
            <a:r>
              <a:rPr lang="sr-Latn-CS" dirty="0" smtClean="0"/>
              <a:t>obezbeđenje prihvatljivih radnih uslova i kvaliteta života;</a:t>
            </a:r>
          </a:p>
          <a:p>
            <a:pPr>
              <a:buFontTx/>
              <a:buChar char="-"/>
            </a:pPr>
            <a:r>
              <a:rPr lang="sr-Latn-CS" dirty="0" smtClean="0"/>
              <a:t>rast i održavanje individualnih potencijala zaposlenih;</a:t>
            </a:r>
          </a:p>
          <a:p>
            <a:pPr>
              <a:buFontTx/>
              <a:buChar char="-"/>
            </a:pPr>
            <a:r>
              <a:rPr lang="sr-Latn-CS" dirty="0" smtClean="0"/>
              <a:t>obezbeđenje povoljne radne klime i dobrih međuljudskih odnosa;</a:t>
            </a:r>
          </a:p>
          <a:p>
            <a:pPr>
              <a:buFontTx/>
              <a:buChar char="-"/>
            </a:pPr>
            <a:r>
              <a:rPr lang="sr-Latn-CS" dirty="0" smtClean="0"/>
              <a:t>održavanje zdravlja zaposlenih.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>
            <a:normAutofit fontScale="85000" lnSpcReduction="20000"/>
          </a:bodyPr>
          <a:lstStyle/>
          <a:p>
            <a:r>
              <a:rPr lang="sr-Latn-CS" dirty="0" smtClean="0"/>
              <a:t>Do 80-ih godina 20. veka – funkcionalni pristup tj. personalna ili kadrovska funkcija.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Stručne službe – administrativni karakter; zadaci: zapošljavanje i otpuštanje, personalna administracija, obračun zarade i socijalni rad.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ULJR kao upravljačka funkcija – suštinski promenjen pristup čoveku u organizaciji i njegovoj ulozi u poslovnoj uspešnosti.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Razlika u ciljevima i načinima obavljanja poslova, kao i odgovornosti za njih.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ULJR čini niz međupovezanih aktivnosti i zadataka usmerenih na obezbeđenje adekvatnog broja i strukture zaposlenih, njihov razvoj, nagrađivanje i motivisanje, usklađivanje, prilagođavanje i pružanje podrške zaposlenima u ostvarivanju aktuelnih, razvojnih i strategijskih ciljeva organizacije u turizmu.</a:t>
            </a:r>
          </a:p>
          <a:p>
            <a:endParaRPr lang="sr-Latn-C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76400"/>
            <a:ext cx="86868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CS" dirty="0" smtClean="0"/>
              <a:t>Neophodna je međufunkcionalna i interdisciplinarna saradnja (sa upravljanjem marketingom, istraživanjem i razvojem, proizvodnjom, finansijama, kvalitetom).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U određenom smislu svi menadžeri (strateški, srednji i operativni nivo) su menadžeri za ljudske resurse (uključeni su u sve aktivnosti i funkcije ULJR).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Stručnjaci (specijalisti) za ULJR imaju savetodavnu, koordinacionu i kontrolnu funkciju.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Osnovni zadatak – obučavanje linijskog i top menadžmenta kako da koriste profesionalne metode i instrumente ULJR.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/>
              <a:t>Odeljenje za ljudske resurse – organizaciona forma (funkcionalna podela i diviziona podela) determinisana je postojećom organizacionom strukturom, veličinom i stepenom razvoja organizacije u turizmu, odnosom između rukovodilaca i stručnjaka i dr.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Osnovu za podelu zadataka i odgovornosti između linijskih menadžera i stručnjaka za ljudske resurse predstavljaju sledeći principi: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Rukovodioci su nadležni za sve zadatke i aktivnosti koje utiču na rukovođenje i odnose sa zaposlenima.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dirty="0" smtClean="0"/>
              <a:t>Stručna služba je odgovorna za obezbeđivanje odgovarajućih metoda i instrumenata i koordinaciju ukupnih aktivnosti.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7630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/>
              <a:t>Veliki broj organizacija u turizmu deo stručnih poslova vezanih za ULJR poverava </a:t>
            </a:r>
            <a:r>
              <a:rPr lang="sr-Latn-CS" b="1" dirty="0" smtClean="0"/>
              <a:t>konsultantskim firmama i drugim specijalizovanim agencijama</a:t>
            </a:r>
            <a:r>
              <a:rPr lang="sr-Latn-CS" dirty="0" smtClean="0"/>
              <a:t> (tzv. outsourcing).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Sektor ljudskih resursa je neprofitan i predstavlja centar troškova.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Izdvajanja zavise od: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delatnosti kompanije </a:t>
            </a:r>
            <a:r>
              <a:rPr lang="sr-Latn-CS" dirty="0" smtClean="0"/>
              <a:t>(više izdvajaju neproizvodne od proizvodnih organizacija) i 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veličine kompanije </a:t>
            </a:r>
            <a:r>
              <a:rPr lang="sr-Latn-CS" dirty="0" smtClean="0"/>
              <a:t>(ukupni troškovi rastu sa povećanjem veličine kompanije, a troškovi po zaposlenom opadaju sa povećanjem broja zaposlenih u konkretnoj organizaciji).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6106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CS" b="1" dirty="0" smtClean="0"/>
              <a:t>Trendovi u okruženju </a:t>
            </a:r>
            <a:r>
              <a:rPr lang="sr-Latn-CS" dirty="0" smtClean="0"/>
              <a:t>nametnuli su nove perspektive u istraživanju ULJR u organizacijama turističke privrede.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dirty="0" smtClean="0"/>
              <a:t>Dva pristupa su zadobila posebnu pažnju stručne javnosti: strategijski i internacionalni pristup.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Strategija</a:t>
            </a:r>
            <a:r>
              <a:rPr lang="sr-Latn-CS" dirty="0" smtClean="0"/>
              <a:t> – plan kompanije koji određuje način na koji će kompanija uskladiti svoje interne snage i slabosti sa eksternim šansama i opasnostima da bi održala konkurentsku prednost.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Strategijsko ULJR </a:t>
            </a:r>
            <a:r>
              <a:rPr lang="sr-Latn-CS" dirty="0" smtClean="0"/>
              <a:t>u organizaciji turističke privrede je dugoročni, celoviti, integrativni pristup ljudskim resursima, koji je usmeren na potencijale i okruženje, na snage i slabosti, kao i šanse i rizike.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467600" cy="1143000"/>
          </a:xfrm>
        </p:spPr>
        <p:txBody>
          <a:bodyPr/>
          <a:lstStyle/>
          <a:p>
            <a:pPr algn="ctr"/>
            <a:r>
              <a:rPr lang="sr-Latn-CS" dirty="0" smtClean="0"/>
              <a:t>Upravljanje ljudskim resursima kao </a:t>
            </a:r>
            <a:r>
              <a:rPr lang="sr-Latn-CS" b="1" dirty="0" smtClean="0"/>
              <a:t>UPRAVLJAČKA 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05000"/>
            <a:ext cx="8534400" cy="4873752"/>
          </a:xfrm>
        </p:spPr>
        <p:txBody>
          <a:bodyPr/>
          <a:lstStyle/>
          <a:p>
            <a:endParaRPr lang="sr-Latn-CS" dirty="0" smtClean="0"/>
          </a:p>
          <a:p>
            <a:r>
              <a:rPr lang="sr-Latn-CS" b="1" dirty="0" smtClean="0"/>
              <a:t>Gledište “najbolje prakse” </a:t>
            </a:r>
            <a:r>
              <a:rPr lang="sr-Latn-CS" dirty="0" smtClean="0"/>
              <a:t>(</a:t>
            </a:r>
            <a:r>
              <a:rPr lang="sr-Latn-CS" i="1" dirty="0" smtClean="0"/>
              <a:t>best practice</a:t>
            </a:r>
            <a:r>
              <a:rPr lang="sr-Latn-CS" dirty="0" smtClean="0"/>
              <a:t>) - postoje određene prakse ljudskih resursa i pristupi njihovoj primeni koji stalno pomažu organizaciji da stekne prednost nad konkurentima.</a:t>
            </a:r>
          </a:p>
          <a:p>
            <a:pPr>
              <a:buNone/>
            </a:pPr>
            <a:endParaRPr lang="sr-Latn-CS" dirty="0" smtClean="0"/>
          </a:p>
          <a:p>
            <a:r>
              <a:rPr lang="sr-Latn-CS" b="1" dirty="0" smtClean="0"/>
              <a:t>Gledište “najboljeg uklapanja” </a:t>
            </a:r>
            <a:r>
              <a:rPr lang="sr-Latn-CS" dirty="0" smtClean="0"/>
              <a:t>(</a:t>
            </a:r>
            <a:r>
              <a:rPr lang="sr-Latn-CS" i="1" dirty="0" smtClean="0"/>
              <a:t>best fit</a:t>
            </a:r>
            <a:r>
              <a:rPr lang="sr-Latn-CS" dirty="0" smtClean="0"/>
              <a:t>) – ne postoje sveobuhvatna i univerzalna rešenja, sve zavisi od konkretnih okolnosti u svakoj turističkoj kompaniji.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19200"/>
            <a:ext cx="7467600" cy="4873752"/>
          </a:xfrm>
        </p:spPr>
        <p:txBody>
          <a:bodyPr>
            <a:normAutofit/>
          </a:bodyPr>
          <a:lstStyle/>
          <a:p>
            <a:endParaRPr lang="sr-Latn-RS" sz="4800" b="1" dirty="0" smtClean="0"/>
          </a:p>
          <a:p>
            <a:endParaRPr lang="sr-Latn-RS" sz="4800" b="1" dirty="0"/>
          </a:p>
          <a:p>
            <a:r>
              <a:rPr lang="sr-Latn-RS" sz="4800" b="1" smtClean="0"/>
              <a:t> HVALA </a:t>
            </a:r>
            <a:r>
              <a:rPr lang="sr-Latn-RS" sz="4800" b="1" dirty="0" smtClean="0"/>
              <a:t>NA PAŽNJI.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2952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380</TotalTime>
  <Words>1343</Words>
  <Application>Microsoft Office PowerPoint</Application>
  <PresentationFormat>On-screen Show (4:3)</PresentationFormat>
  <Paragraphs>148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Oriel</vt:lpstr>
      <vt:lpstr>Pojam i definisanje upravljanja ljudskim resursima u organizacijama turističke privrede</vt:lpstr>
      <vt:lpstr>Upravljanje ljudskim resursima kao naučna disciplina</vt:lpstr>
      <vt:lpstr>Upravljanje ljudskim resursima kao naučna disciplina</vt:lpstr>
      <vt:lpstr>Upravljanje ljudskim resursima kao naučna disciplina</vt:lpstr>
      <vt:lpstr>Upravljanje ljudskim resursima kao POSLOVNA FILOZOFIJA</vt:lpstr>
      <vt:lpstr>Upravljanje ljudskim resursima kao POSLOVNA FILOZOFIJA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Upravljanje ljudskim resursima kao UPRAVLJAČKA FUNKCIJA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Pojam i definisanje upravljanja ljudskim resursima u organizacijama turističke privrede</dc:title>
  <dc:creator>Blue</dc:creator>
  <cp:lastModifiedBy>Miljan</cp:lastModifiedBy>
  <cp:revision>54</cp:revision>
  <dcterms:created xsi:type="dcterms:W3CDTF">2015-03-01T19:06:27Z</dcterms:created>
  <dcterms:modified xsi:type="dcterms:W3CDTF">2020-03-16T12:29:35Z</dcterms:modified>
</cp:coreProperties>
</file>