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62" r:id="rId7"/>
    <p:sldId id="263" r:id="rId8"/>
    <p:sldId id="267" r:id="rId9"/>
    <p:sldId id="270" r:id="rId10"/>
    <p:sldId id="261" r:id="rId11"/>
    <p:sldId id="268" r:id="rId12"/>
    <p:sldId id="266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7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7E56-2D2A-41B0-8FF4-C63797130625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CBDC-F55B-4BB5-97DE-B019C148DA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7E56-2D2A-41B0-8FF4-C63797130625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CBDC-F55B-4BB5-97DE-B019C148DA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7E56-2D2A-41B0-8FF4-C63797130625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CBDC-F55B-4BB5-97DE-B019C148DA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7E56-2D2A-41B0-8FF4-C63797130625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CBDC-F55B-4BB5-97DE-B019C148DA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7E56-2D2A-41B0-8FF4-C63797130625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CBDC-F55B-4BB5-97DE-B019C148DA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7E56-2D2A-41B0-8FF4-C63797130625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CBDC-F55B-4BB5-97DE-B019C148DA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7E56-2D2A-41B0-8FF4-C63797130625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CBDC-F55B-4BB5-97DE-B019C148DA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7E56-2D2A-41B0-8FF4-C63797130625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CBDC-F55B-4BB5-97DE-B019C148DA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7E56-2D2A-41B0-8FF4-C63797130625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CBDC-F55B-4BB5-97DE-B019C148DA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7E56-2D2A-41B0-8FF4-C63797130625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CBDC-F55B-4BB5-97DE-B019C148DA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7E56-2D2A-41B0-8FF4-C63797130625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CBDC-F55B-4BB5-97DE-B019C148DA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57E56-2D2A-41B0-8FF4-C63797130625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4CBDC-F55B-4BB5-97DE-B019C148DAF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</p:spPr>
        <p:txBody>
          <a:bodyPr/>
          <a:lstStyle/>
          <a:p>
            <a:r>
              <a:rPr lang="sr-Latn-CS" dirty="0" smtClean="0"/>
              <a:t>Uloga zaposlenih u ostvarivanju kvaliteta turističke usluge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400800" cy="2133600"/>
          </a:xfrm>
        </p:spPr>
        <p:txBody>
          <a:bodyPr>
            <a:normAutofit lnSpcReduction="10000"/>
          </a:bodyPr>
          <a:lstStyle/>
          <a:p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d</a:t>
            </a:r>
            <a:r>
              <a:rPr lang="sr-Latn-CS" sz="2400" dirty="0" smtClean="0">
                <a:solidFill>
                  <a:schemeClr val="tx1"/>
                </a:solidFill>
              </a:rPr>
              <a:t>r Jelisaveta Vučković, profesor</a:t>
            </a:r>
            <a:endParaRPr lang="en-US" sz="2400" dirty="0" smtClean="0">
              <a:solidFill>
                <a:schemeClr val="tx1"/>
              </a:solidFill>
            </a:endParaRPr>
          </a:p>
          <a:p>
            <a:endParaRPr lang="sr-Latn-CS" sz="2400" dirty="0" smtClean="0">
              <a:solidFill>
                <a:schemeClr val="tx1"/>
              </a:solidFill>
            </a:endParaRPr>
          </a:p>
          <a:p>
            <a:r>
              <a:rPr lang="sr-Latn-CS" sz="2400" i="1" dirty="0" smtClean="0">
                <a:solidFill>
                  <a:schemeClr val="tx1"/>
                </a:solidFill>
              </a:rPr>
              <a:t>Odsek Visoka turistička škola</a:t>
            </a:r>
            <a:r>
              <a:rPr lang="en-US" sz="2400" i="1" dirty="0" smtClean="0">
                <a:solidFill>
                  <a:schemeClr val="tx1"/>
                </a:solidFill>
              </a:rPr>
              <a:t> </a:t>
            </a:r>
            <a:r>
              <a:rPr lang="sr-Latn-CS" sz="2400" i="1" dirty="0" smtClean="0">
                <a:solidFill>
                  <a:schemeClr val="tx1"/>
                </a:solidFill>
              </a:rPr>
              <a:t>strukovnih studija</a:t>
            </a:r>
            <a:endParaRPr lang="en-US" sz="2400" i="1" dirty="0" smtClean="0">
              <a:solidFill>
                <a:schemeClr val="tx1"/>
              </a:solidFill>
            </a:endParaRPr>
          </a:p>
          <a:p>
            <a:r>
              <a:rPr lang="sr-Latn-CS" sz="2400" i="1" dirty="0" smtClean="0">
                <a:solidFill>
                  <a:schemeClr val="tx1"/>
                </a:solidFill>
              </a:rPr>
              <a:t>Beograd, Srbija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571500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06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400" dirty="0" smtClean="0"/>
              <a:t>Svetski savet za putovanja i turizam (</a:t>
            </a:r>
            <a:r>
              <a:rPr lang="sr-Latn-CS" sz="2400" b="1" dirty="0" smtClean="0"/>
              <a:t>WTTC</a:t>
            </a:r>
            <a:r>
              <a:rPr lang="sr-Latn-CS" sz="2400" dirty="0" smtClean="0"/>
              <a:t> – The World Travel and Tourism Council):</a:t>
            </a:r>
          </a:p>
          <a:p>
            <a:pPr>
              <a:buNone/>
            </a:pPr>
            <a:endParaRPr lang="sr-Latn-CS" sz="2400" dirty="0" smtClean="0"/>
          </a:p>
          <a:p>
            <a:pPr>
              <a:buFontTx/>
              <a:buChar char="-"/>
            </a:pPr>
            <a:r>
              <a:rPr lang="sr-Latn-CS" sz="2400" dirty="0" smtClean="0"/>
              <a:t>2015. godine broj zaposlenih u turizmu bio je oko 270 miliona, tj. 8,9% ukupnog broja zaposlenih (ili jedan zaposleni u turističkoj privredi na svakih 11,2 zaposlenih);</a:t>
            </a:r>
          </a:p>
          <a:p>
            <a:pPr>
              <a:buNone/>
            </a:pPr>
            <a:endParaRPr lang="sr-Latn-CS" sz="2400" dirty="0" smtClean="0"/>
          </a:p>
          <a:p>
            <a:pPr>
              <a:buFontTx/>
              <a:buChar char="-"/>
            </a:pPr>
            <a:r>
              <a:rPr lang="en-US" sz="2400" dirty="0"/>
              <a:t>u</a:t>
            </a:r>
            <a:r>
              <a:rPr lang="sr-Latn-CS" sz="2400" dirty="0" smtClean="0"/>
              <a:t> 2018. godine bi</a:t>
            </a:r>
            <a:r>
              <a:rPr lang="en-US" sz="2400" dirty="0" smtClean="0"/>
              <a:t>lo je</a:t>
            </a:r>
            <a:r>
              <a:rPr lang="sr-Latn-CS" sz="2400" dirty="0" smtClean="0"/>
              <a:t> 296.252.000 zaposlenih u turizmu, tj. 9,2% ukupnog broja zaposlenih, odnosno na 10,8 zaposlenih u svetu jedna zaposlena osoba se bavi</a:t>
            </a:r>
            <a:r>
              <a:rPr lang="en-US" sz="2400" dirty="0" smtClean="0"/>
              <a:t>la</a:t>
            </a:r>
            <a:r>
              <a:rPr lang="sr-Latn-CS" sz="2400" dirty="0" smtClean="0"/>
              <a:t> turizmom;</a:t>
            </a:r>
          </a:p>
          <a:p>
            <a:pPr>
              <a:buNone/>
            </a:pPr>
            <a:endParaRPr lang="sr-Latn-CS" sz="2400" dirty="0" smtClean="0"/>
          </a:p>
          <a:p>
            <a:pPr>
              <a:buFontTx/>
              <a:buChar char="-"/>
            </a:pPr>
            <a:r>
              <a:rPr lang="sr-Latn-CS" sz="2400" dirty="0" smtClean="0"/>
              <a:t>do 2022. godine predviđa se da će taj broj iznositi oko 328 miliona, odnosno na 10 zaposlenih u svetu jedna osoba će se baviti turizmom.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/>
              <a:t>Specifičnosti ljudskih resursa u turizmu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Tx/>
              <a:buChar char="-"/>
            </a:pPr>
            <a:endParaRPr lang="en-US" b="1" dirty="0" smtClean="0"/>
          </a:p>
          <a:p>
            <a:pPr>
              <a:buFontTx/>
              <a:buChar char="-"/>
            </a:pPr>
            <a:r>
              <a:rPr lang="sr-Latn-CS" b="1" dirty="0" smtClean="0"/>
              <a:t>heterogena struktura zanimanja i heterogena kvalifikaciona struktura</a:t>
            </a:r>
            <a:r>
              <a:rPr lang="sr-Latn-CS" dirty="0" smtClean="0"/>
              <a:t>;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b="1" dirty="0" smtClean="0"/>
              <a:t>turizam je radno intenzivna delatnost </a:t>
            </a:r>
            <a:r>
              <a:rPr lang="sr-Latn-CS" dirty="0" smtClean="0"/>
              <a:t>– nemogućnost izvršenja značajnijeg obima automatizacije;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b="1" dirty="0" smtClean="0"/>
              <a:t>potreba za zapošljavanjem dodatne, tzv. “sezonske” radne snage</a:t>
            </a:r>
            <a:r>
              <a:rPr lang="sr-Latn-CS" dirty="0" smtClean="0"/>
              <a:t>;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b="1" dirty="0" smtClean="0"/>
              <a:t>česte fluktuacije zaposlenih </a:t>
            </a:r>
            <a:r>
              <a:rPr lang="sr-Latn-CS" dirty="0" smtClean="0"/>
              <a:t>(uslovi rada, nagrađivanje, psihofizičke predispozicije za obavljanje radno intenzivne delatnosti i dr);</a:t>
            </a:r>
          </a:p>
          <a:p>
            <a:pPr>
              <a:buNone/>
            </a:pPr>
            <a:endParaRPr lang="sr-Latn-CS" dirty="0" smtClean="0"/>
          </a:p>
          <a:p>
            <a:pPr>
              <a:buFontTx/>
              <a:buChar char="-"/>
            </a:pPr>
            <a:r>
              <a:rPr lang="sr-Latn-CS" b="1" dirty="0" smtClean="0"/>
              <a:t>struktura zaposlenih po polu </a:t>
            </a:r>
            <a:r>
              <a:rPr lang="sr-Latn-CS" dirty="0" smtClean="0"/>
              <a:t>– učešće žena više od 70%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1143000"/>
          </a:xfrm>
        </p:spPr>
        <p:txBody>
          <a:bodyPr>
            <a:noAutofit/>
          </a:bodyPr>
          <a:lstStyle/>
          <a:p>
            <a:r>
              <a:rPr lang="sr-Latn-CS" sz="3600" dirty="0" smtClean="0"/>
              <a:t>Pojam i definisanje kvaliteta turističke usluge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534400" cy="4525963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90000"/>
              </a:lnSpc>
            </a:pPr>
            <a:r>
              <a:rPr lang="sr-Latn-CS" sz="11200" i="1" dirty="0" smtClean="0"/>
              <a:t>Qualitas – </a:t>
            </a:r>
            <a:r>
              <a:rPr lang="sr-Latn-CS" sz="11200" dirty="0" smtClean="0"/>
              <a:t>kakvoća, svojstvo, osobina, vrednost, vrlina.</a:t>
            </a:r>
          </a:p>
          <a:p>
            <a:pPr>
              <a:lnSpc>
                <a:spcPct val="90000"/>
              </a:lnSpc>
              <a:buNone/>
            </a:pPr>
            <a:endParaRPr lang="sr-Latn-CS" sz="11200" dirty="0" smtClean="0"/>
          </a:p>
          <a:p>
            <a:pPr>
              <a:lnSpc>
                <a:spcPct val="90000"/>
              </a:lnSpc>
            </a:pPr>
            <a:r>
              <a:rPr lang="sr-Latn-CS" sz="11200" dirty="0" smtClean="0"/>
              <a:t>Skup karakteristika nekog entiteta da zadovolji utvrđene i izražene potrebe.</a:t>
            </a:r>
          </a:p>
          <a:p>
            <a:pPr>
              <a:lnSpc>
                <a:spcPct val="90000"/>
              </a:lnSpc>
              <a:buNone/>
            </a:pPr>
            <a:endParaRPr lang="sr-Latn-CS" sz="11200" dirty="0" smtClean="0"/>
          </a:p>
          <a:p>
            <a:pPr>
              <a:lnSpc>
                <a:spcPct val="90000"/>
              </a:lnSpc>
            </a:pPr>
            <a:r>
              <a:rPr lang="sr-Latn-CS" sz="11200" dirty="0" smtClean="0"/>
              <a:t>Odnosi se na proizvode, usluge, procese, zaposlene, okruženje (interno).</a:t>
            </a:r>
          </a:p>
          <a:p>
            <a:pPr>
              <a:lnSpc>
                <a:spcPct val="90000"/>
              </a:lnSpc>
              <a:buNone/>
            </a:pPr>
            <a:endParaRPr lang="sr-Latn-CS" sz="11200" dirty="0" smtClean="0"/>
          </a:p>
          <a:p>
            <a:pPr>
              <a:lnSpc>
                <a:spcPct val="90000"/>
              </a:lnSpc>
            </a:pPr>
            <a:r>
              <a:rPr lang="sr-Latn-CS" sz="11200" u="sng" dirty="0" smtClean="0"/>
              <a:t>User-based definition</a:t>
            </a:r>
            <a:r>
              <a:rPr lang="sr-Latn-CS" sz="11200" dirty="0" smtClean="0"/>
              <a:t>: sposobnost proizvoda ili usluge da ispuni ili nadmaši potrošačeva očekivanja.</a:t>
            </a:r>
          </a:p>
          <a:p>
            <a:pPr>
              <a:lnSpc>
                <a:spcPct val="90000"/>
              </a:lnSpc>
              <a:buNone/>
            </a:pPr>
            <a:endParaRPr lang="sr-Latn-CS" sz="11200" dirty="0" smtClean="0"/>
          </a:p>
          <a:p>
            <a:pPr>
              <a:lnSpc>
                <a:spcPct val="90000"/>
              </a:lnSpc>
            </a:pPr>
            <a:r>
              <a:rPr lang="sr-Latn-CS" sz="11200" dirty="0" smtClean="0"/>
              <a:t>Dinamična kategorija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78" y="8965"/>
            <a:ext cx="8516937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46" y="995082"/>
            <a:ext cx="7924800" cy="5728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827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52400"/>
            <a:ext cx="8229600" cy="1143000"/>
          </a:xfrm>
        </p:spPr>
        <p:txBody>
          <a:bodyPr/>
          <a:lstStyle/>
          <a:p>
            <a:r>
              <a:rPr lang="sr-Latn-CS" dirty="0" err="1" smtClean="0"/>
              <a:t>Z</a:t>
            </a:r>
            <a:r>
              <a:rPr lang="en-US" dirty="0" err="1" smtClean="0"/>
              <a:t>aposleni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prvoj</a:t>
            </a:r>
            <a:r>
              <a:rPr lang="en-US" dirty="0" smtClean="0"/>
              <a:t> </a:t>
            </a:r>
            <a:r>
              <a:rPr lang="en-US" dirty="0" err="1" smtClean="0"/>
              <a:t>liniji</a:t>
            </a:r>
            <a:r>
              <a:rPr lang="en-US" dirty="0" smtClean="0"/>
              <a:t> </a:t>
            </a:r>
            <a:r>
              <a:rPr lang="en-US" dirty="0" err="1" smtClean="0"/>
              <a:t>uslu</a:t>
            </a:r>
            <a:r>
              <a:rPr lang="sr-Latn-CS" dirty="0" smtClean="0"/>
              <a:t>živanja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8200"/>
            <a:ext cx="2931129" cy="2057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2787"/>
            <a:ext cx="2931129" cy="19557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620" y="838200"/>
            <a:ext cx="3297380" cy="20551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123" y="4857449"/>
            <a:ext cx="3285090" cy="19710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598" y="2438400"/>
            <a:ext cx="3926871" cy="2801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10000" cy="190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" y="4327477"/>
            <a:ext cx="3810000" cy="25305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95" y="2057400"/>
            <a:ext cx="3121152" cy="20848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771" y="4917"/>
            <a:ext cx="3082732" cy="19000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347" y="229358"/>
            <a:ext cx="2257424" cy="14512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4327477"/>
            <a:ext cx="4419600" cy="25254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798000"/>
            <a:ext cx="4636499" cy="25790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62000"/>
            <a:ext cx="82296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28600"/>
            <a:ext cx="8991600" cy="6553200"/>
          </a:xfrm>
        </p:spPr>
        <p:txBody>
          <a:bodyPr>
            <a:normAutofit fontScale="25000" lnSpcReduction="20000"/>
          </a:bodyPr>
          <a:lstStyle/>
          <a:p>
            <a:r>
              <a:rPr lang="sr-Latn-CS" sz="9600" dirty="0" smtClean="0"/>
              <a:t>Koncept </a:t>
            </a:r>
            <a:r>
              <a:rPr lang="sr-Latn-CS" sz="9600" b="1" dirty="0" smtClean="0"/>
              <a:t>„trenutak istine” </a:t>
            </a:r>
            <a:r>
              <a:rPr lang="sr-Latn-CS" sz="9600" dirty="0" smtClean="0"/>
              <a:t>(„moment of truth“) znači vreme kada pružalac turističke usluge ima mogućnost da demonstrira potrošaču kvalitet svoje usluge.</a:t>
            </a:r>
          </a:p>
          <a:p>
            <a:pPr>
              <a:buNone/>
            </a:pPr>
            <a:endParaRPr lang="sr-Latn-CS" sz="9600" dirty="0" smtClean="0"/>
          </a:p>
          <a:p>
            <a:r>
              <a:rPr lang="sr-Latn-CS" sz="9600" dirty="0" smtClean="0"/>
              <a:t>Zaposleni na prvoj liniji usluživanja igraju veliku ulogu u:</a:t>
            </a:r>
          </a:p>
          <a:p>
            <a:pPr>
              <a:buNone/>
            </a:pPr>
            <a:endParaRPr lang="sr-Latn-CS" sz="9600" dirty="0" smtClean="0"/>
          </a:p>
          <a:p>
            <a:pPr>
              <a:buFontTx/>
              <a:buChar char="-"/>
            </a:pPr>
            <a:r>
              <a:rPr lang="sr-Latn-CS" sz="9600" dirty="0" smtClean="0"/>
              <a:t>predviđanju potreba turista,</a:t>
            </a:r>
          </a:p>
          <a:p>
            <a:pPr>
              <a:buNone/>
            </a:pPr>
            <a:endParaRPr lang="sr-Latn-CS" sz="9600" dirty="0" smtClean="0"/>
          </a:p>
          <a:p>
            <a:pPr>
              <a:buFontTx/>
              <a:buChar char="-"/>
            </a:pPr>
            <a:r>
              <a:rPr lang="sr-Latn-CS" sz="9600" dirty="0" smtClean="0"/>
              <a:t>prilagođavanju turističke usluge i uslužnog procesa specifičnim potrebama turista i</a:t>
            </a:r>
          </a:p>
          <a:p>
            <a:pPr>
              <a:buNone/>
            </a:pPr>
            <a:r>
              <a:rPr lang="sr-Latn-CS" sz="9600" dirty="0" smtClean="0"/>
              <a:t> </a:t>
            </a:r>
          </a:p>
          <a:p>
            <a:pPr>
              <a:buFontTx/>
              <a:buChar char="-"/>
            </a:pPr>
            <a:r>
              <a:rPr lang="sr-Latn-CS" sz="9600" dirty="0" smtClean="0"/>
              <a:t>izgradnji personalizovanih dugoročnih odnosa sa njima.</a:t>
            </a:r>
          </a:p>
          <a:p>
            <a:pPr>
              <a:buFontTx/>
              <a:buChar char="-"/>
            </a:pPr>
            <a:endParaRPr lang="sr-Latn-CS" sz="9600" dirty="0" smtClean="0"/>
          </a:p>
          <a:p>
            <a:r>
              <a:rPr lang="sr-Latn-CS" sz="9600" b="1" i="1" dirty="0" smtClean="0"/>
              <a:t>Front office</a:t>
            </a:r>
            <a:r>
              <a:rPr lang="sr-Latn-CS" sz="9600" b="1" dirty="0" smtClean="0"/>
              <a:t> </a:t>
            </a:r>
            <a:r>
              <a:rPr lang="sr-Latn-CS" sz="9600" dirty="0" smtClean="0"/>
              <a:t>predstavlja </a:t>
            </a:r>
            <a:r>
              <a:rPr lang="sr-Latn-CS" sz="9600" u="sng" dirty="0" smtClean="0"/>
              <a:t>deo sistema koji je direktno vidljiv</a:t>
            </a:r>
            <a:r>
              <a:rPr lang="sr-Latn-CS" sz="9600" dirty="0" smtClean="0"/>
              <a:t> za potošača i </a:t>
            </a:r>
            <a:r>
              <a:rPr lang="sr-Latn-CS" sz="9600" u="sng" dirty="0" smtClean="0"/>
              <a:t>koga on</a:t>
            </a:r>
            <a:r>
              <a:rPr lang="sr-Latn-CS" sz="9600" dirty="0" smtClean="0"/>
              <a:t> prilikom kupovine usluge </a:t>
            </a:r>
            <a:r>
              <a:rPr lang="sr-Latn-CS" sz="9600" u="sng" dirty="0" smtClean="0"/>
              <a:t>doživljava.</a:t>
            </a:r>
            <a:r>
              <a:rPr lang="sr-Latn-CS" sz="9600" dirty="0" smtClean="0"/>
              <a:t> </a:t>
            </a:r>
          </a:p>
          <a:p>
            <a:endParaRPr lang="sr-Latn-CS" sz="9600" dirty="0" smtClean="0"/>
          </a:p>
          <a:p>
            <a:r>
              <a:rPr lang="sr-Latn-CS" sz="9600" b="1" i="1" dirty="0" smtClean="0"/>
              <a:t>Back office</a:t>
            </a:r>
            <a:r>
              <a:rPr lang="sr-Latn-CS" sz="9600" b="1" dirty="0" smtClean="0"/>
              <a:t> </a:t>
            </a:r>
            <a:r>
              <a:rPr lang="sr-Latn-CS" sz="9600" dirty="0" smtClean="0"/>
              <a:t>je </a:t>
            </a:r>
            <a:r>
              <a:rPr lang="sr-Latn-CS" sz="9600" u="sng" dirty="0" smtClean="0"/>
              <a:t>deo sistema </a:t>
            </a:r>
            <a:r>
              <a:rPr lang="sr-Latn-CS" sz="9600" dirty="0" smtClean="0"/>
              <a:t>pružanja usluge </a:t>
            </a:r>
            <a:r>
              <a:rPr lang="sr-Latn-CS" sz="9600" u="sng" dirty="0" smtClean="0"/>
              <a:t>koga potrošač ne vidi</a:t>
            </a:r>
            <a:r>
              <a:rPr lang="sr-Latn-CS" sz="9600" dirty="0" smtClean="0"/>
              <a:t>, a koji ima značajnu </a:t>
            </a:r>
            <a:r>
              <a:rPr lang="sr-Latn-CS" sz="9600" u="sng" dirty="0" smtClean="0"/>
              <a:t>ulogu podrške front office delu </a:t>
            </a:r>
            <a:r>
              <a:rPr lang="sr-Latn-CS" sz="9600" dirty="0" smtClean="0"/>
              <a:t>sistema pružanja usluge.</a:t>
            </a:r>
            <a:endParaRPr lang="en-US" sz="96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230"/>
            <a:ext cx="9144000" cy="3939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Latn-CS" dirty="0" smtClean="0"/>
              <a:t>Dimenzije kvaliteta turističke usluge (SERVQUAL model)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8915400" cy="452596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sr-Latn-CS" b="1" dirty="0" smtClean="0"/>
              <a:t>Opipljivost</a:t>
            </a:r>
            <a:r>
              <a:rPr lang="sr-Latn-CS" dirty="0" smtClean="0"/>
              <a:t> – prisustvo opipljivih, fizičkih elemenata;</a:t>
            </a:r>
          </a:p>
          <a:p>
            <a:pPr>
              <a:lnSpc>
                <a:spcPct val="90000"/>
              </a:lnSpc>
              <a:buNone/>
            </a:pPr>
            <a:endParaRPr lang="sr-Latn-CS" dirty="0" smtClean="0"/>
          </a:p>
          <a:p>
            <a:pPr>
              <a:lnSpc>
                <a:spcPct val="90000"/>
              </a:lnSpc>
            </a:pPr>
            <a:r>
              <a:rPr lang="sr-Latn-CS" b="1" dirty="0" smtClean="0"/>
              <a:t>Pouzdanost</a:t>
            </a:r>
            <a:r>
              <a:rPr lang="sr-Latn-CS" dirty="0" smtClean="0"/>
              <a:t> – sposobnost da se isporuči obećana usluga na odgovarajući način (pouzdano, tačno, dosledno);</a:t>
            </a:r>
          </a:p>
          <a:p>
            <a:pPr>
              <a:lnSpc>
                <a:spcPct val="90000"/>
              </a:lnSpc>
              <a:buNone/>
            </a:pPr>
            <a:endParaRPr lang="sr-Latn-CS" dirty="0" smtClean="0"/>
          </a:p>
          <a:p>
            <a:pPr>
              <a:lnSpc>
                <a:spcPct val="90000"/>
              </a:lnSpc>
            </a:pPr>
            <a:r>
              <a:rPr lang="sr-Latn-CS" b="1" dirty="0" smtClean="0"/>
              <a:t>Spremnost na odgovor/reagovanje</a:t>
            </a:r>
            <a:r>
              <a:rPr lang="sr-Latn-CS" dirty="0" smtClean="0"/>
              <a:t> – spremnost da se pomogne i pruži brza usluga;</a:t>
            </a:r>
          </a:p>
          <a:p>
            <a:pPr>
              <a:lnSpc>
                <a:spcPct val="90000"/>
              </a:lnSpc>
              <a:buNone/>
            </a:pPr>
            <a:endParaRPr lang="sr-Latn-CS" dirty="0" smtClean="0"/>
          </a:p>
          <a:p>
            <a:pPr>
              <a:lnSpc>
                <a:spcPct val="90000"/>
              </a:lnSpc>
            </a:pPr>
            <a:r>
              <a:rPr lang="sr-Latn-CS" b="1" dirty="0" smtClean="0"/>
              <a:t>Sigurnost </a:t>
            </a:r>
            <a:r>
              <a:rPr lang="sr-Latn-CS" dirty="0" smtClean="0"/>
              <a:t>- fizička bezbednost, finansijska sigurnost, poverljivost;</a:t>
            </a:r>
          </a:p>
          <a:p>
            <a:pPr>
              <a:lnSpc>
                <a:spcPct val="90000"/>
              </a:lnSpc>
              <a:buNone/>
            </a:pPr>
            <a:endParaRPr lang="sr-Latn-CS" dirty="0" smtClean="0"/>
          </a:p>
          <a:p>
            <a:pPr>
              <a:lnSpc>
                <a:spcPct val="90000"/>
              </a:lnSpc>
            </a:pPr>
            <a:r>
              <a:rPr lang="sr-Latn-CS" b="1" dirty="0" smtClean="0"/>
              <a:t>Empatija</a:t>
            </a:r>
            <a:r>
              <a:rPr lang="sr-Latn-CS" dirty="0" smtClean="0"/>
              <a:t> – pružanje individualizovane usluge.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14400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81000"/>
            <a:ext cx="8991600" cy="6248400"/>
          </a:xfrm>
        </p:spPr>
        <p:txBody>
          <a:bodyPr>
            <a:normAutofit fontScale="25000" lnSpcReduction="20000"/>
          </a:bodyPr>
          <a:lstStyle/>
          <a:p>
            <a:r>
              <a:rPr lang="sr-Latn-CS" sz="11200" dirty="0" smtClean="0"/>
              <a:t>Potreba za </a:t>
            </a:r>
            <a:r>
              <a:rPr lang="sr-Latn-CS" sz="11200" b="1" dirty="0" smtClean="0"/>
              <a:t>„personalizovanom uslugom“ </a:t>
            </a:r>
            <a:r>
              <a:rPr lang="sr-Latn-CS" sz="11200" dirty="0" smtClean="0"/>
              <a:t>(tzv. </a:t>
            </a:r>
            <a:r>
              <a:rPr lang="sr-Latn-CS" sz="11200" i="1" dirty="0" smtClean="0"/>
              <a:t>„high-touch“  ili </a:t>
            </a:r>
            <a:r>
              <a:rPr lang="sr-Latn-CS" sz="11200" dirty="0" smtClean="0"/>
              <a:t>„human touch“ usluga</a:t>
            </a:r>
            <a:r>
              <a:rPr lang="sr-Latn-CS" sz="11200" i="1" dirty="0" smtClean="0"/>
              <a:t>) - </a:t>
            </a:r>
            <a:r>
              <a:rPr lang="sr-Latn-CS" sz="11200" dirty="0" smtClean="0"/>
              <a:t>podsticanje stvaranja tzv. „učestalih potrošača“ , tj. lojalnih potrošača. </a:t>
            </a:r>
          </a:p>
          <a:p>
            <a:pPr>
              <a:buNone/>
            </a:pPr>
            <a:endParaRPr lang="sr-Latn-CS" sz="11200" dirty="0" smtClean="0"/>
          </a:p>
          <a:p>
            <a:r>
              <a:rPr lang="sr-Latn-CS" sz="11200" dirty="0" smtClean="0"/>
              <a:t>Težnje za obezbeđenjem efikasne </a:t>
            </a:r>
            <a:r>
              <a:rPr lang="sr-Latn-CS" sz="11200" b="1" dirty="0" smtClean="0"/>
              <a:t>standardizovane usluge </a:t>
            </a:r>
            <a:r>
              <a:rPr lang="sr-Latn-CS" sz="11200" dirty="0" smtClean="0"/>
              <a:t>(neophodnost primene i internih i eksternih standarda). </a:t>
            </a:r>
          </a:p>
          <a:p>
            <a:endParaRPr lang="sr-Latn-CS" sz="11200" dirty="0" smtClean="0"/>
          </a:p>
          <a:p>
            <a:r>
              <a:rPr lang="sr-Latn-CS" sz="11200" dirty="0" smtClean="0"/>
              <a:t>Uslužni personal mora imati </a:t>
            </a:r>
            <a:r>
              <a:rPr lang="sr-Latn-CS" sz="11200" b="1" dirty="0" smtClean="0"/>
              <a:t>određena ovlašćenja </a:t>
            </a:r>
            <a:r>
              <a:rPr lang="sr-Latn-CS" sz="11200" dirty="0" smtClean="0"/>
              <a:t>(jasno definisano na koji način i u kojim situacijama može da ih iskoristi).</a:t>
            </a:r>
          </a:p>
          <a:p>
            <a:endParaRPr lang="sr-Latn-CS" sz="11200" dirty="0" smtClean="0"/>
          </a:p>
          <a:p>
            <a:r>
              <a:rPr lang="sr-Latn-CS" sz="11200" dirty="0" smtClean="0"/>
              <a:t>Promovisanje </a:t>
            </a:r>
            <a:r>
              <a:rPr lang="sr-Latn-CS" sz="11200" b="1" dirty="0" smtClean="0"/>
              <a:t>timskog rada.</a:t>
            </a:r>
          </a:p>
          <a:p>
            <a:endParaRPr lang="sr-Latn-CS" sz="11200" b="1" dirty="0" smtClean="0"/>
          </a:p>
          <a:p>
            <a:r>
              <a:rPr lang="sr-Latn-CS" sz="11200" dirty="0" smtClean="0"/>
              <a:t>Uloga potrošača u isporuci usluge (njegova pripremljenost i edukacija).</a:t>
            </a:r>
            <a:endParaRPr lang="sr-Latn-CS" sz="112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sr-Latn-CS" dirty="0" smtClean="0"/>
              <a:t>Zaključak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991600" cy="55626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sr-Latn-CS" sz="9600" i="1" dirty="0" smtClean="0"/>
              <a:t>Zaposleni</a:t>
            </a:r>
            <a:r>
              <a:rPr lang="sr-Latn-CS" sz="9600" dirty="0" smtClean="0"/>
              <a:t> su ti koji </a:t>
            </a:r>
            <a:r>
              <a:rPr lang="sr-Latn-CS" sz="9600" b="1" dirty="0" smtClean="0"/>
              <a:t>prave razlike</a:t>
            </a:r>
            <a:r>
              <a:rPr lang="sr-Latn-CS" sz="9600" dirty="0" smtClean="0"/>
              <a:t>, koji turističku </a:t>
            </a:r>
            <a:r>
              <a:rPr lang="sr-Latn-CS" sz="9600" b="1" dirty="0" smtClean="0"/>
              <a:t>uslugu „obeležavaju“ </a:t>
            </a:r>
            <a:r>
              <a:rPr lang="sr-Latn-CS" sz="9600" dirty="0" smtClean="0"/>
              <a:t>i </a:t>
            </a:r>
            <a:r>
              <a:rPr lang="sr-Latn-CS" sz="9600" b="1" dirty="0" smtClean="0"/>
              <a:t>diferenciraju je u odnosu na konkurenciju</a:t>
            </a:r>
            <a:r>
              <a:rPr lang="sr-Latn-CS" sz="9600" dirty="0" smtClean="0"/>
              <a:t>, </a:t>
            </a:r>
            <a:r>
              <a:rPr lang="sr-Latn-CS" sz="9600" b="1" dirty="0" smtClean="0"/>
              <a:t>determinišu kvalitet usluge</a:t>
            </a:r>
            <a:r>
              <a:rPr lang="sr-Latn-CS" sz="9600" dirty="0" smtClean="0"/>
              <a:t>, odnosno </a:t>
            </a:r>
            <a:r>
              <a:rPr lang="sr-Latn-CS" sz="9600" b="1" dirty="0" smtClean="0"/>
              <a:t>st</a:t>
            </a:r>
            <a:r>
              <a:rPr lang="en-US" sz="9600" b="1" dirty="0" smtClean="0"/>
              <a:t>v</a:t>
            </a:r>
            <a:r>
              <a:rPr lang="sr-Latn-CS" sz="9600" b="1" dirty="0" smtClean="0"/>
              <a:t>araju komparativne prednosti </a:t>
            </a:r>
            <a:r>
              <a:rPr lang="sr-Latn-CS" sz="9600" dirty="0" smtClean="0"/>
              <a:t>i </a:t>
            </a:r>
            <a:r>
              <a:rPr lang="sr-Latn-CS" sz="9600" b="1" dirty="0" smtClean="0"/>
              <a:t>jedini su resurs koji se ne može kopirati.</a:t>
            </a:r>
            <a:endParaRPr lang="en-US" sz="9600" b="1" dirty="0" smtClean="0"/>
          </a:p>
          <a:p>
            <a:pPr>
              <a:lnSpc>
                <a:spcPct val="170000"/>
              </a:lnSpc>
              <a:buNone/>
            </a:pPr>
            <a:endParaRPr lang="sr-Latn-CS" sz="9600" dirty="0" smtClean="0"/>
          </a:p>
          <a:p>
            <a:pPr>
              <a:lnSpc>
                <a:spcPct val="170000"/>
              </a:lnSpc>
            </a:pPr>
            <a:r>
              <a:rPr lang="sr-Latn-CS" sz="9600" dirty="0" smtClean="0"/>
              <a:t>Fokus na </a:t>
            </a:r>
            <a:r>
              <a:rPr lang="sr-Latn-CS" sz="9600" i="1" dirty="0" smtClean="0"/>
              <a:t>ponudi „high-touch“ usluge </a:t>
            </a:r>
            <a:r>
              <a:rPr lang="sr-Latn-CS" sz="9600" dirty="0" smtClean="0"/>
              <a:t>i </a:t>
            </a:r>
            <a:r>
              <a:rPr lang="sr-Latn-CS" sz="9600" i="1" dirty="0" smtClean="0"/>
              <a:t>stalnom usavršavanju zaposlenih</a:t>
            </a:r>
            <a:r>
              <a:rPr lang="sr-Latn-CS" sz="9600" dirty="0" smtClean="0"/>
              <a:t>, kako bi mogli da isporučuju </a:t>
            </a:r>
            <a:r>
              <a:rPr lang="sr-Latn-CS" sz="9600" i="1" dirty="0" smtClean="0"/>
              <a:t>visok kvalitet usluga</a:t>
            </a:r>
            <a:r>
              <a:rPr lang="sr-Latn-CS" sz="9600" dirty="0" smtClean="0"/>
              <a:t>, biće </a:t>
            </a:r>
            <a:r>
              <a:rPr lang="sr-Latn-CS" sz="9600" i="1" dirty="0" smtClean="0"/>
              <a:t>ključni izvor konkurentskog uspeha </a:t>
            </a:r>
            <a:r>
              <a:rPr lang="sr-Latn-CS" sz="9600" dirty="0" smtClean="0"/>
              <a:t>organizacija turističke privrede u budućnosti. </a:t>
            </a:r>
            <a:endParaRPr lang="en-US" sz="96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rmAutofit/>
          </a:bodyPr>
          <a:lstStyle/>
          <a:p>
            <a:pPr algn="ctr"/>
            <a:endParaRPr lang="sr-Latn-CS" sz="8000" dirty="0" smtClean="0"/>
          </a:p>
          <a:p>
            <a:pPr algn="ctr">
              <a:buNone/>
            </a:pPr>
            <a:r>
              <a:rPr lang="sr-Latn-CS" sz="8000" dirty="0" smtClean="0"/>
              <a:t>HVALA NA PAŽNJI.</a:t>
            </a:r>
            <a:endParaRPr 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371</TotalTime>
  <Words>594</Words>
  <Application>Microsoft Office PowerPoint</Application>
  <PresentationFormat>On-screen Show (4:3)</PresentationFormat>
  <Paragraphs>73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Uloga zaposlenih u ostvarivanju kvaliteta turističke usluge</vt:lpstr>
      <vt:lpstr>PowerPoint Presentation</vt:lpstr>
      <vt:lpstr>Specifičnosti ljudskih resursa u turizmu</vt:lpstr>
      <vt:lpstr>Pojam i definisanje kvaliteta turističke usluge</vt:lpstr>
      <vt:lpstr>PowerPoint Presentation</vt:lpstr>
      <vt:lpstr>Zaposleni na prvoj liniji usluživanja</vt:lpstr>
      <vt:lpstr>PowerPoint Presentation</vt:lpstr>
      <vt:lpstr>PowerPoint Presentation</vt:lpstr>
      <vt:lpstr>PowerPoint Presentation</vt:lpstr>
      <vt:lpstr>Dimenzije kvaliteta turističke usluge (SERVQUAL model)</vt:lpstr>
      <vt:lpstr>PowerPoint Presentation</vt:lpstr>
      <vt:lpstr>Zaključak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Uloga zaposlenih u ostvarivanju kvaliteta turističke usluge</dc:title>
  <dc:creator>Blue</dc:creator>
  <cp:lastModifiedBy>Miljan</cp:lastModifiedBy>
  <cp:revision>48</cp:revision>
  <dcterms:created xsi:type="dcterms:W3CDTF">2017-12-16T23:39:44Z</dcterms:created>
  <dcterms:modified xsi:type="dcterms:W3CDTF">2020-03-16T12:18:03Z</dcterms:modified>
</cp:coreProperties>
</file>