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9F7F51E-1547-46D8-8839-3F2FE7095AA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9B36AAF-19E5-4ABE-BC13-81309479CE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143000"/>
            <a:ext cx="7924800" cy="1894362"/>
          </a:xfrm>
        </p:spPr>
        <p:txBody>
          <a:bodyPr/>
          <a:lstStyle/>
          <a:p>
            <a:pPr algn="ctr"/>
            <a:r>
              <a:rPr lang="sr-Latn-RS" b="1" dirty="0" smtClean="0"/>
              <a:t>Ocenjivanje radne uspešnosti zaposlenih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 Jelisaveta Vučković, profesor</a:t>
            </a:r>
          </a:p>
          <a:p>
            <a:endParaRPr lang="en-US" b="1" dirty="0" smtClean="0"/>
          </a:p>
          <a:p>
            <a:r>
              <a:rPr lang="en-US" b="1" i="1" dirty="0" smtClean="0"/>
              <a:t>Odsek Visoka turistička škola strukovnih studija, Beograd, Srbija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2676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Pojam ocenjivanja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/>
          <a:lstStyle/>
          <a:p>
            <a:r>
              <a:rPr lang="sr-Latn-RS" dirty="0" smtClean="0"/>
              <a:t>Proces organizovanog i kontinuiranog praćenja, vrednovanja, usmeravanja i prilagođavanja rezultata rada i radnog ponašanja zaposlenih, radi ostvarivanja organizacionih ciljeva.</a:t>
            </a:r>
          </a:p>
          <a:p>
            <a:endParaRPr lang="sr-Latn-RS" dirty="0"/>
          </a:p>
          <a:p>
            <a:r>
              <a:rPr lang="sr-Latn-RS" dirty="0" smtClean="0"/>
              <a:t>Osnovni ciljevi: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a) povećanje motivacije za rad i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 b) stvaranje uslova za projektovanje kvalitetnog plana razvoja zaposlenih.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1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Ciljevi praćenja i ocenjivanja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763000" cy="5105400"/>
          </a:xfrm>
        </p:spPr>
        <p:txBody>
          <a:bodyPr>
            <a:normAutofit fontScale="85000" lnSpcReduction="20000"/>
          </a:bodyPr>
          <a:lstStyle/>
          <a:p>
            <a:r>
              <a:rPr lang="sr-Latn-RS" b="1" dirty="0" smtClean="0"/>
              <a:t>Osnovni cilj</a:t>
            </a:r>
            <a:r>
              <a:rPr lang="sr-Latn-RS" dirty="0" smtClean="0"/>
              <a:t>: podizanje opšte organizacione sposobnosti i ostvarivanje strategijskih ciljeva.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Služi za:</a:t>
            </a:r>
          </a:p>
          <a:p>
            <a:pPr marL="0" indent="0">
              <a:buNone/>
            </a:pPr>
            <a:r>
              <a:rPr lang="sr-Latn-RS" dirty="0" smtClean="0"/>
              <a:t>- donošenje kvalitetnih odluka u oblasti nagrađivanja i motivisanja zaposlenih (</a:t>
            </a:r>
            <a:r>
              <a:rPr lang="sr-Latn-RS" i="1" dirty="0" smtClean="0"/>
              <a:t>utvrđivanje varijabilnog dela zarade i različitih podsticajnih oblika nagrađivanja</a:t>
            </a:r>
            <a:r>
              <a:rPr lang="sr-Latn-RS" dirty="0" smtClean="0"/>
              <a:t>);</a:t>
            </a:r>
          </a:p>
          <a:p>
            <a:pPr marL="0" indent="0">
              <a:buNone/>
            </a:pPr>
            <a:r>
              <a:rPr lang="sr-Latn-RS" dirty="0" smtClean="0"/>
              <a:t>- projektovanje kratkoročnih i dugoročnih planova obrazovanja i stručnog usavršavanja i sistema napredovanja zaposlenih;</a:t>
            </a:r>
          </a:p>
          <a:p>
            <a:pPr>
              <a:buFontTx/>
              <a:buChar char="-"/>
            </a:pPr>
            <a:r>
              <a:rPr lang="sr-Latn-RS" dirty="0" smtClean="0"/>
              <a:t>kvalitetno odlučivanje u svim aspoktima i segmentima ULJR-ma.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Funkcija kontrole i samokontrole - osnov za korektivne aktivnosti, utvrđivanje planova za poboljšanje individualne i organizacione uspešnosti i drugih mera i aktivnosti, značajnih za ostvarivanje organizacionih ciljeva.</a:t>
            </a:r>
          </a:p>
          <a:p>
            <a:r>
              <a:rPr lang="sr-Latn-RS" dirty="0" smtClean="0"/>
              <a:t>U interesu i organizacije i zaposlenih.</a:t>
            </a:r>
          </a:p>
          <a:p>
            <a:r>
              <a:rPr lang="sr-Latn-RS" dirty="0" smtClean="0"/>
              <a:t>Brojne prednosti.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1143000"/>
          </a:xfrm>
        </p:spPr>
        <p:txBody>
          <a:bodyPr/>
          <a:lstStyle/>
          <a:p>
            <a:pPr algn="ctr"/>
            <a:r>
              <a:rPr lang="sr-Latn-RS" b="1" dirty="0" smtClean="0"/>
              <a:t>Predmet ocenjivanja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/>
              <a:t>k</a:t>
            </a:r>
            <a:r>
              <a:rPr lang="sr-Latn-RS" dirty="0" smtClean="0"/>
              <a:t>valitet posla;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k</a:t>
            </a:r>
            <a:r>
              <a:rPr lang="sr-Latn-RS" dirty="0" smtClean="0"/>
              <a:t>vantitet (</a:t>
            </a:r>
            <a:r>
              <a:rPr lang="sr-Latn-RS" i="1" dirty="0" smtClean="0"/>
              <a:t>količina</a:t>
            </a:r>
            <a:r>
              <a:rPr lang="sr-Latn-RS" dirty="0" smtClean="0"/>
              <a:t>) posla;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p</a:t>
            </a:r>
            <a:r>
              <a:rPr lang="sr-Latn-RS" dirty="0" smtClean="0"/>
              <a:t>oznavanje posla;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o</a:t>
            </a:r>
            <a:r>
              <a:rPr lang="sr-Latn-RS" dirty="0" smtClean="0"/>
              <a:t>dnos prema radu, rukovodiocima, kolegama i klijentima;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p</a:t>
            </a:r>
            <a:r>
              <a:rPr lang="sr-Latn-RS" dirty="0" smtClean="0"/>
              <a:t>ouzdanost (</a:t>
            </a:r>
            <a:r>
              <a:rPr lang="sr-Latn-RS" i="1" dirty="0" smtClean="0"/>
              <a:t>potreban ili nepotreban nadzor, odsustvo sa posla, disciplinovano ponašanje i sl</a:t>
            </a:r>
            <a:r>
              <a:rPr lang="sr-Latn-RS" dirty="0" smtClean="0"/>
              <a:t>.);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o</a:t>
            </a:r>
            <a:r>
              <a:rPr lang="sr-Latn-RS" dirty="0" smtClean="0"/>
              <a:t>dgovornost (</a:t>
            </a:r>
            <a:r>
              <a:rPr lang="sr-Latn-RS" i="1" dirty="0" smtClean="0"/>
              <a:t>rokovi, savladavanje prepreka, savesnost</a:t>
            </a:r>
            <a:r>
              <a:rPr lang="sr-Latn-RS" dirty="0" smtClean="0"/>
              <a:t>);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/>
              <a:t>s</a:t>
            </a:r>
            <a:r>
              <a:rPr lang="sr-Latn-RS" dirty="0" smtClean="0"/>
              <a:t>posobnost i zainteresovanost za uspešno obavljanje posla.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305800" cy="1143000"/>
          </a:xfrm>
        </p:spPr>
        <p:txBody>
          <a:bodyPr/>
          <a:lstStyle/>
          <a:p>
            <a:r>
              <a:rPr lang="sr-Latn-RS" b="1" dirty="0" smtClean="0"/>
              <a:t>Proces ocenjivanja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610600" cy="5181600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/>
              <a:t>Kontinuirani proces, koji se periodično analizira (</a:t>
            </a:r>
            <a:r>
              <a:rPr lang="sr-Latn-RS" i="1" dirty="0" smtClean="0"/>
              <a:t>jednom ili dva puta godišnje</a:t>
            </a:r>
            <a:r>
              <a:rPr lang="sr-Latn-RS" dirty="0" smtClean="0"/>
              <a:t>), radi njegovog preispitivanja i poboljšanja.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1. </a:t>
            </a:r>
            <a:r>
              <a:rPr lang="sr-Latn-RS" b="1" dirty="0" smtClean="0"/>
              <a:t>Određivanje posla i kriterijuma radne uspešnosti </a:t>
            </a:r>
            <a:r>
              <a:rPr lang="sr-Latn-RS" dirty="0" smtClean="0"/>
              <a:t>(</a:t>
            </a:r>
            <a:r>
              <a:rPr lang="sr-Latn-RS" i="1" dirty="0" smtClean="0"/>
              <a:t>u okviru analize posla</a:t>
            </a:r>
            <a:r>
              <a:rPr lang="sr-Latn-RS" dirty="0" smtClean="0"/>
              <a:t>):</a:t>
            </a:r>
          </a:p>
          <a:p>
            <a:pPr>
              <a:buFontTx/>
              <a:buChar char="-"/>
            </a:pPr>
            <a:r>
              <a:rPr lang="sr-Latn-RS" dirty="0"/>
              <a:t>u</a:t>
            </a:r>
            <a:r>
              <a:rPr lang="sr-Latn-RS" dirty="0" smtClean="0"/>
              <a:t>tvrđivanje glavnih zadataka i osnovnih aktivnosti;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dređivanje standarda radne uspešnosti: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- </a:t>
            </a:r>
            <a:r>
              <a:rPr lang="sr-Latn-RS" i="1" dirty="0" smtClean="0"/>
              <a:t>deskriptivni i kvalitativni standardi;</a:t>
            </a:r>
          </a:p>
          <a:p>
            <a:pPr marL="0" indent="0">
              <a:buNone/>
            </a:pPr>
            <a:r>
              <a:rPr lang="sr-Latn-RS" i="1" dirty="0"/>
              <a:t> </a:t>
            </a:r>
            <a:r>
              <a:rPr lang="sr-Latn-RS" i="1" dirty="0" smtClean="0"/>
              <a:t>   - kvantitativni i objektivno merljivi standardi</a:t>
            </a:r>
            <a:r>
              <a:rPr lang="sr-Latn-RS" dirty="0" smtClean="0"/>
              <a:t>;</a:t>
            </a:r>
          </a:p>
          <a:p>
            <a:pPr>
              <a:buFontTx/>
              <a:buChar char="-"/>
            </a:pPr>
            <a:r>
              <a:rPr lang="sr-Latn-RS" dirty="0" smtClean="0"/>
              <a:t>definisanje ciljeva u vezi sa poboljšanjem radne uspešnosti.</a:t>
            </a:r>
          </a:p>
          <a:p>
            <a:pPr marL="0" indent="0">
              <a:buNone/>
            </a:pPr>
            <a:r>
              <a:rPr lang="sr-Latn-RS" dirty="0" smtClean="0"/>
              <a:t>2. </a:t>
            </a:r>
            <a:r>
              <a:rPr lang="sr-Latn-RS" b="1" dirty="0" smtClean="0"/>
              <a:t>Ocenjivanje radne uspešnosti</a:t>
            </a:r>
            <a:r>
              <a:rPr lang="sr-Latn-RS" dirty="0" smtClean="0"/>
              <a:t>:</a:t>
            </a:r>
          </a:p>
          <a:p>
            <a:pPr>
              <a:buFontTx/>
              <a:buChar char="-"/>
            </a:pPr>
            <a:r>
              <a:rPr lang="sr-Latn-RS" dirty="0"/>
              <a:t>u</a:t>
            </a:r>
            <a:r>
              <a:rPr lang="sr-Latn-RS" dirty="0" smtClean="0"/>
              <a:t>tvrđivanje izvora informacija za ocenjivanje radne uspešnosti;</a:t>
            </a:r>
          </a:p>
          <a:p>
            <a:pPr>
              <a:buFontTx/>
              <a:buChar char="-"/>
            </a:pPr>
            <a:r>
              <a:rPr lang="sr-Latn-RS" dirty="0"/>
              <a:t>p</a:t>
            </a:r>
            <a:r>
              <a:rPr lang="sr-Latn-RS" dirty="0" smtClean="0"/>
              <a:t>ostupak ocenjivanja.</a:t>
            </a:r>
          </a:p>
          <a:p>
            <a:pPr marL="0" indent="0">
              <a:buNone/>
            </a:pPr>
            <a:r>
              <a:rPr lang="sr-Latn-RS" dirty="0" smtClean="0"/>
              <a:t>3. </a:t>
            </a:r>
            <a:r>
              <a:rPr lang="sr-Latn-RS" b="1" dirty="0" smtClean="0"/>
              <a:t>Pružanje povratne informacije o radnoj uspešnosti </a:t>
            </a:r>
            <a:r>
              <a:rPr lang="sr-Latn-RS" dirty="0" smtClean="0"/>
              <a:t>(</a:t>
            </a:r>
            <a:r>
              <a:rPr lang="sr-Latn-RS" i="1" dirty="0" smtClean="0"/>
              <a:t>razgovor o uspešnosti</a:t>
            </a:r>
            <a:r>
              <a:rPr lang="sr-Latn-R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8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54"/>
            <a:ext cx="8610600" cy="1143000"/>
          </a:xfrm>
        </p:spPr>
        <p:txBody>
          <a:bodyPr/>
          <a:lstStyle/>
          <a:p>
            <a:r>
              <a:rPr lang="sr-Latn-RS" b="1" dirty="0" smtClean="0"/>
              <a:t>Metodi za ocenjivanje radne uspešnosti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8469887" cy="5029200"/>
          </a:xfrm>
        </p:spPr>
      </p:pic>
    </p:spTree>
    <p:extLst>
      <p:ext uri="{BB962C8B-B14F-4D97-AF65-F5344CB8AC3E}">
        <p14:creationId xmlns:p14="http://schemas.microsoft.com/office/powerpoint/2010/main" val="5782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10600" cy="1143000"/>
          </a:xfrm>
        </p:spPr>
        <p:txBody>
          <a:bodyPr/>
          <a:lstStyle/>
          <a:p>
            <a:pPr algn="ctr"/>
            <a:r>
              <a:rPr lang="sr-Latn-RS" b="1" dirty="0" smtClean="0"/>
              <a:t>Faktori koji utiču na izbor metoda za ocenjivanje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610600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RS" dirty="0" smtClean="0"/>
              <a:t>1. svrha ocene;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2. broj ljudi koje treba oceniti;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3. broj ocenjivača;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4. raspoloživo vreme za ocenjivanje;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5. broj radnih mesta zaposlenih koji se ocenjuju;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6. obrazovni nivo ocenjivača.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82000" cy="1143000"/>
          </a:xfrm>
        </p:spPr>
        <p:txBody>
          <a:bodyPr/>
          <a:lstStyle/>
          <a:p>
            <a:r>
              <a:rPr lang="sr-Latn-RS" b="1" dirty="0" smtClean="0"/>
              <a:t>Ko može procenjivati radnu uspešnost?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sr-Latn-RS" dirty="0"/>
              <a:t>n</a:t>
            </a:r>
            <a:r>
              <a:rPr lang="sr-Latn-RS" dirty="0" smtClean="0"/>
              <a:t>eposredni menadžeri;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s</a:t>
            </a:r>
            <a:r>
              <a:rPr lang="sr-Latn-RS" dirty="0" smtClean="0"/>
              <a:t>aradnici i kolege;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p</a:t>
            </a:r>
            <a:r>
              <a:rPr lang="sr-Latn-RS" dirty="0" smtClean="0"/>
              <a:t>određeni;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z</a:t>
            </a:r>
            <a:r>
              <a:rPr lang="sr-Latn-RS" dirty="0" smtClean="0"/>
              <a:t>aposleni čija uspešnost se procenjuje (</a:t>
            </a:r>
            <a:r>
              <a:rPr lang="sr-Latn-RS" i="1" dirty="0" smtClean="0"/>
              <a:t>samoprocenjivanje</a:t>
            </a:r>
            <a:r>
              <a:rPr lang="sr-Latn-RS" dirty="0" smtClean="0"/>
              <a:t>);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 smtClean="0"/>
              <a:t>potrošači/turisti.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5" y="152400"/>
            <a:ext cx="8839200" cy="1143000"/>
          </a:xfrm>
        </p:spPr>
        <p:txBody>
          <a:bodyPr/>
          <a:lstStyle/>
          <a:p>
            <a:pPr algn="ctr"/>
            <a:r>
              <a:rPr lang="sr-Latn-RS" b="1" dirty="0" smtClean="0"/>
              <a:t>Problemi i greške u ocenjivanju </a:t>
            </a:r>
            <a:br>
              <a:rPr lang="sr-Latn-RS" b="1" dirty="0" smtClean="0"/>
            </a:br>
            <a:r>
              <a:rPr lang="sr-Latn-RS" b="1" dirty="0" smtClean="0"/>
              <a:t>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50292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sr-Latn-RS" b="1" dirty="0"/>
              <a:t>n</a:t>
            </a:r>
            <a:r>
              <a:rPr lang="sr-Latn-RS" b="1" dirty="0" smtClean="0"/>
              <a:t>ejasni standardi radne uspešnosti</a:t>
            </a:r>
            <a:r>
              <a:rPr lang="sr-Latn-RS" dirty="0" smtClean="0"/>
              <a:t>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b="1" dirty="0"/>
              <a:t>t</a:t>
            </a:r>
            <a:r>
              <a:rPr lang="sr-Latn-RS" b="1" dirty="0" smtClean="0"/>
              <a:t>endencija davanja većih ocena</a:t>
            </a:r>
            <a:r>
              <a:rPr lang="sr-Latn-RS" dirty="0" smtClean="0"/>
              <a:t>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b="1" dirty="0"/>
              <a:t>g</a:t>
            </a:r>
            <a:r>
              <a:rPr lang="sr-Latn-RS" b="1" dirty="0" smtClean="0"/>
              <a:t>reške u ocenjivanju</a:t>
            </a:r>
            <a:r>
              <a:rPr lang="sr-Latn-RS" dirty="0" smtClean="0"/>
              <a:t>:</a:t>
            </a:r>
          </a:p>
          <a:p>
            <a:pPr>
              <a:buFontTx/>
              <a:buChar char="-"/>
            </a:pPr>
            <a:r>
              <a:rPr lang="sr-Latn-RS" dirty="0"/>
              <a:t>h</a:t>
            </a:r>
            <a:r>
              <a:rPr lang="sr-Latn-RS" dirty="0" smtClean="0"/>
              <a:t>alo efekat (</a:t>
            </a:r>
            <a:r>
              <a:rPr lang="sr-Latn-RS" i="1" dirty="0" smtClean="0"/>
              <a:t>efekat zaslepljenosti</a:t>
            </a:r>
            <a:r>
              <a:rPr lang="sr-Latn-RS" dirty="0" smtClean="0"/>
              <a:t>);</a:t>
            </a:r>
          </a:p>
          <a:p>
            <a:pPr>
              <a:buFontTx/>
              <a:buChar char="-"/>
            </a:pPr>
            <a:r>
              <a:rPr lang="sr-Latn-RS" dirty="0"/>
              <a:t>g</a:t>
            </a:r>
            <a:r>
              <a:rPr lang="sr-Latn-RS" dirty="0" smtClean="0"/>
              <a:t>reške blagog i strogog ocenjivanja;</a:t>
            </a:r>
          </a:p>
          <a:p>
            <a:pPr>
              <a:buFontTx/>
              <a:buChar char="-"/>
            </a:pPr>
            <a:r>
              <a:rPr lang="sr-Latn-RS" dirty="0"/>
              <a:t>g</a:t>
            </a:r>
            <a:r>
              <a:rPr lang="sr-Latn-RS" dirty="0" smtClean="0"/>
              <a:t>reška sličnosti;</a:t>
            </a:r>
          </a:p>
          <a:p>
            <a:pPr>
              <a:buFontTx/>
              <a:buChar char="-"/>
            </a:pPr>
            <a:r>
              <a:rPr lang="sr-Latn-RS" dirty="0"/>
              <a:t>g</a:t>
            </a:r>
            <a:r>
              <a:rPr lang="sr-Latn-RS" dirty="0" smtClean="0"/>
              <a:t>reška kontrasta;</a:t>
            </a:r>
          </a:p>
          <a:p>
            <a:pPr>
              <a:buFontTx/>
              <a:buChar char="-"/>
            </a:pPr>
            <a:r>
              <a:rPr lang="sr-Latn-RS" dirty="0"/>
              <a:t>g</a:t>
            </a:r>
            <a:r>
              <a:rPr lang="sr-Latn-RS" dirty="0" smtClean="0"/>
              <a:t>reška konteksta;</a:t>
            </a:r>
          </a:p>
          <a:p>
            <a:pPr>
              <a:buFontTx/>
              <a:buChar char="-"/>
            </a:pPr>
            <a:r>
              <a:rPr lang="sr-Latn-RS" dirty="0"/>
              <a:t>g</a:t>
            </a:r>
            <a:r>
              <a:rPr lang="sr-Latn-RS" dirty="0" smtClean="0"/>
              <a:t>reška centralne tendencije;</a:t>
            </a:r>
          </a:p>
          <a:p>
            <a:pPr>
              <a:buFontTx/>
              <a:buChar char="-"/>
            </a:pPr>
            <a:r>
              <a:rPr lang="sr-Latn-RS" dirty="0"/>
              <a:t>v</a:t>
            </a:r>
            <a:r>
              <a:rPr lang="sr-Latn-RS" dirty="0" smtClean="0"/>
              <a:t>remenska greška;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stale greške.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Mere za poboljšanje ocenjivanja radne uspešnosti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sr-Latn-RS" dirty="0" smtClean="0"/>
          </a:p>
          <a:p>
            <a:pPr marL="457200" indent="-457200">
              <a:buAutoNum type="arabicPeriod"/>
            </a:pPr>
            <a:r>
              <a:rPr lang="sr-Latn-RS" dirty="0" smtClean="0"/>
              <a:t>trening ocenjivača;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p</a:t>
            </a:r>
            <a:r>
              <a:rPr lang="sr-Latn-RS" dirty="0" smtClean="0"/>
              <a:t>ružanje povratne informacije o kvalitetu ocene;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k</a:t>
            </a:r>
            <a:r>
              <a:rPr lang="sr-Latn-RS" dirty="0" smtClean="0"/>
              <a:t>orišćenje više ocenjivača;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h</a:t>
            </a:r>
            <a:r>
              <a:rPr lang="sr-Latn-RS" dirty="0" smtClean="0"/>
              <a:t>orizontalno ocenjivanje;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p</a:t>
            </a:r>
            <a:r>
              <a:rPr lang="sr-Latn-RS" dirty="0" smtClean="0"/>
              <a:t>oboljšanje metoda ocenjivanja.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2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137</TotalTime>
  <Words>496</Words>
  <Application>Microsoft Office PowerPoint</Application>
  <PresentationFormat>On-screen Show (4:3)</PresentationFormat>
  <Paragraphs>98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Ocenjivanje radne uspešnosti zaposlenih</vt:lpstr>
      <vt:lpstr>Pojam ocenjivanja radne uspešnosti</vt:lpstr>
      <vt:lpstr>Ciljevi praćenja i ocenjivanja radne uspešnosti</vt:lpstr>
      <vt:lpstr>Predmet ocenjivanja radne uspešnosti</vt:lpstr>
      <vt:lpstr>Proces ocenjivanja radne uspešnosti</vt:lpstr>
      <vt:lpstr>Metodi za ocenjivanje radne uspešnosti</vt:lpstr>
      <vt:lpstr>Faktori koji utiču na izbor metoda za ocenjivanje radne uspešnosti</vt:lpstr>
      <vt:lpstr>Ko može procenjivati radnu uspešnost?</vt:lpstr>
      <vt:lpstr>Problemi i greške u ocenjivanju  radne uspešnosti</vt:lpstr>
      <vt:lpstr>Mere za poboljšanje ocenjivanja radne uspešnosti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Ocenjivanje performansi zaposlenih</dc:title>
  <dc:creator>Jelisaveta</dc:creator>
  <cp:lastModifiedBy>Jelisaveta</cp:lastModifiedBy>
  <cp:revision>15</cp:revision>
  <dcterms:created xsi:type="dcterms:W3CDTF">2020-05-04T14:17:41Z</dcterms:created>
  <dcterms:modified xsi:type="dcterms:W3CDTF">2020-05-04T16:35:33Z</dcterms:modified>
</cp:coreProperties>
</file>