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56E5317-0383-47FF-9CCE-53F8789F78DA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1FFD781-F794-4C0F-A98B-62379D8D5D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762000"/>
            <a:ext cx="6172200" cy="1894362"/>
          </a:xfrm>
        </p:spPr>
        <p:txBody>
          <a:bodyPr>
            <a:normAutofit/>
          </a:bodyPr>
          <a:lstStyle/>
          <a:p>
            <a:r>
              <a:rPr lang="sr-Latn-CS" sz="3600" dirty="0" smtClean="0"/>
              <a:t>Specifičnosti ljudskih resursa u turizmu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29200"/>
            <a:ext cx="647700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d</a:t>
            </a:r>
            <a:r>
              <a:rPr lang="sr-Latn-CS" dirty="0" smtClean="0"/>
              <a:t>r Jelisaveta Vučković, </a:t>
            </a:r>
            <a:r>
              <a:rPr lang="sr-Latn-CS" dirty="0" smtClean="0"/>
              <a:t>profesor</a:t>
            </a:r>
          </a:p>
          <a:p>
            <a:endParaRPr lang="sr-Latn-CS" dirty="0" smtClean="0"/>
          </a:p>
          <a:p>
            <a:r>
              <a:rPr lang="sr-Latn-CS" i="1" dirty="0" smtClean="0"/>
              <a:t>Odsek Visoka turistička </a:t>
            </a:r>
            <a:r>
              <a:rPr lang="sr-Latn-CS" i="1" dirty="0" smtClean="0"/>
              <a:t>škola </a:t>
            </a:r>
            <a:r>
              <a:rPr lang="sr-Latn-CS" sz="2000" i="1" dirty="0" smtClean="0"/>
              <a:t>strukovnih </a:t>
            </a:r>
            <a:r>
              <a:rPr lang="sr-Latn-CS" sz="2000" i="1" dirty="0" smtClean="0"/>
              <a:t>studija</a:t>
            </a:r>
            <a:r>
              <a:rPr lang="sr-Latn-CS" i="1" dirty="0" smtClean="0"/>
              <a:t>, Beograd, Srbija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7467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534400" cy="4873752"/>
          </a:xfrm>
        </p:spPr>
        <p:txBody>
          <a:bodyPr>
            <a:normAutofit/>
          </a:bodyPr>
          <a:lstStyle/>
          <a:p>
            <a:r>
              <a:rPr lang="sl-SI" b="1" dirty="0" smtClean="0"/>
              <a:t>Pojam »ljudski resursi« </a:t>
            </a:r>
            <a:r>
              <a:rPr lang="sl-SI" dirty="0" smtClean="0"/>
              <a:t>odnosi se na ukupnost ljudskih potencijala u organizaciji, koje čine </a:t>
            </a:r>
            <a:r>
              <a:rPr lang="sr-Latn-CS" dirty="0" smtClean="0"/>
              <a:t>znanja, sposobnosti, veštine, kreativnost, motivacija i radna energija potrebna za ostvarivanje ciljeva organizacije.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Kompleksnost</a:t>
            </a:r>
            <a:r>
              <a:rPr lang="sr-Latn-CS" dirty="0" smtClean="0"/>
              <a:t> ljudskih resursa proizilazi iz specifičnosti ljudskog bića (misaono i svesno biće, sa sopstvenim ciljevima i životom).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Konačan rezultat </a:t>
            </a:r>
            <a:r>
              <a:rPr lang="sr-Latn-CS" dirty="0" smtClean="0"/>
              <a:t>(odnos inputa i outputa) zavisi od brojnih faktora – individualnih i organizacionih.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467600" cy="1143000"/>
          </a:xfrm>
        </p:spPr>
        <p:txBody>
          <a:bodyPr/>
          <a:lstStyle/>
          <a:p>
            <a:pPr algn="ctr"/>
            <a:r>
              <a:rPr lang="sr-Latn-CS" b="1" dirty="0" smtClean="0"/>
              <a:t>Značaj ljudskih resursa za organizaciju turističke privrede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0600" cy="487375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sr-Latn-CS" sz="2600" dirty="0" smtClean="0"/>
              <a:t>ljudski resursi, za razliku od ostalih resursa, mogu da svojim znanjem i stvaralaštvom </a:t>
            </a:r>
            <a:r>
              <a:rPr lang="sr-Latn-CS" sz="2600" b="1" dirty="0" smtClean="0"/>
              <a:t>u funkciju stave sve biološke, fizičke i druge potencijale</a:t>
            </a:r>
            <a:r>
              <a:rPr lang="sr-Latn-CS" sz="2600" dirty="0" smtClean="0"/>
              <a:t>;</a:t>
            </a:r>
          </a:p>
          <a:p>
            <a:pPr lvl="0">
              <a:buNone/>
            </a:pPr>
            <a:endParaRPr lang="en-US" sz="2600" dirty="0" smtClean="0"/>
          </a:p>
          <a:p>
            <a:pPr lvl="0"/>
            <a:r>
              <a:rPr lang="sr-Latn-CS" sz="2600" b="1" dirty="0" smtClean="0"/>
              <a:t>sinergijski efekat</a:t>
            </a:r>
            <a:r>
              <a:rPr lang="sr-Latn-CS" sz="2600" dirty="0" smtClean="0"/>
              <a:t>, koji poseduju jedino ljudski resursi, omogućava da ukupan radni rezultat bude veći od pojedinačnih rezultata; </a:t>
            </a:r>
          </a:p>
          <a:p>
            <a:pPr lvl="0">
              <a:buNone/>
            </a:pPr>
            <a:endParaRPr lang="en-US" sz="2600" dirty="0" smtClean="0"/>
          </a:p>
          <a:p>
            <a:pPr lvl="0"/>
            <a:r>
              <a:rPr lang="sr-Latn-CS" sz="2600" b="1" dirty="0" smtClean="0"/>
              <a:t>faktori ponašanja i motivacije</a:t>
            </a:r>
            <a:r>
              <a:rPr lang="sr-Latn-CS" sz="2600" dirty="0" smtClean="0"/>
              <a:t> omogućavaju povećanje ili smanjenje pojedinačnih radnih, a time i organizacionih rezultata;</a:t>
            </a:r>
          </a:p>
          <a:p>
            <a:pPr lvl="0">
              <a:buNone/>
            </a:pPr>
            <a:endParaRPr lang="en-US" sz="2600" dirty="0" smtClean="0"/>
          </a:p>
          <a:p>
            <a:pPr lvl="0"/>
            <a:r>
              <a:rPr lang="sr-Latn-CS" sz="2600" b="1" dirty="0" smtClean="0"/>
              <a:t>kreativnost - </a:t>
            </a:r>
            <a:r>
              <a:rPr lang="sr-Latn-CS" sz="2600" dirty="0" smtClean="0"/>
              <a:t>Jedino čovek poseduje kreativnost i može stvoriti nove i nestandardne proizvode i usluge, čime omogućava organizacioni, ali i sopstveni razvoj;</a:t>
            </a:r>
          </a:p>
          <a:p>
            <a:pPr lvl="0">
              <a:buNone/>
            </a:pPr>
            <a:endParaRPr lang="en-US" sz="2600" dirty="0" smtClean="0"/>
          </a:p>
          <a:p>
            <a:pPr lvl="0"/>
            <a:r>
              <a:rPr lang="sr-Latn-CS" sz="2600" b="1" dirty="0" smtClean="0"/>
              <a:t>jedinstvenost - </a:t>
            </a:r>
            <a:r>
              <a:rPr lang="sr-Latn-CS" sz="2600" dirty="0" smtClean="0"/>
              <a:t>Pojedinačna znanja i sposobnosti koriste se na osoben način u svakoj organizaciji, što čini jedinstvenost organizacione sposobnosti, koja se ne može kopirati i predstavlja konkurentsku prednost;</a:t>
            </a:r>
            <a:endParaRPr lang="en-US" sz="2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467600" cy="1143000"/>
          </a:xfrm>
        </p:spPr>
        <p:txBody>
          <a:bodyPr/>
          <a:lstStyle/>
          <a:p>
            <a:pPr algn="ctr"/>
            <a:r>
              <a:rPr lang="sr-Latn-CS" b="1" dirty="0" smtClean="0"/>
              <a:t>Značaj ljudskih resursa za organizaciju turističke privrede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0600" cy="487375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sr-Latn-CS" sz="2600" b="1" dirty="0" smtClean="0"/>
              <a:t>dugoročno dejstvo - </a:t>
            </a:r>
            <a:r>
              <a:rPr lang="sr-Latn-CS" sz="2600" dirty="0" smtClean="0"/>
              <a:t>Ljudski resursi imaju dugoročan uticaj na uspešnost organizacije i implikacije određenih odluka i promena obično se ne pokazuju odmah u organizacionoj stvarnosti, nego sa „zadrškom“. Zato i ulaganje u ljudske resurse ima dugoročne efekte;</a:t>
            </a:r>
          </a:p>
          <a:p>
            <a:pPr lvl="0">
              <a:buNone/>
            </a:pPr>
            <a:endParaRPr lang="en-US" sz="2600" dirty="0" smtClean="0"/>
          </a:p>
          <a:p>
            <a:pPr lvl="0"/>
            <a:r>
              <a:rPr lang="sr-Latn-CS" sz="2600" b="1" dirty="0" smtClean="0"/>
              <a:t>višesturuke implikacije - </a:t>
            </a:r>
            <a:r>
              <a:rPr lang="sr-Latn-CS" sz="2600" dirty="0" smtClean="0"/>
              <a:t>Odnos organizacije prema ljudskim resursima ima istovremeno ekonomske, socijalne i zdravstvene implikacije;</a:t>
            </a:r>
          </a:p>
          <a:p>
            <a:pPr lvl="0">
              <a:buNone/>
            </a:pPr>
            <a:endParaRPr lang="en-US" sz="2600" dirty="0" smtClean="0"/>
          </a:p>
          <a:p>
            <a:pPr lvl="0"/>
            <a:r>
              <a:rPr lang="sr-Latn-CS" sz="2600" b="1" dirty="0" smtClean="0"/>
              <a:t>sposobnost samoobnavljanja i razvoja -</a:t>
            </a:r>
            <a:r>
              <a:rPr lang="sr-Latn-CS" sz="2600" dirty="0" smtClean="0"/>
              <a:t> Ljudski resursi imaju skoro neograničenu unutrašnju sposobnost razvoja i to je jedini resurs koji se upotrebom ne smanjuje nego povećava;</a:t>
            </a:r>
          </a:p>
          <a:p>
            <a:pPr lvl="0">
              <a:buNone/>
            </a:pPr>
            <a:endParaRPr lang="en-US" sz="2600" dirty="0" smtClean="0"/>
          </a:p>
          <a:p>
            <a:pPr lvl="0"/>
            <a:r>
              <a:rPr lang="sr-Latn-CS" sz="2600" b="1" dirty="0" smtClean="0"/>
              <a:t>povezanost sa svim poslovnim funkcijama - </a:t>
            </a:r>
            <a:r>
              <a:rPr lang="sr-Latn-CS" sz="2600" dirty="0" smtClean="0"/>
              <a:t>Sve poslovne funkcije zavise od ljudskih resursa, pa upravljanje ljudskim resursima ima neposrednog uticaja na kvalitet ostvarivanja svih poslovnih funkcija, a time i organizacije u celini;</a:t>
            </a:r>
          </a:p>
          <a:p>
            <a:pPr lvl="0">
              <a:buNone/>
            </a:pPr>
            <a:endParaRPr lang="en-US" sz="2600" dirty="0" smtClean="0"/>
          </a:p>
          <a:p>
            <a:pPr lvl="0"/>
            <a:r>
              <a:rPr lang="sr-Latn-CS" sz="2600" b="1" dirty="0" smtClean="0"/>
              <a:t>ekonomski značaj - </a:t>
            </a:r>
            <a:r>
              <a:rPr lang="sr-Latn-CS" sz="2600" dirty="0" smtClean="0"/>
              <a:t>Ekonomski efekti znatno premašuju ulaganje u ljudske resurse. Jedino čovek svojim radom u organizaciji može da stvori višak vrednosti, tj. novu vrednost.</a:t>
            </a:r>
            <a:endParaRPr lang="en-US" sz="2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467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143000"/>
            <a:ext cx="8534400" cy="4873752"/>
          </a:xfrm>
        </p:spPr>
        <p:txBody>
          <a:bodyPr>
            <a:normAutofit fontScale="92500" lnSpcReduction="10000"/>
          </a:bodyPr>
          <a:lstStyle/>
          <a:p>
            <a:r>
              <a:rPr lang="sr-Latn-CS" dirty="0" smtClean="0"/>
              <a:t>Svetski savet za putovanja i turizam (</a:t>
            </a:r>
            <a:r>
              <a:rPr lang="sr-Latn-CS" b="1" dirty="0" smtClean="0"/>
              <a:t>WTTC</a:t>
            </a:r>
            <a:r>
              <a:rPr lang="sr-Latn-CS" dirty="0" smtClean="0"/>
              <a:t> – The World Travel and Tourism Council):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u 2015. godini broj zaposlenih u turizmu bio je oko 270 miliona, što je činilo 8,9% ukupnog broja zaposlenih (ili jedan zaposleni u turističkoj privredi na svakih 11,2 zaposlenih);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en-US" dirty="0"/>
              <a:t>u</a:t>
            </a:r>
            <a:r>
              <a:rPr lang="sr-Latn-CS" dirty="0" smtClean="0"/>
              <a:t> 2018. godin</a:t>
            </a:r>
            <a:r>
              <a:rPr lang="en-US" dirty="0" smtClean="0"/>
              <a:t>i</a:t>
            </a:r>
            <a:r>
              <a:rPr lang="sr-Latn-CS" dirty="0" smtClean="0"/>
              <a:t> bi</a:t>
            </a:r>
            <a:r>
              <a:rPr lang="en-US" dirty="0" smtClean="0"/>
              <a:t>lo je</a:t>
            </a:r>
            <a:r>
              <a:rPr lang="sr-Latn-CS" dirty="0" smtClean="0"/>
              <a:t> 296.252.000 zaposlenih u turizmu, što </a:t>
            </a:r>
            <a:r>
              <a:rPr lang="en-US" dirty="0" smtClean="0"/>
              <a:t>j</a:t>
            </a:r>
            <a:r>
              <a:rPr lang="sr-Latn-CS" dirty="0" smtClean="0"/>
              <a:t>e čini</a:t>
            </a:r>
            <a:r>
              <a:rPr lang="en-US" dirty="0" smtClean="0"/>
              <a:t>lo</a:t>
            </a:r>
            <a:r>
              <a:rPr lang="sr-Latn-CS" dirty="0" smtClean="0"/>
              <a:t> 9,2% ukupnog broja zaposlenih, odnosno na 10,8 zaposlenih u svetu jedna zaposlena osoba se bavi</a:t>
            </a:r>
            <a:r>
              <a:rPr lang="en-US" dirty="0" smtClean="0"/>
              <a:t>la</a:t>
            </a:r>
            <a:r>
              <a:rPr lang="sr-Latn-CS" dirty="0" smtClean="0"/>
              <a:t> turizmom;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do 2022. godine predviđa se da će taj broj iznositi oko 328 miliona, odnosno na 10 zaposlenih u svetu jedna osoba će se baviti turizmom.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143000"/>
            <a:ext cx="8610600" cy="4873752"/>
          </a:xfrm>
        </p:spPr>
        <p:txBody>
          <a:bodyPr>
            <a:noAutofit/>
          </a:bodyPr>
          <a:lstStyle/>
          <a:p>
            <a:r>
              <a:rPr lang="sr-Latn-CS" sz="2000" b="1" dirty="0" smtClean="0"/>
              <a:t>Tržište rada </a:t>
            </a:r>
            <a:r>
              <a:rPr lang="sr-Latn-CS" sz="2000" dirty="0" smtClean="0"/>
              <a:t>– karakteristike: veličina, elastičnost, tehnološka kompleksnost, geografska distribucija, status (npr. osnovno ili sekundarno; domaće ili internacionalno).</a:t>
            </a:r>
          </a:p>
          <a:p>
            <a:pPr>
              <a:buNone/>
            </a:pPr>
            <a:endParaRPr lang="sr-Latn-CS" sz="2000" dirty="0" smtClean="0"/>
          </a:p>
          <a:p>
            <a:r>
              <a:rPr lang="sr-Latn-CS" sz="2000" b="1" dirty="0" smtClean="0"/>
              <a:t>Osnovno tržište rada </a:t>
            </a:r>
            <a:r>
              <a:rPr lang="sr-Latn-CS" sz="2000" dirty="0" smtClean="0"/>
              <a:t>čine oni ljudi koji su kroz edukaciju, obuku i iskustvo posvećeni jednoj privrednoj delatnosti ili čak jednoj grani u okviru te delatnosti.</a:t>
            </a:r>
          </a:p>
          <a:p>
            <a:pPr>
              <a:buNone/>
            </a:pPr>
            <a:endParaRPr lang="sr-Latn-CS" sz="2000" dirty="0" smtClean="0"/>
          </a:p>
          <a:p>
            <a:r>
              <a:rPr lang="sr-Latn-CS" sz="2000" b="1" dirty="0" smtClean="0"/>
              <a:t>Sekundarno tržište rada </a:t>
            </a:r>
            <a:r>
              <a:rPr lang="sr-Latn-CS" sz="2000" dirty="0" smtClean="0"/>
              <a:t>čine ljudi čije veštine mogu biti od koristi poslodavcu, ali koji nisu karijerom vezani samo za jednu privrednu delatnost.</a:t>
            </a:r>
          </a:p>
          <a:p>
            <a:pPr>
              <a:buNone/>
            </a:pPr>
            <a:endParaRPr lang="sr-Latn-CS" sz="2000" dirty="0" smtClean="0"/>
          </a:p>
          <a:p>
            <a:r>
              <a:rPr lang="sr-Latn-CS" sz="2000" b="1" dirty="0" smtClean="0"/>
              <a:t>Međunarodno tržište rada </a:t>
            </a:r>
            <a:r>
              <a:rPr lang="sr-Latn-CS" sz="2000" dirty="0" smtClean="0"/>
              <a:t>- liberalizacija mogućnosti zapošljavanja, naročito u Evropskoj uniji, i sve veći broj globalnih kompanija.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31376"/>
            <a:ext cx="8686800" cy="1143000"/>
          </a:xfrm>
        </p:spPr>
        <p:txBody>
          <a:bodyPr/>
          <a:lstStyle/>
          <a:p>
            <a:pPr algn="ctr"/>
            <a:r>
              <a:rPr lang="sr-Latn-CS" b="1" dirty="0" smtClean="0"/>
              <a:t>Specifičnosti ljudskih resursa u turizmu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524000"/>
            <a:ext cx="8686800" cy="4873752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sr-Latn-CS" b="1" dirty="0" smtClean="0"/>
              <a:t>heterogena struktura zanimanja i heterogena kvalifikaciona struktura</a:t>
            </a:r>
            <a:r>
              <a:rPr lang="sr-Latn-CS" dirty="0" smtClean="0"/>
              <a:t>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turizam je radno intenzivna delatnost </a:t>
            </a:r>
            <a:r>
              <a:rPr lang="sr-Latn-CS" dirty="0" smtClean="0"/>
              <a:t>– nemogućnost izvršenja značajnijeg obima automatizacije;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potreba za zapošljavanjem dodatne, tzv. “sezonske” radne snage</a:t>
            </a:r>
            <a:r>
              <a:rPr lang="sr-Latn-CS" dirty="0" smtClean="0"/>
              <a:t>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česte fluktuacije zaposlenih </a:t>
            </a:r>
            <a:r>
              <a:rPr lang="sr-Latn-CS" dirty="0" smtClean="0"/>
              <a:t>(uslovi rada, nagrađivanje, psihofizičke predispozicije za obavljanje radno intenzivne delatnosti i dr);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struktura zaposlenih po polu </a:t>
            </a:r>
            <a:r>
              <a:rPr lang="sr-Latn-CS" dirty="0" smtClean="0"/>
              <a:t>– učešće žena više od 70%</a:t>
            </a:r>
            <a:endParaRPr lang="en-GB" dirty="0" smtClean="0"/>
          </a:p>
          <a:p>
            <a:pPr>
              <a:buFontTx/>
              <a:buChar char="-"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7467600" cy="4873752"/>
          </a:xfrm>
        </p:spPr>
        <p:txBody>
          <a:bodyPr>
            <a:normAutofit/>
          </a:bodyPr>
          <a:lstStyle/>
          <a:p>
            <a:endParaRPr lang="sr-Latn-RS" sz="4800" b="1" dirty="0" smtClean="0"/>
          </a:p>
          <a:p>
            <a:endParaRPr lang="sr-Latn-RS" sz="4800" b="1" dirty="0"/>
          </a:p>
          <a:p>
            <a:pPr algn="ctr"/>
            <a:r>
              <a:rPr lang="sr-Latn-RS" sz="4800" b="1" smtClean="0"/>
              <a:t> HVALA </a:t>
            </a:r>
            <a:r>
              <a:rPr lang="sr-Latn-RS" sz="4800" b="1" dirty="0" smtClean="0"/>
              <a:t>NA PAŽNJI.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14949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140</TotalTime>
  <Words>660</Words>
  <Application>Microsoft Office PowerPoint</Application>
  <PresentationFormat>On-screen Show (4:3)</PresentationFormat>
  <Paragraphs>56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Oriel</vt:lpstr>
      <vt:lpstr>Specifičnosti ljudskih resursa u turizmu</vt:lpstr>
      <vt:lpstr>PowerPoint Presentation</vt:lpstr>
      <vt:lpstr>Značaj ljudskih resursa za organizaciju turističke privrede</vt:lpstr>
      <vt:lpstr>Značaj ljudskih resursa za organizaciju turističke privrede</vt:lpstr>
      <vt:lpstr>PowerPoint Presentation</vt:lpstr>
      <vt:lpstr>PowerPoint Presentation</vt:lpstr>
      <vt:lpstr>Specifičnosti ljudskih resursa u turizmu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Specifičnosti ljudskih resursa u turizmu</dc:title>
  <dc:creator>Blue</dc:creator>
  <cp:lastModifiedBy>Miljan</cp:lastModifiedBy>
  <cp:revision>24</cp:revision>
  <dcterms:created xsi:type="dcterms:W3CDTF">2015-03-09T22:27:20Z</dcterms:created>
  <dcterms:modified xsi:type="dcterms:W3CDTF">2020-03-16T12:16:41Z</dcterms:modified>
</cp:coreProperties>
</file>