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60E0DE-4D1A-4BEC-88CE-647B23CF1797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E92C48A-8D6B-42F1-8DD8-9F5294680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CS" dirty="0"/>
              <a:t>Primena standarda ISO 9000 i ISO 14001 u turističkim uslugama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>
                <a:solidFill>
                  <a:schemeClr val="tx2">
                    <a:lumMod val="50000"/>
                  </a:schemeClr>
                </a:solidFill>
              </a:rPr>
              <a:t>Osnovni elementi sadržaja standarda ISO 9000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ISO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Međunarodna organizacija za standardizaciju (The International Organization for Standardization)</a:t>
            </a:r>
          </a:p>
          <a:p>
            <a:r>
              <a:rPr lang="sr-Latn-CS" dirty="0" smtClean="0"/>
              <a:t>Svetska federacija nacionalnih institucija za standardizaciju, tj. norme</a:t>
            </a:r>
          </a:p>
          <a:p>
            <a:r>
              <a:rPr lang="sr-Latn-CS" dirty="0" smtClean="0"/>
              <a:t>120 redovnih i 72 pridružene članice</a:t>
            </a:r>
          </a:p>
          <a:p>
            <a:r>
              <a:rPr lang="sr-Latn-CS" dirty="0" smtClean="0"/>
              <a:t>Zadužena za brigu o normama iz svih područja nauke, tehnike ii tehnologije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U osnovi  ISO 9000 je zaštita kupca i korisnika kroz propisani, implementirani, dokumentovani i redovno auditirani sistem za upravljanje kvalitetom u koji je integrisana i klasična služba kontrole kvaliteta proizvoda i usluga bilo koje i bilo kakve organizacije.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Vrste ISO standarda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95936" y="1412776"/>
            <a:ext cx="158417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DEFINICIJA POJMOVA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95936" y="2060848"/>
            <a:ext cx="158417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11960" y="213285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ISO 8402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rot="5400000">
            <a:off x="4792670" y="2641558"/>
            <a:ext cx="2787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067944" y="2780928"/>
            <a:ext cx="180020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67944" y="2780928"/>
            <a:ext cx="18002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IZBOR I UPOTREBA STANDARDA</a:t>
            </a:r>
          </a:p>
          <a:p>
            <a:pPr algn="ctr"/>
            <a:r>
              <a:rPr lang="sr-Latn-RS" dirty="0" smtClean="0"/>
              <a:t>ISO 9000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067944" y="3645024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547664" y="4437112"/>
            <a:ext cx="2376264" cy="15121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580112" y="4437112"/>
            <a:ext cx="3563888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15" idx="0"/>
            <a:endCxn id="11" idx="2"/>
          </p:cNvCxnSpPr>
          <p:nvPr/>
        </p:nvCxnSpPr>
        <p:spPr>
          <a:xfrm rot="5400000" flipH="1" flipV="1">
            <a:off x="3707904" y="3176972"/>
            <a:ext cx="288032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2"/>
            <a:endCxn id="16" idx="0"/>
          </p:cNvCxnSpPr>
          <p:nvPr/>
        </p:nvCxnSpPr>
        <p:spPr>
          <a:xfrm rot="16200000" flipH="1">
            <a:off x="6021034" y="3096090"/>
            <a:ext cx="288032" cy="2394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47664" y="4365104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/>
              <a:t>UPRAVLJANJE KVALITETOM ELEMENTI SISTEMA UPRAVLJANJA KVALITETOM</a:t>
            </a:r>
          </a:p>
          <a:p>
            <a:pPr algn="ctr"/>
            <a:r>
              <a:rPr lang="sr-Latn-RS" sz="1600" dirty="0" smtClean="0"/>
              <a:t>ISO 9004</a:t>
            </a:r>
            <a:endParaRPr lang="en-US" sz="1600" dirty="0"/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6768244" y="5265204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244408" y="4941168"/>
            <a:ext cx="899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244408" y="5589240"/>
            <a:ext cx="899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580112" y="4581128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MODELI ZA TRI NIVOA OSIGURANJA KVALITETA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452320" y="450912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ISO 9001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 rot="10800000">
            <a:off x="7524328" y="4941168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>
            <a:off x="7524328" y="5589240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524328" y="508518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ISO 9002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740352" y="5733256"/>
            <a:ext cx="140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ISO 9003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403648" y="2132856"/>
            <a:ext cx="2088232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876256" y="2348880"/>
            <a:ext cx="2088232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619672" y="278092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NEUGOVORENE SITUACIJE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164288" y="278092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UGOVORENE SITUACIJE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		ISO 9000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NE IZRAŽAVAJU EKSPLICITNO KAKO SE NEKI PROIZVOD ILI USLUGA MOGU NAPRAVITI</a:t>
            </a:r>
          </a:p>
          <a:p>
            <a:r>
              <a:rPr lang="sr-Latn-RS" dirty="0" smtClean="0"/>
              <a:t>OPISUJU KARAKTER STRATEŠKOG UPRAVLJANJA KVALITETOM : sistem kvalieta se realizuje  pomoću procesa koji se nalaze unutar poslovnih funkcija ili čak prevazilaze granice pojedinih funkcija</a:t>
            </a:r>
          </a:p>
          <a:p>
            <a:r>
              <a:rPr lang="sr-Latn-RS" dirty="0" smtClean="0"/>
              <a:t>KVALITET SE ISO NORMAMA DEFINIŠE KAO BEZUSLOVNO USMERAVANJE NA OČEKIVANJA KUPACA, SARADNIKA, VLASNIKA, DOBAVLJAČA I DRUŠTVA NA SVIM NIVOIMA.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Ideal ISO-a 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S</a:t>
            </a:r>
            <a:r>
              <a:rPr lang="sr-Latn-RS" dirty="0" smtClean="0"/>
              <a:t>vetski sistem normi koji omogućava</a:t>
            </a:r>
          </a:p>
          <a:p>
            <a:r>
              <a:rPr lang="sr-Latn-RS" dirty="0" smtClean="0"/>
              <a:t>potpunu zaštitu i zadovoljstvo korisnika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spunjenje ekoloških zahteva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ajviši kvalitet proizvoda i usluga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otpuno normiranje svega što ometa potpuno otvaranje slobodnog tržišta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ptimalno korišćenje optimalnih resursa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/>
              <a:t>ISO 9000:  STANDARDI upravljanja kvalitetom i osiguranja kvaliteta – smernice za izbor i upotrebu</a:t>
            </a:r>
          </a:p>
          <a:p>
            <a:r>
              <a:rPr lang="sr-Latn-RS" dirty="0" smtClean="0"/>
              <a:t>ISO 9001: sistemi kvaliteta –MODEL osiguranja kvaliteta u razvoju, konstrukciji, proizvodnji, instalaciji i servisiranju.</a:t>
            </a:r>
          </a:p>
          <a:p>
            <a:r>
              <a:rPr lang="sr-Latn-RS" dirty="0" smtClean="0"/>
              <a:t>ISO 9002: sistemi kvaliteta – MODEL osiguranja kvaliteta u proizvodnji i instalaciji (ne postoje zahtevi za razvoj i servisiranje, kupac nije uključen u proces razvoja)</a:t>
            </a:r>
          </a:p>
          <a:p>
            <a:r>
              <a:rPr lang="sr-Latn-RS" dirty="0" smtClean="0"/>
              <a:t>ISO 9003: sistemi kvaliteta – MODEL osiguranja kvaliteta u završnoj kontroli i ispitivanju</a:t>
            </a:r>
          </a:p>
          <a:p>
            <a:r>
              <a:rPr lang="sr-Latn-RS" dirty="0" smtClean="0"/>
              <a:t>ISO 9004: ELEMENTI upravljanja kvalitetom i sistemom kvaliteta - SMERNICE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</a:t>
            </a:r>
            <a:r>
              <a:rPr lang="sr-Latn-RS" dirty="0" smtClean="0"/>
              <a:t>aze izrade i implementacije sistema upravljanja kvalitetom prema ISO 9001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AutoNum type="arabicPeriod"/>
            </a:pPr>
            <a:r>
              <a:rPr lang="en-US" dirty="0" smtClean="0"/>
              <a:t>I</a:t>
            </a:r>
            <a:r>
              <a:rPr lang="sr-Latn-RS" dirty="0" smtClean="0"/>
              <a:t>nformisanje</a:t>
            </a:r>
          </a:p>
          <a:p>
            <a:pPr marL="596646" indent="-514350">
              <a:buAutoNum type="arabicPeriod"/>
            </a:pPr>
            <a:r>
              <a:rPr lang="en-US" dirty="0" smtClean="0"/>
              <a:t>D</a:t>
            </a:r>
            <a:r>
              <a:rPr lang="sr-Latn-RS" dirty="0" smtClean="0"/>
              <a:t>efinisanje</a:t>
            </a:r>
          </a:p>
          <a:p>
            <a:pPr marL="596646" indent="-514350">
              <a:buAutoNum type="arabicPeriod"/>
            </a:pPr>
            <a:r>
              <a:rPr lang="en-US" dirty="0" smtClean="0"/>
              <a:t>A</a:t>
            </a:r>
            <a:r>
              <a:rPr lang="sr-Latn-RS" dirty="0" smtClean="0"/>
              <a:t>naliziranje</a:t>
            </a:r>
          </a:p>
          <a:p>
            <a:pPr marL="596646" indent="-514350">
              <a:buAutoNum type="arabicPeriod"/>
            </a:pPr>
            <a:r>
              <a:rPr lang="en-US" dirty="0" smtClean="0"/>
              <a:t>I</a:t>
            </a:r>
            <a:r>
              <a:rPr lang="sr-Latn-RS" dirty="0" smtClean="0"/>
              <a:t>zgradnja</a:t>
            </a:r>
          </a:p>
          <a:p>
            <a:pPr marL="596646" indent="-514350">
              <a:buAutoNum type="arabicPeriod"/>
            </a:pPr>
            <a:r>
              <a:rPr lang="en-US" dirty="0" smtClean="0"/>
              <a:t>R</a:t>
            </a:r>
            <a:r>
              <a:rPr lang="sr-Latn-RS" dirty="0" smtClean="0"/>
              <a:t>ealizacija</a:t>
            </a:r>
          </a:p>
          <a:p>
            <a:pPr marL="596646" indent="-514350">
              <a:buAutoNum type="arabicPeriod"/>
            </a:pPr>
            <a:r>
              <a:rPr lang="en-US" dirty="0" smtClean="0"/>
              <a:t>C</a:t>
            </a:r>
            <a:r>
              <a:rPr lang="sr-Latn-RS" dirty="0" smtClean="0"/>
              <a:t>ertifikacija</a:t>
            </a:r>
          </a:p>
          <a:p>
            <a:pPr marL="596646" indent="-514350">
              <a:buAutoNum type="arabicPeriod"/>
            </a:pPr>
            <a:r>
              <a:rPr lang="en-US" dirty="0" smtClean="0"/>
              <a:t>O</a:t>
            </a:r>
            <a:r>
              <a:rPr lang="sr-Latn-RS" dirty="0" smtClean="0"/>
              <a:t>državanje i poboljšanje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Informisanje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tvrđivanje razloga i donošenje odluka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prava (menadžment) preduzeća informiše sve zaposlene o projektu sistema kvaliteta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definisanje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sr-Latn-RS" dirty="0" smtClean="0"/>
              <a:t>efinicija svih zahteva u vezi sa sistemom upravljanja kvalitetom (politika, ciljevi, programi, modeli, organizaciono ustrojstvo)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analiziranje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sr-Latn-RS" dirty="0" smtClean="0"/>
              <a:t>zrada planova delovanja i analiza aktivnosti vezanih za kvalitet i mogućnosti unapređenja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izgradnja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sr-Latn-RS" dirty="0" smtClean="0"/>
              <a:t>zgradnja dokumentacije za osiguranje sistema kvaliteta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realizacija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sr-Latn-RS" dirty="0" smtClean="0"/>
              <a:t>ealizacija svih svih planiranih aktivnosti i mera vezanih za implementaciju sistema upravljanja i osiguranja kvaliteta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certifikacija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sr-Latn-RS" dirty="0" smtClean="0"/>
              <a:t>nterno i eksterno prosuđivanje o usklađenosti i efektivnosti sistema upravljanja kvalitetom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državanje i poboljšanje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sr-Latn-RS" dirty="0" smtClean="0"/>
              <a:t>nterno prosuđivanje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zveštaji menadžmenta</a:t>
            </a:r>
          </a:p>
          <a:p>
            <a:r>
              <a:rPr lang="en-US" dirty="0" smtClean="0"/>
              <a:t>O</a:t>
            </a:r>
            <a:r>
              <a:rPr lang="sr-Latn-RS" smtClean="0"/>
              <a:t>cena uprave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očetak implementacije sistema kvaliteta ISO započinje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</a:t>
            </a:r>
            <a:r>
              <a:rPr lang="sr-Latn-RS" dirty="0" smtClean="0"/>
              <a:t>čestvovanjem uprave (ne samo deklarativna podrška)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snovnom edukacijom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ktom direktora kojim se definišu politika i ciljevi kvaliteta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ostavljanjem menadžmenta za kvalitet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zradom plana projekta osiguranja kvaliteta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zradom organizacione šeme preduzeća (promena organizacione kulture)</a:t>
            </a:r>
          </a:p>
          <a:p>
            <a:r>
              <a:rPr lang="en-US" dirty="0" smtClean="0"/>
              <a:t>F</a:t>
            </a:r>
            <a:r>
              <a:rPr lang="sr-Latn-RS" dirty="0" smtClean="0"/>
              <a:t>ormiranjem radnih timova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CS" dirty="0" smtClean="0"/>
              <a:t>Četiri </a:t>
            </a:r>
            <a:r>
              <a:rPr lang="sr-Latn-CS" b="1" dirty="0" smtClean="0"/>
              <a:t>osnovna cilja</a:t>
            </a:r>
            <a:r>
              <a:rPr lang="sr-Latn-CS" dirty="0" smtClean="0"/>
              <a:t>  ISO sertifikata su: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/>
            <a:r>
              <a:rPr lang="sr-Latn-CS" i="1" dirty="0" smtClean="0"/>
              <a:t>transparentnost</a:t>
            </a:r>
            <a:r>
              <a:rPr lang="sr-Latn-CS" dirty="0" smtClean="0"/>
              <a:t> u vezi sa kompetencijama i odgovornošću u preduzeću (jasno podeljeni radni zadaci gde se zna šta ko treba da radi);</a:t>
            </a:r>
            <a:endParaRPr lang="en-US" dirty="0" smtClean="0"/>
          </a:p>
          <a:p>
            <a:pPr lvl="0"/>
            <a:r>
              <a:rPr lang="sr-Latn-CS" i="1" dirty="0" smtClean="0"/>
              <a:t>vladavina procesa</a:t>
            </a:r>
            <a:r>
              <a:rPr lang="sr-Latn-CS" dirty="0" smtClean="0"/>
              <a:t>;</a:t>
            </a:r>
            <a:endParaRPr lang="en-US" dirty="0" smtClean="0"/>
          </a:p>
          <a:p>
            <a:pPr lvl="0"/>
            <a:r>
              <a:rPr lang="sr-Latn-CS" i="1" dirty="0" smtClean="0"/>
              <a:t>prepoznavanje rizika</a:t>
            </a:r>
            <a:r>
              <a:rPr lang="sr-Latn-CS" dirty="0" smtClean="0"/>
              <a:t> i mera za predupređivanje rizika;</a:t>
            </a:r>
            <a:endParaRPr lang="en-US" dirty="0" smtClean="0"/>
          </a:p>
          <a:p>
            <a:pPr lvl="0"/>
            <a:r>
              <a:rPr lang="sr-Latn-CS" i="1" dirty="0" smtClean="0"/>
              <a:t>korekcija grešaka</a:t>
            </a:r>
            <a:r>
              <a:rPr lang="sr-Latn-CS" dirty="0" smtClean="0"/>
              <a:t> i otklanjanje njihovih uzroka.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sr-Latn-CS" i="1" dirty="0" smtClean="0"/>
              <a:t>Principi menadžmenta kvaliteta ISO 9000 prilagođeno turizmu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sr-Latn-CS" b="1" dirty="0" smtClean="0"/>
              <a:t>Usmerenost na kupce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sr-Latn-CS" b="1" dirty="0" smtClean="0"/>
              <a:t>Liderstvo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/>
            <a:r>
              <a:rPr lang="sr-Latn-CS" b="1" dirty="0" smtClean="0"/>
              <a:t>Uključivanje</a:t>
            </a:r>
            <a:r>
              <a:rPr lang="sr-Latn-CS" dirty="0" smtClean="0"/>
              <a:t> </a:t>
            </a:r>
            <a:r>
              <a:rPr lang="sr-Latn-CS" b="1" dirty="0" smtClean="0"/>
              <a:t>osoblja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 lvl="0"/>
            <a:r>
              <a:rPr lang="sr-Latn-CS" b="1" dirty="0" smtClean="0"/>
              <a:t>Procesni pristup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 lvl="0"/>
            <a:r>
              <a:rPr lang="sr-Latn-CS" b="1" dirty="0" smtClean="0"/>
              <a:t>Sistemski pristup</a:t>
            </a:r>
            <a:r>
              <a:rPr lang="sr-Latn-CS" dirty="0" smtClean="0"/>
              <a:t> </a:t>
            </a:r>
          </a:p>
          <a:p>
            <a:pPr lvl="0">
              <a:buNone/>
            </a:pPr>
            <a:endParaRPr lang="sr-Latn-CS" dirty="0" smtClean="0"/>
          </a:p>
          <a:p>
            <a:pPr lvl="0"/>
            <a:r>
              <a:rPr lang="sr-Latn-CS" b="1" dirty="0" smtClean="0"/>
              <a:t>Stalna poboljšavanja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/>
            <a:r>
              <a:rPr lang="sr-Latn-CS" b="1" dirty="0" smtClean="0"/>
              <a:t>Odlučivanje na osnovu činjenica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pPr lvl="0"/>
            <a:r>
              <a:rPr lang="sr-Latn-CS" b="1" dirty="0" smtClean="0"/>
              <a:t>Uzajamno korisni odnosi sa isporučiocima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400" b="1" dirty="0" smtClean="0"/>
              <a:t>Model sistema menadžmenta kvaliteta zasnovanog na procesima </a:t>
            </a:r>
            <a:endParaRPr lang="en-US" sz="2400" dirty="0"/>
          </a:p>
        </p:txBody>
      </p:sp>
      <p:pic>
        <p:nvPicPr>
          <p:cNvPr id="4" name="Content Placeholder 3" descr="4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47800"/>
            <a:ext cx="734481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CS" dirty="0" smtClean="0"/>
              <a:t>Najvažniji elementi ovog modela odnose se na: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sr-Latn-CS" dirty="0" smtClean="0"/>
              <a:t>Odgovornost najvišeg rukovodstva </a:t>
            </a:r>
            <a:endParaRPr lang="en-US" dirty="0" smtClean="0"/>
          </a:p>
          <a:p>
            <a:r>
              <a:rPr lang="sr-Latn-CS" dirty="0" smtClean="0"/>
              <a:t>Menadžment resursima</a:t>
            </a:r>
            <a:endParaRPr lang="en-US" dirty="0" smtClean="0"/>
          </a:p>
          <a:p>
            <a:r>
              <a:rPr lang="sr-Latn-CS" dirty="0" smtClean="0"/>
              <a:t>Realizaciju proizvoda i usluga i </a:t>
            </a:r>
            <a:endParaRPr lang="en-US" dirty="0" smtClean="0"/>
          </a:p>
          <a:p>
            <a:r>
              <a:rPr lang="sr-Latn-CS" dirty="0" smtClean="0"/>
              <a:t>Merenje, analizu i poboljšavanje.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CS" sz="2800" i="1" dirty="0" smtClean="0"/>
              <a:t>Dokumentaciona osnova koja je u Poslovniku</a:t>
            </a:r>
            <a:r>
              <a:rPr lang="sr-Latn-CS" sz="2800" dirty="0" smtClean="0"/>
              <a:t> </a:t>
            </a:r>
            <a:r>
              <a:rPr lang="sr-Latn-CS" sz="2800" i="1" dirty="0" smtClean="0"/>
              <a:t>o kvalitetu</a:t>
            </a:r>
            <a:r>
              <a:rPr lang="sr-Latn-CS" sz="2800" dirty="0" smtClean="0"/>
              <a:t> predviđena u </a:t>
            </a:r>
            <a:r>
              <a:rPr lang="sr-Latn-CS" sz="2800" b="1" dirty="0" smtClean="0"/>
              <a:t>Zavodu za specijalizovanu rehabilitaciju u Banji-Kanjiži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r-Latn-CS" dirty="0" smtClean="0"/>
              <a:t> </a:t>
            </a:r>
            <a:endParaRPr lang="en-US" dirty="0" smtClean="0"/>
          </a:p>
          <a:p>
            <a:r>
              <a:rPr lang="sr-Latn-CS" dirty="0" smtClean="0"/>
              <a:t>Preispitivanje sistema menadžmenta kvalitetom</a:t>
            </a:r>
            <a:endParaRPr lang="en-US" dirty="0" smtClean="0"/>
          </a:p>
          <a:p>
            <a:r>
              <a:rPr lang="sr-Latn-CS" dirty="0" smtClean="0"/>
              <a:t>Izrada rasporeda pregleda pacijenata</a:t>
            </a:r>
            <a:endParaRPr lang="en-US" dirty="0" smtClean="0"/>
          </a:p>
          <a:p>
            <a:r>
              <a:rPr lang="sr-Latn-CS" dirty="0" smtClean="0"/>
              <a:t>Izrada mesečnog izveštaja rehabilitacije</a:t>
            </a:r>
            <a:endParaRPr lang="en-US" dirty="0" smtClean="0"/>
          </a:p>
          <a:p>
            <a:r>
              <a:rPr lang="sr-Latn-CS" dirty="0" smtClean="0"/>
              <a:t>Izrada periodičnog izveštaja službe za rehabilitaciju</a:t>
            </a:r>
            <a:endParaRPr lang="en-US" dirty="0" smtClean="0"/>
          </a:p>
          <a:p>
            <a:r>
              <a:rPr lang="sr-Latn-CS" dirty="0" smtClean="0"/>
              <a:t>Izrada rasporeda i olaniranje godišnjih odmora</a:t>
            </a:r>
            <a:endParaRPr lang="en-US" dirty="0" smtClean="0"/>
          </a:p>
          <a:p>
            <a:r>
              <a:rPr lang="sr-Latn-CS" dirty="0" smtClean="0"/>
              <a:t>Izrada rasporeda rada medicinskih sestara na  terapijama</a:t>
            </a:r>
            <a:endParaRPr lang="en-US" dirty="0" smtClean="0"/>
          </a:p>
          <a:p>
            <a:r>
              <a:rPr lang="sr-Latn-CS" dirty="0" smtClean="0"/>
              <a:t>Priprema podataka za mesečni finansijski izveštaj</a:t>
            </a:r>
            <a:endParaRPr lang="en-US" dirty="0" smtClean="0"/>
          </a:p>
          <a:p>
            <a:r>
              <a:rPr lang="sr-Latn-CS" dirty="0" smtClean="0"/>
              <a:t>Izrada godišnjeg plana Zavoda</a:t>
            </a:r>
            <a:endParaRPr lang="en-US" dirty="0" smtClean="0"/>
          </a:p>
          <a:p>
            <a:r>
              <a:rPr lang="sr-Latn-CS" dirty="0" smtClean="0"/>
              <a:t>Mesečni izveštaj o  izvršeni uslugama rehabilitacija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dirty="0" smtClean="0"/>
              <a:t>Izrada mesečnog finansijskog izveštaja</a:t>
            </a:r>
            <a:endParaRPr lang="en-US" dirty="0" smtClean="0"/>
          </a:p>
          <a:p>
            <a:r>
              <a:rPr lang="sr-Latn-CS" dirty="0" smtClean="0"/>
              <a:t>Izrada tromesečnog izveštaja za Zavod za zaštiu zdravlja</a:t>
            </a:r>
            <a:endParaRPr lang="en-US" dirty="0" smtClean="0"/>
          </a:p>
          <a:p>
            <a:r>
              <a:rPr lang="sr-Latn-CS" dirty="0" smtClean="0"/>
              <a:t>Evidencija izdatih obroka iz kuhinje </a:t>
            </a:r>
            <a:endParaRPr lang="en-US" dirty="0" smtClean="0"/>
          </a:p>
          <a:p>
            <a:r>
              <a:rPr lang="sr-Latn-CS" dirty="0" smtClean="0"/>
              <a:t>Razvojna koncepcija Zavoda</a:t>
            </a:r>
            <a:endParaRPr lang="en-US" dirty="0" smtClean="0"/>
          </a:p>
          <a:p>
            <a:r>
              <a:rPr lang="sr-Latn-CS" dirty="0" smtClean="0"/>
              <a:t>Organizovanje rada informacionog sistema</a:t>
            </a:r>
            <a:endParaRPr lang="en-US" dirty="0" smtClean="0"/>
          </a:p>
          <a:p>
            <a:r>
              <a:rPr lang="sr-Latn-CS" dirty="0" smtClean="0"/>
              <a:t>Ugovaranje i doček sportske ekipe i  radnika na rekreativni odmor</a:t>
            </a:r>
            <a:endParaRPr lang="en-US" dirty="0" smtClean="0"/>
          </a:p>
          <a:p>
            <a:r>
              <a:rPr lang="sr-Latn-CS" dirty="0" smtClean="0"/>
              <a:t>Organizacija rada za individualno korišćenje bazena</a:t>
            </a:r>
            <a:endParaRPr lang="en-US" dirty="0" smtClean="0"/>
          </a:p>
          <a:p>
            <a:r>
              <a:rPr lang="sr-Latn-CS" dirty="0" smtClean="0"/>
              <a:t>Organizacija izleta</a:t>
            </a:r>
            <a:endParaRPr lang="en-US" dirty="0" smtClean="0"/>
          </a:p>
          <a:p>
            <a:r>
              <a:rPr lang="sr-Latn-CS" dirty="0" smtClean="0"/>
              <a:t>Doček sportista</a:t>
            </a:r>
            <a:endParaRPr lang="en-US" dirty="0" smtClean="0"/>
          </a:p>
          <a:p>
            <a:r>
              <a:rPr lang="sr-Latn-CS" dirty="0" smtClean="0"/>
              <a:t>Organizacija i realizacija obuke neplivača</a:t>
            </a:r>
            <a:endParaRPr lang="en-US" dirty="0" smtClean="0"/>
          </a:p>
          <a:p>
            <a:r>
              <a:rPr lang="sr-Latn-CS" dirty="0" smtClean="0"/>
              <a:t>Utvrđivanje aspekata zaštite životne sredine.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Stalno poboljšavanje kroz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sr-Latn-CS" dirty="0" smtClean="0"/>
              <a:t>analiziranje i vrednovanje postojeće situacije da bi se identifikovale oblasti za poboljšanje,</a:t>
            </a:r>
            <a:endParaRPr lang="en-US" dirty="0" smtClean="0"/>
          </a:p>
          <a:p>
            <a:pPr lvl="0"/>
            <a:r>
              <a:rPr lang="sr-Latn-CS" dirty="0" smtClean="0"/>
              <a:t>utvrđivanje ciljeva poboljšavanja,</a:t>
            </a:r>
            <a:endParaRPr lang="en-US" dirty="0" smtClean="0"/>
          </a:p>
          <a:p>
            <a:pPr lvl="0"/>
            <a:r>
              <a:rPr lang="sr-Latn-CS" dirty="0" smtClean="0"/>
              <a:t>iznalaženje mogućih  rešenja za ostvarivanje ciljeva,</a:t>
            </a:r>
            <a:endParaRPr lang="en-US" dirty="0" smtClean="0"/>
          </a:p>
          <a:p>
            <a:pPr lvl="0"/>
            <a:r>
              <a:rPr lang="sr-Latn-CS" dirty="0" smtClean="0"/>
              <a:t>vrednovanje ovih rešenja i njihov izbor,</a:t>
            </a:r>
            <a:endParaRPr lang="en-US" dirty="0" smtClean="0"/>
          </a:p>
          <a:p>
            <a:pPr lvl="0"/>
            <a:r>
              <a:rPr lang="sr-Latn-CS" dirty="0" smtClean="0"/>
              <a:t>primenu izabranog rešenja</a:t>
            </a:r>
            <a:endParaRPr lang="en-US" dirty="0" smtClean="0"/>
          </a:p>
          <a:p>
            <a:pPr lvl="0"/>
            <a:r>
              <a:rPr lang="sr-Latn-CS" dirty="0" smtClean="0"/>
              <a:t>merenje, verifikaciju, analiziranje i vrednovanje rezultata primene, da bi se utvrdilo  da su ciljevi ispunjeni,</a:t>
            </a:r>
            <a:endParaRPr lang="en-US" dirty="0" smtClean="0"/>
          </a:p>
          <a:p>
            <a:pPr lvl="0"/>
            <a:r>
              <a:rPr lang="sr-Latn-CS" dirty="0" smtClean="0"/>
              <a:t>ozvaničavanje izmena.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700" b="1" dirty="0" smtClean="0"/>
              <a:t>Mreža procesa u Zavodu za specijalizovanu rehabilitaciju u Banji-Kanjiža u skladu sa ISO 9001:2000 standardima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4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802838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hr-HR" dirty="0"/>
              <a:t>Sistemi upravljanja zaštitom životne sredine ISO 14 001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4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40204"/>
            <a:ext cx="7632848" cy="444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i="1" dirty="0" smtClean="0"/>
              <a:t>Potencijalne koristi</a:t>
            </a:r>
            <a:r>
              <a:rPr lang="hr-HR" dirty="0" smtClean="0"/>
              <a:t> od </a:t>
            </a:r>
            <a:r>
              <a:rPr lang="hr-HR" i="1" dirty="0" smtClean="0"/>
              <a:t>uvođenja EMS</a:t>
            </a:r>
            <a:r>
              <a:rPr lang="hr-H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hr-HR" dirty="0" smtClean="0"/>
              <a:t>sticanje poverenja kupaca u turističko preduzeće, jer imaju saznanja da se ono obavezalo na upravljanje zaštitom  životne sredine;</a:t>
            </a:r>
            <a:endParaRPr lang="en-US" dirty="0" smtClean="0"/>
          </a:p>
          <a:p>
            <a:pPr lvl="0"/>
            <a:r>
              <a:rPr lang="hr-HR" dirty="0" smtClean="0"/>
              <a:t>održavanje dobrih odnosa sa javnošću i širom društvenom zajednicom;</a:t>
            </a:r>
            <a:endParaRPr lang="en-US" dirty="0" smtClean="0"/>
          </a:p>
          <a:p>
            <a:pPr lvl="0"/>
            <a:r>
              <a:rPr lang="hr-HR" dirty="0" smtClean="0"/>
              <a:t>zadovoljavanje kriterijuma investitora i uspešniji pristup kapitalu;</a:t>
            </a:r>
            <a:endParaRPr lang="en-US" dirty="0" smtClean="0"/>
          </a:p>
          <a:p>
            <a:pPr lvl="0"/>
            <a:r>
              <a:rPr lang="hr-HR" dirty="0" smtClean="0"/>
              <a:t>povećanje ugleda i udela na tržištu;</a:t>
            </a:r>
            <a:endParaRPr lang="en-US" dirty="0" smtClean="0"/>
          </a:p>
          <a:p>
            <a:pPr lvl="0"/>
            <a:r>
              <a:rPr lang="hr-HR" dirty="0" smtClean="0"/>
              <a:t>zadovoljavanje kriterijuma za sertifikaciju;</a:t>
            </a:r>
            <a:endParaRPr lang="en-US" dirty="0" smtClean="0"/>
          </a:p>
          <a:p>
            <a:pPr lvl="0"/>
            <a:r>
              <a:rPr lang="hr-HR" dirty="0" smtClean="0"/>
              <a:t>zaključivanje osiguranja uz  razumne (podnošljive) troškove;</a:t>
            </a:r>
            <a:endParaRPr lang="en-US" dirty="0" smtClean="0"/>
          </a:p>
          <a:p>
            <a:pPr lvl="0"/>
            <a:r>
              <a:rPr lang="hr-HR" dirty="0" smtClean="0"/>
              <a:t>poboljšavanje kontrole troškova;</a:t>
            </a:r>
            <a:endParaRPr lang="en-US" dirty="0" smtClean="0"/>
          </a:p>
          <a:p>
            <a:pPr lvl="0"/>
            <a:r>
              <a:rPr lang="hr-HR" dirty="0" smtClean="0"/>
              <a:t>smanjenje broja nezgoda za koje se snosi odgovornost;</a:t>
            </a:r>
            <a:endParaRPr lang="en-US" dirty="0" smtClean="0"/>
          </a:p>
          <a:p>
            <a:pPr lvl="0"/>
            <a:r>
              <a:rPr lang="hr-HR" dirty="0" smtClean="0"/>
              <a:t>podsticanje razvoja i zajedničkog korišćenja rešenja u oblasti zaštite životne sredine i sl.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Upitnik</a:t>
            </a:r>
            <a:r>
              <a:rPr lang="hr-HR" dirty="0" smtClean="0"/>
              <a:t> za uvođenje ISO 14001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r-HR" b="1" dirty="0" smtClean="0"/>
              <a:t>Implementacija i sprovođenje</a:t>
            </a:r>
            <a:endParaRPr lang="en-US" dirty="0" smtClean="0"/>
          </a:p>
          <a:p>
            <a:pPr>
              <a:buNone/>
            </a:pPr>
            <a:r>
              <a:rPr lang="hr-HR" b="1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hr-HR" b="1" dirty="0" smtClean="0"/>
              <a:t>A Organizaciona struktura i odgovornost</a:t>
            </a:r>
            <a:endParaRPr lang="en-US" dirty="0" smtClean="0"/>
          </a:p>
          <a:p>
            <a:pPr lvl="0"/>
            <a:r>
              <a:rPr lang="hr-HR" dirty="0" smtClean="0"/>
              <a:t>Da li su svi zadaci, odgovornosti i nadležnosti službi i oblasti kojima su poverena pitanja životne sredine definisani, dokumentovani i objavljeni?</a:t>
            </a:r>
            <a:endParaRPr lang="en-US" dirty="0" smtClean="0"/>
          </a:p>
          <a:p>
            <a:pPr lvl="0"/>
            <a:r>
              <a:rPr lang="hr-HR" dirty="0" smtClean="0"/>
              <a:t>Da li su zadaci, odgovornosti i nadležnosti prikladni da se osigura potpuno efikasna primena politike, ciljeva i programa  zaštite životne sredine?</a:t>
            </a:r>
            <a:endParaRPr lang="en-US" dirty="0" smtClean="0"/>
          </a:p>
          <a:p>
            <a:pPr lvl="0"/>
            <a:r>
              <a:rPr lang="hr-HR" dirty="0" smtClean="0"/>
              <a:t>Da li su na raspolaganju potrebni (ljudski, tehnički, finansijski)  resursi koji su neophodni za implementaciju i nadzor EMS?</a:t>
            </a:r>
            <a:endParaRPr lang="en-US" dirty="0" smtClean="0"/>
          </a:p>
          <a:p>
            <a:pPr lvl="0"/>
            <a:r>
              <a:rPr lang="hr-HR" dirty="0" smtClean="0"/>
              <a:t>Da li postoji nadležna osoba iz najvišeg rukovodstva koja je odgovorna za uvođenje, implementaciju i održavanje zahteva EMS?</a:t>
            </a:r>
            <a:endParaRPr lang="en-US" dirty="0" smtClean="0"/>
          </a:p>
          <a:p>
            <a:pPr lvl="0"/>
            <a:r>
              <a:rPr lang="hr-HR" dirty="0" smtClean="0"/>
              <a:t>Da li postoje garancije da je najviše rukovodstvo informisano o učinku EMS, da li su prepoznata slaba mesta i da li može da se pronađe rešenje za poboljšanje istih?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Upitnik</a:t>
            </a:r>
            <a:r>
              <a:rPr lang="hr-HR" dirty="0" smtClean="0"/>
              <a:t> za uvođenje ISO 14001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b="1" dirty="0" smtClean="0"/>
              <a:t>B Obučavanje</a:t>
            </a:r>
            <a:endParaRPr lang="en-US" dirty="0" smtClean="0"/>
          </a:p>
          <a:p>
            <a:pPr lvl="0"/>
            <a:r>
              <a:rPr lang="hr-HR" dirty="0" smtClean="0"/>
              <a:t>Da li postoje odgovarajući postupci kojima se utvrđuje potreba za obučavanjem na svim nivoima, kao i postupci za dokumentovanje i određivanje odgovornosti?</a:t>
            </a:r>
            <a:endParaRPr lang="en-US" dirty="0" smtClean="0"/>
          </a:p>
          <a:p>
            <a:pPr lvl="0"/>
            <a:r>
              <a:rPr lang="hr-HR" dirty="0" smtClean="0"/>
              <a:t>Da li se pri obučavanju  razmatraju stvarni i potencijalni aspekti delovanja na životnu sredinu ili zaštitu životne sredine kroz izmenjeno lično delovanje ili moguće posledice odstupanja od utvrđenih postupaka?</a:t>
            </a:r>
            <a:endParaRPr lang="en-US" dirty="0" smtClean="0"/>
          </a:p>
          <a:p>
            <a:pPr lvl="0"/>
            <a:r>
              <a:rPr lang="hr-HR" dirty="0" smtClean="0"/>
              <a:t>Da li se obezbeđuje da zaposleni koji svojim radom mogu da prouzrokuju značajne posledice po životnu sredinu pokazuju neophodne kvalifikacije stečene na osnovu obučavanja, školovanja i/ili iskustva?</a:t>
            </a:r>
            <a:endParaRPr lang="en-US" dirty="0" smtClean="0"/>
          </a:p>
          <a:p>
            <a:pPr lvl="0"/>
            <a:r>
              <a:rPr lang="hr-HR" dirty="0" smtClean="0"/>
              <a:t>Da li to važi posebno za  delegiranu osobu od strane najvišeg rukovodstva, tj. za osobu odgovornu za nadzor menadžmenta zaštitom životne sredine?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b="1" dirty="0" smtClean="0"/>
              <a:t>C Komunikacija</a:t>
            </a:r>
            <a:endParaRPr lang="en-US" dirty="0" smtClean="0"/>
          </a:p>
          <a:p>
            <a:pPr lvl="0"/>
            <a:r>
              <a:rPr lang="hr-HR" dirty="0" smtClean="0"/>
              <a:t>Da li postoji postupak koji obezbeđuje da interna komunikacija o pitanjima životne sredine funkcioniše na svim i između svih nivoa u preduzeću?</a:t>
            </a:r>
            <a:endParaRPr lang="en-US" dirty="0" smtClean="0"/>
          </a:p>
          <a:p>
            <a:pPr lvl="0"/>
            <a:r>
              <a:rPr lang="hr-HR" dirty="0" smtClean="0"/>
              <a:t>Da li su postupci interne komunikacije podesni da obezbede sprovođenje politike vezane za životnu sredinu kao iprograma vezanih za životnu sredinu, kao i postupci kojima se postiže kontinuirano poboljšavanje radne sredine u preduzeću?</a:t>
            </a:r>
            <a:endParaRPr lang="en-US" dirty="0" smtClean="0"/>
          </a:p>
          <a:p>
            <a:pPr lvl="0"/>
            <a:r>
              <a:rPr lang="hr-HR" dirty="0" smtClean="0"/>
              <a:t>Da li postoji dokumentovan i primenjen postupak delovanja zaposlenih i ostalih zaintresovanih strana kada je u pitanju zaštita životne sredine?</a:t>
            </a:r>
            <a:endParaRPr lang="en-US" dirty="0" smtClean="0"/>
          </a:p>
          <a:p>
            <a:pPr lvl="0"/>
            <a:r>
              <a:rPr lang="hr-HR" dirty="0" smtClean="0"/>
              <a:t>Da li postoji dokumentovan i razrađen postupak za eksternu komunikaciju o značajnim pitanjima zaštite prirodne sredine?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b="1" dirty="0" smtClean="0"/>
              <a:t>D Dokumentacija</a:t>
            </a:r>
            <a:endParaRPr lang="en-US" dirty="0" smtClean="0"/>
          </a:p>
          <a:p>
            <a:pPr lvl="0"/>
            <a:r>
              <a:rPr lang="hr-HR" dirty="0" smtClean="0"/>
              <a:t>Da li je EMS opisan?</a:t>
            </a:r>
            <a:endParaRPr lang="en-US" dirty="0" smtClean="0"/>
          </a:p>
          <a:p>
            <a:pPr lvl="0"/>
            <a:r>
              <a:rPr lang="hr-HR" dirty="0" smtClean="0"/>
              <a:t>Da li opis obuhvata sve relevantne elemente ISO 14001?</a:t>
            </a:r>
            <a:endParaRPr lang="en-US" dirty="0" smtClean="0"/>
          </a:p>
          <a:p>
            <a:pPr lvl="0"/>
            <a:r>
              <a:rPr lang="hr-HR" dirty="0" smtClean="0"/>
              <a:t>Da li je opis racionalan?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b="1" dirty="0" smtClean="0"/>
              <a:t>E Upravljanje procesima</a:t>
            </a:r>
            <a:endParaRPr lang="en-US" dirty="0" smtClean="0"/>
          </a:p>
          <a:p>
            <a:pPr lvl="0"/>
            <a:r>
              <a:rPr lang="hr-HR" dirty="0" smtClean="0"/>
              <a:t>Da li su tokovi i aktivnosti relevantni za zaštitu životne sredine sveobuhvatno opšteprihvaćeni i definisani?</a:t>
            </a:r>
            <a:endParaRPr lang="en-US" dirty="0" smtClean="0"/>
          </a:p>
          <a:p>
            <a:pPr lvl="0"/>
            <a:r>
              <a:rPr lang="hr-HR" dirty="0" smtClean="0"/>
              <a:t>Da li su dokumentovani procesi uvedeni i da li se poštuju?</a:t>
            </a:r>
            <a:endParaRPr lang="en-US" dirty="0" smtClean="0"/>
          </a:p>
          <a:p>
            <a:pPr lvl="0"/>
            <a:r>
              <a:rPr lang="hr-HR" dirty="0" smtClean="0"/>
              <a:t>Da li su propisi o procesima prilagođeni zadacima i aktivnostima koje su vezane za zaštitu životne sredine?</a:t>
            </a:r>
            <a:endParaRPr lang="en-US" dirty="0" smtClean="0"/>
          </a:p>
          <a:p>
            <a:pPr lvl="0"/>
            <a:r>
              <a:rPr lang="hr-HR" dirty="0" smtClean="0"/>
              <a:t>Da li su u procesima naglašeni posebno sledeći aspekti: nabavka robe, održavanje i sl.?</a:t>
            </a:r>
            <a:endParaRPr lang="en-US" dirty="0" smtClean="0"/>
          </a:p>
          <a:p>
            <a:pPr lvl="0"/>
            <a:r>
              <a:rPr lang="hr-HR" dirty="0" smtClean="0"/>
              <a:t>Da li su sa relevantnim procesima upoznati i dobavljači?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b="1" dirty="0" smtClean="0"/>
              <a:t>F Preventivne mere u slučaju odstupanja?</a:t>
            </a:r>
            <a:endParaRPr lang="en-US" dirty="0" smtClean="0"/>
          </a:p>
          <a:p>
            <a:pPr lvl="0"/>
            <a:r>
              <a:rPr lang="hr-HR" dirty="0" smtClean="0"/>
              <a:t>Da li postoje dokumentovani procesi za identifikovanje i reagovanje u nepredviđeni  situacijama?</a:t>
            </a:r>
            <a:endParaRPr lang="en-US" dirty="0" smtClean="0"/>
          </a:p>
          <a:p>
            <a:pPr lvl="0"/>
            <a:r>
              <a:rPr lang="hr-HR" dirty="0" smtClean="0"/>
              <a:t>Koje mere se preduzimaju kako bi u slučaju bilo kakvog nepredviđenog događaja mogao da se ograniči ekološki uticaj?</a:t>
            </a:r>
            <a:endParaRPr lang="en-US" dirty="0" smtClean="0"/>
          </a:p>
          <a:p>
            <a:pPr lvl="0"/>
            <a:r>
              <a:rPr lang="hr-HR" dirty="0" smtClean="0"/>
              <a:t>Kako i koliko često se proverava efikasnost organizacije kada je u pitanju njena bezbednost?</a:t>
            </a:r>
            <a:endParaRPr lang="en-US" dirty="0" smtClean="0"/>
          </a:p>
          <a:p>
            <a:pPr lvl="0"/>
            <a:r>
              <a:rPr lang="hr-HR" dirty="0" smtClean="0"/>
              <a:t>Kako se osoblje obučava za reagovanje u nepredviđenim situacijama?</a:t>
            </a:r>
            <a:endParaRPr lang="en-US" dirty="0" smtClean="0"/>
          </a:p>
          <a:p>
            <a:pPr lvl="0"/>
            <a:r>
              <a:rPr lang="hr-HR" dirty="0" smtClean="0"/>
              <a:t>Koje pripreme postoje za komunikaciju u slučaju opasnosti?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i="1" dirty="0" smtClean="0"/>
              <a:t>Međunarodni vodeći principi</a:t>
            </a:r>
            <a:r>
              <a:rPr lang="hr-HR" i="1" dirty="0" smtClean="0"/>
              <a:t> za zaštitu životne sredine</a:t>
            </a:r>
            <a:r>
              <a:rPr lang="hr-HR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„</a:t>
            </a:r>
            <a:r>
              <a:rPr lang="hr-HR" b="1" dirty="0" smtClean="0"/>
              <a:t>Rio deklaracija o životnoj sredini i razvoju</a:t>
            </a:r>
            <a:r>
              <a:rPr lang="hr-HR" dirty="0" smtClean="0"/>
              <a:t>“ </a:t>
            </a:r>
          </a:p>
          <a:p>
            <a:r>
              <a:rPr lang="hr-HR" b="1" dirty="0" smtClean="0"/>
              <a:t>Poslovna povelja za održivi razvoj međunarodne trgovačke komore (ICC – International Chamber of Commerce) </a:t>
            </a:r>
          </a:p>
          <a:p>
            <a:r>
              <a:rPr lang="hr-HR" b="1" dirty="0" smtClean="0"/>
              <a:t>EMAS odredba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Ekološko-etički zahtevi</a:t>
            </a:r>
            <a:r>
              <a:rPr lang="hr-HR" dirty="0" smtClean="0"/>
              <a:t> </a:t>
            </a:r>
            <a:r>
              <a:rPr lang="hr-HR" i="1" dirty="0" smtClean="0"/>
              <a:t> i pojedini tipovi preduzetnika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346" y="1428736"/>
            <a:ext cx="8433654" cy="4800600"/>
          </a:xfrm>
        </p:spPr>
        <p:txBody>
          <a:bodyPr>
            <a:normAutofit fontScale="92500" lnSpcReduction="10000"/>
          </a:bodyPr>
          <a:lstStyle/>
          <a:p>
            <a:r>
              <a:rPr lang="hr-HR" b="1" dirty="0" smtClean="0"/>
              <a:t>Ekonomista</a:t>
            </a:r>
            <a:r>
              <a:rPr lang="en-US" b="1" dirty="0" smtClean="0"/>
              <a:t> </a:t>
            </a:r>
            <a:r>
              <a:rPr lang="sr-Latn-RS" b="1" dirty="0" smtClean="0"/>
              <a:t>- </a:t>
            </a:r>
            <a:r>
              <a:rPr lang="hr-HR" sz="2000" dirty="0" smtClean="0"/>
              <a:t>tržište samo sebe može izvući iz ekoloških problema, a uslov za to je dugoročna orijentacija na rentabilnost. Ekonomista smatra da će na tržištu opstati ona preduzeća koja znaju da posluju ekološki efikasno</a:t>
            </a:r>
            <a:endParaRPr lang="en-US" sz="2000" dirty="0" smtClean="0"/>
          </a:p>
          <a:p>
            <a:r>
              <a:rPr lang="hr-HR" b="1" dirty="0" smtClean="0"/>
              <a:t>Konvecionalista - </a:t>
            </a:r>
            <a:r>
              <a:rPr lang="hr-HR" sz="2200" dirty="0" smtClean="0"/>
              <a:t>želi da svojim upravljačkim odlukama  osigura da sva  živa bića  i dalje mogu da žive na bezbednoj i čisto, tj. sigurnoj planeti. Proklamuje i zalaže se za daleko više preduzetničkog duha u skladu sa ekološkim izazovima kako bi se ogradio od onih koji to ne čine</a:t>
            </a:r>
            <a:endParaRPr lang="en-US" sz="2200" dirty="0" smtClean="0"/>
          </a:p>
          <a:p>
            <a:r>
              <a:rPr lang="hr-HR" b="1" dirty="0" smtClean="0"/>
              <a:t>Idealista - </a:t>
            </a:r>
            <a:r>
              <a:rPr lang="hr-HR" sz="2200" dirty="0" smtClean="0"/>
              <a:t>potrebna je fundamentalna promena vrednosti i svesti, tako da se obuhvate sve sfere društva, pa tako i privredu. Promena treba da potekne  od ekološki svesnih potrošača jer oni određuju kretanja na tržištu</a:t>
            </a:r>
            <a:endParaRPr lang="en-US" sz="2200" dirty="0" smtClean="0"/>
          </a:p>
          <a:p>
            <a:r>
              <a:rPr lang="hr-HR" b="1" dirty="0" smtClean="0"/>
              <a:t>Reformista</a:t>
            </a:r>
            <a:r>
              <a:rPr lang="hr-HR" dirty="0" smtClean="0"/>
              <a:t> - </a:t>
            </a:r>
            <a:r>
              <a:rPr lang="hr-HR" sz="2400" dirty="0" smtClean="0"/>
              <a:t>smatra da se pravnim odredbama moraju urediti ekološka pitanja i da se kroz međunarodno usklađivanje pravnih regulativa iz ove oblasti, na globalnom nivou, ne može očekivati ekonomičnost ekološkog delovanja</a:t>
            </a: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Tipovi preduzeća</a:t>
            </a:r>
            <a:r>
              <a:rPr lang="hr-HR" dirty="0" smtClean="0"/>
              <a:t>  u odnosu na zaštitu životne sredine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447800"/>
            <a:ext cx="8290778" cy="4800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r-HR" b="1" dirty="0" smtClean="0"/>
              <a:t>Aktivna</a:t>
            </a:r>
            <a:r>
              <a:rPr lang="hr-HR" dirty="0" smtClean="0"/>
              <a:t> („</a:t>
            </a:r>
            <a:r>
              <a:rPr lang="hr-HR" b="1" dirty="0" smtClean="0"/>
              <a:t>heart – liner</a:t>
            </a:r>
            <a:r>
              <a:rPr lang="hr-HR" dirty="0" smtClean="0"/>
              <a:t>“) - zaštita životne sredine se praktikuje kao osnovno etičko načelo</a:t>
            </a:r>
            <a:endParaRPr lang="en-US" dirty="0" smtClean="0"/>
          </a:p>
          <a:p>
            <a:pPr lvl="0"/>
            <a:r>
              <a:rPr lang="hr-HR" b="1" dirty="0" smtClean="0"/>
              <a:t>Selektivna („etika se rentira“) - </a:t>
            </a:r>
            <a:r>
              <a:rPr lang="hr-HR" dirty="0" smtClean="0"/>
              <a:t>orijentišu se na ekološke zahteve ukoliko  smatraju da im oni donose prednosti, posebno snižavanje troškova ili bolju konkurentsku poziciju</a:t>
            </a:r>
            <a:endParaRPr lang="en-US" dirty="0" smtClean="0"/>
          </a:p>
          <a:p>
            <a:pPr lvl="0"/>
            <a:r>
              <a:rPr lang="hr-HR" b="1" dirty="0" smtClean="0"/>
              <a:t>Reaktivna („eko- hardliner“) - </a:t>
            </a:r>
            <a:r>
              <a:rPr lang="hr-HR" dirty="0" smtClean="0"/>
              <a:t>ponašanje menjaju samo po nalogu i odredbi novih zakonskih  ili službenih  propisa</a:t>
            </a:r>
            <a:endParaRPr lang="en-US" dirty="0" smtClean="0"/>
          </a:p>
          <a:p>
            <a:r>
              <a:rPr lang="hr-HR" b="1" dirty="0" smtClean="0"/>
              <a:t>Oni kojih se to ne tiče („apatični“) - </a:t>
            </a:r>
            <a:r>
              <a:rPr lang="hr-HR" dirty="0" smtClean="0"/>
              <a:t>ne vide prednosti, ali ni nedostatke uzimanja u razmatranje ekoloških aspekata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Dimenzije eko menadžmenta </a:t>
            </a:r>
            <a:endParaRPr lang="en-US" dirty="0"/>
          </a:p>
        </p:txBody>
      </p:sp>
      <p:pic>
        <p:nvPicPr>
          <p:cNvPr id="4" name="Content Placeholder 3" descr="4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1069268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Eko-relevantna matrica sportskog događaja</a:t>
            </a:r>
            <a:r>
              <a:rPr lang="hr-HR" dirty="0" smtClean="0"/>
              <a:t> </a:t>
            </a:r>
            <a:endParaRPr lang="en-US" dirty="0"/>
          </a:p>
        </p:txBody>
      </p:sp>
      <p:pic>
        <p:nvPicPr>
          <p:cNvPr id="4" name="Content Placeholder 3" descr="4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7488832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Ekološki orijentisan marketing miks za organizatore putovanja</a:t>
            </a:r>
            <a:endParaRPr lang="en-US" dirty="0"/>
          </a:p>
        </p:txBody>
      </p:sp>
      <p:pic>
        <p:nvPicPr>
          <p:cNvPr id="4" name="Content Placeholder 3" descr="4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47800"/>
            <a:ext cx="11665295" cy="622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227</TotalTime>
  <Words>1543</Words>
  <Application>Microsoft Office PowerPoint</Application>
  <PresentationFormat>On-screen Show (4:3)</PresentationFormat>
  <Paragraphs>194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Solstice</vt:lpstr>
      <vt:lpstr>Primena standarda ISO 9000 i ISO 14001 u turističkim uslugama </vt:lpstr>
      <vt:lpstr>ISO  </vt:lpstr>
      <vt:lpstr>Slide 3</vt:lpstr>
      <vt:lpstr>Vrste ISO standarda</vt:lpstr>
      <vt:lpstr>  ISO 9000</vt:lpstr>
      <vt:lpstr>Ideal ISO-a je</vt:lpstr>
      <vt:lpstr>Slide 7</vt:lpstr>
      <vt:lpstr>Faze izrade i implementacije sistema upravljanja kvalitetom prema ISO 9001</vt:lpstr>
      <vt:lpstr>Informisanje</vt:lpstr>
      <vt:lpstr>definisanje</vt:lpstr>
      <vt:lpstr>analiziranje</vt:lpstr>
      <vt:lpstr>izgradnja</vt:lpstr>
      <vt:lpstr>realizacija</vt:lpstr>
      <vt:lpstr>certifikacija</vt:lpstr>
      <vt:lpstr>Održavanje i poboljšanje</vt:lpstr>
      <vt:lpstr>Početak implementacije sistema kvaliteta ISO započinje</vt:lpstr>
      <vt:lpstr>Slide 17</vt:lpstr>
      <vt:lpstr>Principi menadžmenta kvaliteta ISO 9000 prilagođeno turizmu</vt:lpstr>
      <vt:lpstr>Model sistema menadžmenta kvaliteta zasnovanog na procesima </vt:lpstr>
      <vt:lpstr>Slide 20</vt:lpstr>
      <vt:lpstr>Dokumentaciona osnova koja je u Poslovniku o kvalitetu predviđena u Zavodu za specijalizovanu rehabilitaciju u Banji-Kanjiži</vt:lpstr>
      <vt:lpstr>Slide 22</vt:lpstr>
      <vt:lpstr>Stalno poboljšavanje kroz</vt:lpstr>
      <vt:lpstr>Mreža procesa u Zavodu za specijalizovanu rehabilitaciju u Banji-Kanjiža u skladu sa ISO 9001:2000 standardima </vt:lpstr>
      <vt:lpstr>Sistemi upravljanja zaštitom životne sredine ISO 14 001 </vt:lpstr>
      <vt:lpstr>Potencijalne koristi od uvođenja EMS </vt:lpstr>
      <vt:lpstr>Upitnik za uvođenje ISO 14001 </vt:lpstr>
      <vt:lpstr>Upitnik za uvođenje ISO 14001 </vt:lpstr>
      <vt:lpstr>Slide 29</vt:lpstr>
      <vt:lpstr>Slide 30</vt:lpstr>
      <vt:lpstr>Slide 31</vt:lpstr>
      <vt:lpstr>Slide 32</vt:lpstr>
      <vt:lpstr>Međunarodni vodeći principi za zaštitu životne sredine: </vt:lpstr>
      <vt:lpstr>Ekološko-etički zahtevi  i pojedini tipovi preduzetnika</vt:lpstr>
      <vt:lpstr>Tipovi preduzeća  u odnosu na zaštitu životne sredine </vt:lpstr>
      <vt:lpstr>Dimenzije eko menadžmenta </vt:lpstr>
      <vt:lpstr>Eko-relevantna matrica sportskog događaja </vt:lpstr>
      <vt:lpstr>Ekološki orijentisan marketing miks za organizatore putovanja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Primena standarda ISO 9000 i ISO 14001 u turističkim uslugama</dc:title>
  <dc:creator>Corporate Edition</dc:creator>
  <cp:lastModifiedBy>Maja</cp:lastModifiedBy>
  <cp:revision>26</cp:revision>
  <dcterms:created xsi:type="dcterms:W3CDTF">2011-04-26T08:56:13Z</dcterms:created>
  <dcterms:modified xsi:type="dcterms:W3CDTF">2020-03-16T15:23:58Z</dcterms:modified>
</cp:coreProperties>
</file>