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88" r:id="rId24"/>
    <p:sldId id="279" r:id="rId25"/>
    <p:sldId id="280" r:id="rId26"/>
    <p:sldId id="281" r:id="rId27"/>
    <p:sldId id="282" r:id="rId28"/>
    <p:sldId id="283" r:id="rId29"/>
    <p:sldId id="284" r:id="rId30"/>
    <p:sldId id="289" r:id="rId31"/>
    <p:sldId id="286" r:id="rId32"/>
    <p:sldId id="287" r:id="rId33"/>
    <p:sldId id="294" r:id="rId34"/>
    <p:sldId id="292" r:id="rId35"/>
    <p:sldId id="285" r:id="rId36"/>
    <p:sldId id="290" r:id="rId37"/>
    <p:sldId id="291" r:id="rId3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84B36-2BAB-42FC-99E7-C83CF0CFA707}" type="datetimeFigureOut">
              <a:rPr lang="en-US" smtClean="0"/>
              <a:pPr/>
              <a:t>10/23/2013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27D67-C086-4FAB-88B4-0BC83A3FFE5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84B36-2BAB-42FC-99E7-C83CF0CFA707}" type="datetimeFigureOut">
              <a:rPr lang="en-US" smtClean="0"/>
              <a:pPr/>
              <a:t>10/23/2013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27D67-C086-4FAB-88B4-0BC83A3FFE5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84B36-2BAB-42FC-99E7-C83CF0CFA707}" type="datetimeFigureOut">
              <a:rPr lang="en-US" smtClean="0"/>
              <a:pPr/>
              <a:t>10/23/2013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27D67-C086-4FAB-88B4-0BC83A3FFE5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84B36-2BAB-42FC-99E7-C83CF0CFA707}" type="datetimeFigureOut">
              <a:rPr lang="en-US" smtClean="0"/>
              <a:pPr/>
              <a:t>10/23/2013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27D67-C086-4FAB-88B4-0BC83A3FFE5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84B36-2BAB-42FC-99E7-C83CF0CFA707}" type="datetimeFigureOut">
              <a:rPr lang="en-US" smtClean="0"/>
              <a:pPr/>
              <a:t>10/23/2013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27D67-C086-4FAB-88B4-0BC83A3FFE5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84B36-2BAB-42FC-99E7-C83CF0CFA707}" type="datetimeFigureOut">
              <a:rPr lang="en-US" smtClean="0"/>
              <a:pPr/>
              <a:t>10/23/2013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27D67-C086-4FAB-88B4-0BC83A3FFE5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84B36-2BAB-42FC-99E7-C83CF0CFA707}" type="datetimeFigureOut">
              <a:rPr lang="en-US" smtClean="0"/>
              <a:pPr/>
              <a:t>10/23/2013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27D67-C086-4FAB-88B4-0BC83A3FFE5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84B36-2BAB-42FC-99E7-C83CF0CFA707}" type="datetimeFigureOut">
              <a:rPr lang="en-US" smtClean="0"/>
              <a:pPr/>
              <a:t>10/23/2013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27D67-C086-4FAB-88B4-0BC83A3FFE5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84B36-2BAB-42FC-99E7-C83CF0CFA707}" type="datetimeFigureOut">
              <a:rPr lang="en-US" smtClean="0"/>
              <a:pPr/>
              <a:t>10/23/2013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27D67-C086-4FAB-88B4-0BC83A3FFE5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84B36-2BAB-42FC-99E7-C83CF0CFA707}" type="datetimeFigureOut">
              <a:rPr lang="en-US" smtClean="0"/>
              <a:pPr/>
              <a:t>10/23/2013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27D67-C086-4FAB-88B4-0BC83A3FFE5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84B36-2BAB-42FC-99E7-C83CF0CFA707}" type="datetimeFigureOut">
              <a:rPr lang="en-US" smtClean="0"/>
              <a:pPr/>
              <a:t>10/23/2013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27D67-C086-4FAB-88B4-0BC83A3FFE5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384B36-2BAB-42FC-99E7-C83CF0CFA707}" type="datetimeFigureOut">
              <a:rPr lang="en-US" smtClean="0"/>
              <a:pPr/>
              <a:t>10/23/2013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B27D67-C086-4FAB-88B4-0BC83A3FFE5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prekoramena.com/uploads/img4cd2bf268f937.jpg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76673"/>
            <a:ext cx="7772400" cy="1800199"/>
          </a:xfrm>
        </p:spPr>
        <p:txBody>
          <a:bodyPr>
            <a:normAutofit fontScale="90000"/>
          </a:bodyPr>
          <a:lstStyle/>
          <a:p>
            <a:r>
              <a:rPr lang="en-US" sz="6000" b="1" dirty="0">
                <a:solidFill>
                  <a:srgbClr val="7030A0"/>
                </a:solidFill>
                <a:latin typeface="Britannic Bold" pitchFamily="34" charset="0"/>
              </a:rPr>
              <a:t>Six sigma </a:t>
            </a:r>
            <a:r>
              <a:rPr lang="sr-Latn-CS" sz="6000" b="1" dirty="0">
                <a:solidFill>
                  <a:srgbClr val="7030A0"/>
                </a:solidFill>
                <a:latin typeface="Britannic Bold" pitchFamily="34" charset="0"/>
              </a:rPr>
              <a:t>– iskorak ka savršenstvu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180528" y="1916832"/>
            <a:ext cx="9324528" cy="4680520"/>
          </a:xfrm>
        </p:spPr>
        <p:txBody>
          <a:bodyPr>
            <a:normAutofit/>
          </a:bodyPr>
          <a:lstStyle/>
          <a:p>
            <a:r>
              <a:rPr lang="sr-Latn-CS" sz="2600" b="1" dirty="0">
                <a:solidFill>
                  <a:srgbClr val="0070C0"/>
                </a:solidFill>
              </a:rPr>
              <a:t>Definisanje i filozofija Six sigma</a:t>
            </a:r>
            <a:endParaRPr lang="en-US" sz="2600" dirty="0">
              <a:solidFill>
                <a:srgbClr val="0070C0"/>
              </a:solidFill>
            </a:endParaRPr>
          </a:p>
          <a:p>
            <a:r>
              <a:rPr lang="sr-Latn-CS" sz="2600" b="1" dirty="0">
                <a:solidFill>
                  <a:srgbClr val="0070C0"/>
                </a:solidFill>
              </a:rPr>
              <a:t>Metodologija i sredstva Six Sigma</a:t>
            </a:r>
            <a:endParaRPr lang="en-US" sz="2600" dirty="0">
              <a:solidFill>
                <a:srgbClr val="0070C0"/>
              </a:solidFill>
            </a:endParaRPr>
          </a:p>
          <a:p>
            <a:r>
              <a:rPr lang="sr-Latn-CS" sz="2600" b="1" dirty="0">
                <a:solidFill>
                  <a:srgbClr val="0070C0"/>
                </a:solidFill>
              </a:rPr>
              <a:t>Uloge menadžera i zaposlenih u Six </a:t>
            </a:r>
            <a:r>
              <a:rPr lang="sr-Latn-CS" sz="2600" b="1" dirty="0" smtClean="0">
                <a:solidFill>
                  <a:srgbClr val="0070C0"/>
                </a:solidFill>
              </a:rPr>
              <a:t>Sigma</a:t>
            </a:r>
          </a:p>
          <a:p>
            <a:pPr lvl="0"/>
            <a:r>
              <a:rPr kumimoji="0" lang="sr-Latn-CS" sz="26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Najvažniji faktori za uspešnu primenu Six sigma</a:t>
            </a:r>
          </a:p>
          <a:p>
            <a:r>
              <a:rPr lang="sr-Latn-CS" sz="2600" b="1" dirty="0">
                <a:solidFill>
                  <a:srgbClr val="0070C0"/>
                </a:solidFill>
              </a:rPr>
              <a:t>Ključne karakteristike (determinante) kvaliteta  (CTQs</a:t>
            </a:r>
            <a:r>
              <a:rPr lang="sr-Latn-CS" sz="2600" b="1" dirty="0" smtClean="0">
                <a:solidFill>
                  <a:srgbClr val="0070C0"/>
                </a:solidFill>
              </a:rPr>
              <a:t>)</a:t>
            </a:r>
          </a:p>
          <a:p>
            <a:r>
              <a:rPr lang="sr-Latn-CS" sz="2600" b="1" dirty="0">
                <a:solidFill>
                  <a:srgbClr val="0070C0"/>
                </a:solidFill>
              </a:rPr>
              <a:t>Ključni indikatori performanse (KPIs</a:t>
            </a:r>
            <a:r>
              <a:rPr lang="sr-Latn-CS" sz="2600" b="1" dirty="0" smtClean="0">
                <a:solidFill>
                  <a:srgbClr val="0070C0"/>
                </a:solidFill>
              </a:rPr>
              <a:t>)</a:t>
            </a:r>
          </a:p>
          <a:p>
            <a:r>
              <a:rPr lang="sr-Latn-CS" sz="2600" b="1" dirty="0">
                <a:solidFill>
                  <a:srgbClr val="0070C0"/>
                </a:solidFill>
              </a:rPr>
              <a:t>Ograničenja primene Six sigma u uslužnom </a:t>
            </a:r>
            <a:r>
              <a:rPr lang="sr-Latn-CS" sz="2600" b="1" dirty="0" smtClean="0">
                <a:solidFill>
                  <a:srgbClr val="0070C0"/>
                </a:solidFill>
              </a:rPr>
              <a:t>sektoru</a:t>
            </a:r>
          </a:p>
          <a:p>
            <a:r>
              <a:rPr lang="sr-Latn-CS" sz="2800" b="1" dirty="0">
                <a:solidFill>
                  <a:srgbClr val="002060"/>
                </a:solidFill>
              </a:rPr>
              <a:t>Primena Six sigma u hotelijerstvu</a:t>
            </a:r>
            <a:endParaRPr lang="en-US" sz="2800" dirty="0">
              <a:solidFill>
                <a:srgbClr val="002060"/>
              </a:solidFill>
            </a:endParaRPr>
          </a:p>
          <a:p>
            <a:endParaRPr lang="sr-Latn-CS" sz="2600" b="1" dirty="0" smtClean="0">
              <a:solidFill>
                <a:srgbClr val="0070C0"/>
              </a:solidFill>
            </a:endParaRPr>
          </a:p>
          <a:p>
            <a:endParaRPr lang="en-US" dirty="0">
              <a:solidFill>
                <a:srgbClr val="0070C0"/>
              </a:solidFill>
            </a:endParaRPr>
          </a:p>
          <a:p>
            <a:endParaRPr lang="en-US" dirty="0">
              <a:solidFill>
                <a:srgbClr val="0070C0"/>
              </a:solidFill>
            </a:endParaRPr>
          </a:p>
          <a:p>
            <a:endParaRPr lang="en-US" dirty="0">
              <a:solidFill>
                <a:srgbClr val="0070C0"/>
              </a:solidFill>
            </a:endParaRPr>
          </a:p>
          <a:p>
            <a:pPr lvl="0"/>
            <a:endParaRPr kumimoji="0" lang="sr-Latn-CS" b="1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lvl="0"/>
            <a:endParaRPr kumimoji="0" lang="sr-Latn-CS" sz="48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  <a:cs typeface="Arial" pitchFamily="34" charset="0"/>
            </a:endParaRPr>
          </a:p>
          <a:p>
            <a:endParaRPr lang="sr-Latn-CS" b="1" dirty="0" smtClean="0"/>
          </a:p>
          <a:p>
            <a:endParaRPr lang="sr-Latn-CS" b="1" dirty="0" smtClean="0"/>
          </a:p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00B050"/>
          </a:solidFill>
        </p:spPr>
        <p:txBody>
          <a:bodyPr>
            <a:normAutofit fontScale="90000"/>
          </a:bodyPr>
          <a:lstStyle/>
          <a:p>
            <a:r>
              <a:rPr lang="sr-Latn-CS" b="1" dirty="0"/>
              <a:t>Definisanje i filozofija Six sigma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55365"/>
            <a:ext cx="8229600" cy="4525963"/>
          </a:xfrm>
          <a:solidFill>
            <a:srgbClr val="92D050"/>
          </a:solidFill>
        </p:spPr>
        <p:txBody>
          <a:bodyPr>
            <a:normAutofit fontScale="92500" lnSpcReduction="20000"/>
          </a:bodyPr>
          <a:lstStyle/>
          <a:p>
            <a:r>
              <a:rPr lang="sr-Latn-CS" dirty="0"/>
              <a:t>Program unapređenja kvaliteta kojim se teži smanjenju broja grešaka do najviše 3,4 na milion mogućnosti, tj. 0,003% od ukupnog </a:t>
            </a:r>
            <a:r>
              <a:rPr lang="sr-Latn-CS" dirty="0" smtClean="0"/>
              <a:t>broja </a:t>
            </a:r>
            <a:r>
              <a:rPr lang="sr-Latn-CS" dirty="0"/>
              <a:t>proizvedenih </a:t>
            </a:r>
            <a:r>
              <a:rPr lang="sr-Latn-CS" dirty="0" smtClean="0"/>
              <a:t>primeraka</a:t>
            </a:r>
          </a:p>
          <a:p>
            <a:r>
              <a:rPr lang="sr-Latn-CS" dirty="0"/>
              <a:t>„</a:t>
            </a:r>
            <a:r>
              <a:rPr lang="sr-Latn-CS" i="1" dirty="0"/>
              <a:t>Six sigma je pametniji način vođenja kompanije ili sektora. Six sigma stavlja kupca na prvo mesto koristeći sve podatke da bi se postigao što bolji rezultat usredotočujući se na 3 najvažnija područja: poboljšanje zadovoljstva kupca; smanjenje vremenskog </a:t>
            </a:r>
            <a:r>
              <a:rPr lang="sr-Latn-CS" i="1" dirty="0" smtClean="0"/>
              <a:t>ciklusa; </a:t>
            </a:r>
            <a:r>
              <a:rPr lang="sr-Latn-CS" i="1" dirty="0"/>
              <a:t>smanjenje pogreški proizvoda</a:t>
            </a:r>
            <a:r>
              <a:rPr lang="sr-Latn-CS" dirty="0"/>
              <a:t>“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sr-Latn-CS" dirty="0" smtClean="0"/>
              <a:t>Six Sigma teži da otkrije i otkloni slučajeve defekta i grešaka u proizvodnji i uslugama.</a:t>
            </a:r>
          </a:p>
          <a:p>
            <a:r>
              <a:rPr lang="sr-Latn-CS" dirty="0" smtClean="0"/>
              <a:t> Koristi se setom metoda upravljanja kvalitetom, uključujući i statističke metode;</a:t>
            </a:r>
          </a:p>
          <a:p>
            <a:r>
              <a:rPr lang="sr-Latn-CS" dirty="0" smtClean="0"/>
              <a:t> kreira posebnu infrastrukturu ljudi unutar organizacije koji su eksperti u ovoj metodi. </a:t>
            </a:r>
          </a:p>
          <a:p>
            <a:r>
              <a:rPr lang="sr-Latn-CS" dirty="0" smtClean="0"/>
              <a:t>kvantifikovanje finansijskih ciljeva (smanjenjenje troškova ili rast profita), </a:t>
            </a:r>
          </a:p>
          <a:p>
            <a:r>
              <a:rPr lang="sr-Latn-CS" dirty="0" smtClean="0"/>
              <a:t>podizanje radnog morala zaposlenih i povećanje kvaliteta  </a:t>
            </a:r>
          </a:p>
          <a:p>
            <a:r>
              <a:rPr lang="sr-Latn-CS" dirty="0" smtClean="0"/>
              <a:t> i </a:t>
            </a:r>
            <a:r>
              <a:rPr lang="sr-Latn-CS" b="1" dirty="0" smtClean="0">
                <a:solidFill>
                  <a:srgbClr val="FF0000"/>
                </a:solidFill>
              </a:rPr>
              <a:t>najmanje varijacije </a:t>
            </a:r>
            <a:r>
              <a:rPr lang="sr-Latn-CS" dirty="0" smtClean="0"/>
              <a:t>kvaliteta u toku procesa proizvodnje ili isporuke usluga (npr. varijacije kvaliteta materijala za izradu, rada neposrednih proizvođača, uslova proizvodnje ili isporuke usluga) </a:t>
            </a:r>
            <a:r>
              <a:rPr lang="sr-Latn-CS" b="1" dirty="0" smtClean="0">
                <a:solidFill>
                  <a:srgbClr val="FF0000"/>
                </a:solidFill>
              </a:rPr>
              <a:t>utiču na kvalitet gotovih proizvoda ili isporučenih usluga</a:t>
            </a:r>
            <a:r>
              <a:rPr lang="sr-Latn-CS" dirty="0" smtClean="0"/>
              <a:t>. 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CS" dirty="0" smtClean="0"/>
              <a:t>Osnovne karakteristike sistema Six sigma su: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sr-Latn-CS" dirty="0" smtClean="0"/>
              <a:t>glavni cilj, </a:t>
            </a:r>
          </a:p>
          <a:p>
            <a:r>
              <a:rPr lang="sr-Latn-CS" dirty="0" smtClean="0"/>
              <a:t>postignuti rezultati, </a:t>
            </a:r>
          </a:p>
          <a:p>
            <a:r>
              <a:rPr lang="sr-Latn-CS" dirty="0" smtClean="0"/>
              <a:t>osnovni principi, </a:t>
            </a:r>
          </a:p>
          <a:p>
            <a:r>
              <a:rPr lang="sr-Latn-CS" dirty="0" smtClean="0"/>
              <a:t>moguće metodologije, </a:t>
            </a:r>
          </a:p>
          <a:p>
            <a:r>
              <a:rPr lang="sr-Latn-CS" dirty="0" smtClean="0"/>
              <a:t>primenljivost u praksi,</a:t>
            </a:r>
          </a:p>
          <a:p>
            <a:r>
              <a:rPr lang="sr-Latn-CS" dirty="0" smtClean="0"/>
              <a:t> prednosti u odnosu na sisteme upravljanja kvalitetom iz serije ISO 9000</a:t>
            </a:r>
          </a:p>
          <a:p>
            <a:r>
              <a:rPr lang="sr-Latn-CS" dirty="0" smtClean="0"/>
              <a:t>poseban, pretenciozan naziv.</a:t>
            </a:r>
          </a:p>
          <a:p>
            <a:endParaRPr lang="sr-Latn-CS" dirty="0" smtClean="0"/>
          </a:p>
          <a:p>
            <a:pPr>
              <a:buNone/>
            </a:pPr>
            <a:r>
              <a:rPr lang="sr-Latn-CS" dirty="0" smtClean="0"/>
              <a:t> </a:t>
            </a:r>
            <a:r>
              <a:rPr lang="sr-Latn-CS" b="1" dirty="0" smtClean="0">
                <a:solidFill>
                  <a:srgbClr val="00B050"/>
                </a:solidFill>
              </a:rPr>
              <a:t>Glavni cilj </a:t>
            </a:r>
            <a:r>
              <a:rPr lang="sr-Latn-CS" dirty="0" smtClean="0"/>
              <a:t>je neprestano povećanje profita uz smanjenje troškova i gubitaka, uz povećanje nivoa znanja zaposlenih.</a:t>
            </a:r>
          </a:p>
          <a:p>
            <a:pPr>
              <a:buNone/>
            </a:pPr>
            <a:r>
              <a:rPr lang="sr-Latn-CS" b="1" dirty="0" smtClean="0">
                <a:solidFill>
                  <a:srgbClr val="00B050"/>
                </a:solidFill>
              </a:rPr>
              <a:t> Rezultati </a:t>
            </a:r>
            <a:r>
              <a:rPr lang="sr-Latn-CS" dirty="0" smtClean="0"/>
              <a:t> Six Sigme su: ispunjenje zahteva korisnika (viši kvalitet, veći broj novih proizvoda), veća korist za vlasnike, deoničare, povećan profit, smanjenje gubitaka, bolje korišćenje infrastrukture, stabilna organizaciona struktura, zadovoljstvo zaposlenih 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/>
          </a:solidFill>
        </p:spPr>
        <p:txBody>
          <a:bodyPr/>
          <a:lstStyle/>
          <a:p>
            <a:r>
              <a:rPr lang="sr-Latn-CS" b="1" dirty="0" smtClean="0">
                <a:solidFill>
                  <a:schemeClr val="bg1">
                    <a:lumMod val="95000"/>
                  </a:schemeClr>
                </a:solidFill>
              </a:rPr>
              <a:t>Primena Six Sigma</a:t>
            </a:r>
            <a:endParaRPr lang="en-US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2"/>
          </a:solidFill>
        </p:spPr>
        <p:txBody>
          <a:bodyPr>
            <a:normAutofit/>
          </a:bodyPr>
          <a:lstStyle/>
          <a:p>
            <a:r>
              <a:rPr lang="sr-Latn-CS" sz="3600" b="1" dirty="0" smtClean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ustanovljavanje seta različitih standarda</a:t>
            </a:r>
          </a:p>
          <a:p>
            <a:r>
              <a:rPr lang="sr-Latn-CS" sz="3600" b="1" dirty="0" smtClean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Procesna orijentacija</a:t>
            </a:r>
          </a:p>
          <a:p>
            <a:r>
              <a:rPr lang="sr-Latn-CS" sz="3600" b="1" dirty="0" smtClean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Insistiranje na kvalitetu, stabilnost kvaliteta, ušteda po osnovu kvaliteta</a:t>
            </a:r>
            <a:endParaRPr lang="en-US" sz="3600" b="1" dirty="0">
              <a:solidFill>
                <a:schemeClr val="bg1"/>
              </a:solidFill>
              <a:latin typeface="Aharoni" pitchFamily="2" charset="-79"/>
              <a:cs typeface="Aharoni" pitchFamily="2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CS" b="1" dirty="0" smtClean="0"/>
              <a:t>Metodologija i sredstva Six Sigma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sr-Latn-CS" sz="3100" b="1" dirty="0" smtClean="0"/>
              <a:t>σ </a:t>
            </a:r>
            <a:r>
              <a:rPr lang="sr-Latn-CS" sz="3100" dirty="0" smtClean="0"/>
              <a:t>standardna devijacija</a:t>
            </a:r>
            <a:endParaRPr lang="en-US" sz="31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sr-Latn-CS" sz="5400" dirty="0" smtClean="0"/>
              <a:t>Definisanje, merenje, analiza, primena poboljšanja i kontrola - </a:t>
            </a:r>
            <a:r>
              <a:rPr lang="sr-Latn-CS" sz="5400" b="1" dirty="0" smtClean="0">
                <a:solidFill>
                  <a:srgbClr val="C00000"/>
                </a:solidFill>
              </a:rPr>
              <a:t>DMAIC</a:t>
            </a:r>
            <a:r>
              <a:rPr lang="sr-Latn-CS" sz="5400" dirty="0" smtClean="0"/>
              <a:t> (</a:t>
            </a:r>
            <a:r>
              <a:rPr lang="sr-Latn-CS" sz="5400" b="1" dirty="0" smtClean="0">
                <a:solidFill>
                  <a:srgbClr val="C00000"/>
                </a:solidFill>
              </a:rPr>
              <a:t>D</a:t>
            </a:r>
            <a:r>
              <a:rPr lang="sr-Latn-CS" sz="5400" dirty="0" smtClean="0"/>
              <a:t>efine, </a:t>
            </a:r>
            <a:r>
              <a:rPr lang="sr-Latn-CS" sz="5400" b="1" dirty="0" smtClean="0">
                <a:solidFill>
                  <a:srgbClr val="C00000"/>
                </a:solidFill>
              </a:rPr>
              <a:t>M</a:t>
            </a:r>
            <a:r>
              <a:rPr lang="sr-Latn-CS" sz="5400" dirty="0" smtClean="0"/>
              <a:t>easure, </a:t>
            </a:r>
            <a:r>
              <a:rPr lang="sr-Latn-CS" sz="5400" b="1" dirty="0" smtClean="0">
                <a:solidFill>
                  <a:srgbClr val="C00000"/>
                </a:solidFill>
              </a:rPr>
              <a:t>A</a:t>
            </a:r>
            <a:r>
              <a:rPr lang="sr-Latn-CS" sz="5400" dirty="0" smtClean="0"/>
              <a:t>nalyze, </a:t>
            </a:r>
            <a:r>
              <a:rPr lang="sr-Latn-CS" sz="5400" b="1" dirty="0" smtClean="0">
                <a:solidFill>
                  <a:srgbClr val="C00000"/>
                </a:solidFill>
              </a:rPr>
              <a:t>I</a:t>
            </a:r>
            <a:r>
              <a:rPr lang="sr-Latn-CS" sz="5400" dirty="0" smtClean="0"/>
              <a:t>mprove, </a:t>
            </a:r>
            <a:r>
              <a:rPr lang="sr-Latn-CS" sz="5400" b="1" dirty="0" smtClean="0">
                <a:solidFill>
                  <a:srgbClr val="C00000"/>
                </a:solidFill>
              </a:rPr>
              <a:t>C</a:t>
            </a:r>
            <a:r>
              <a:rPr lang="sr-Latn-CS" sz="5400" dirty="0" smtClean="0"/>
              <a:t>ontrol)</a:t>
            </a:r>
            <a:endParaRPr lang="en-US" sz="5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CS" dirty="0" smtClean="0"/>
              <a:t>utvrđivanje konkretnih ciljeva upravljanja (Define),</a:t>
            </a:r>
          </a:p>
          <a:p>
            <a:r>
              <a:rPr lang="sr-Latn-CS" dirty="0" smtClean="0"/>
              <a:t> merenje veličina ciljeva (Measure),</a:t>
            </a:r>
          </a:p>
          <a:p>
            <a:r>
              <a:rPr lang="sr-Latn-CS" dirty="0" smtClean="0"/>
              <a:t> analiziranje mogućnosti i predlaganje poboljšanja (Analyze), </a:t>
            </a:r>
          </a:p>
          <a:p>
            <a:r>
              <a:rPr lang="sr-Latn-CS" dirty="0" smtClean="0"/>
              <a:t>primena poboljšanja (Improve) i </a:t>
            </a:r>
          </a:p>
          <a:p>
            <a:r>
              <a:rPr lang="sr-Latn-CS" dirty="0" smtClean="0"/>
              <a:t>proveravanje primene poboljšanja (Control).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CS" b="1" dirty="0" smtClean="0"/>
              <a:t>Tri nivoa probitačnosti, tj. pomaka ka savršenstvu</a:t>
            </a:r>
            <a:r>
              <a:rPr lang="sr-Latn-CS" dirty="0" smtClean="0"/>
              <a:t>: </a:t>
            </a:r>
            <a:br>
              <a:rPr lang="sr-Latn-C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sr-Latn-CS" dirty="0" smtClean="0"/>
              <a:t>nivo ukupnog poslovanja,</a:t>
            </a:r>
          </a:p>
          <a:p>
            <a:pPr marL="514350" indent="-514350">
              <a:buAutoNum type="arabicPeriod"/>
            </a:pPr>
            <a:r>
              <a:rPr lang="sr-Latn-CS" dirty="0" smtClean="0"/>
              <a:t> nivo operacija i </a:t>
            </a:r>
          </a:p>
          <a:p>
            <a:pPr marL="514350" indent="-514350">
              <a:buAutoNum type="arabicPeriod"/>
            </a:pPr>
            <a:r>
              <a:rPr lang="sr-Latn-CS" dirty="0" smtClean="0"/>
              <a:t>nivo procesa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sr-Latn-CS" sz="4000" b="1" dirty="0" smtClean="0"/>
              <a:t>Uloge menadžera i zaposlenih u Six Sigma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r>
              <a:rPr lang="sr-Latn-CS" b="1" dirty="0" smtClean="0"/>
              <a:t>Izvršno rukovodstvo (executive leadership) </a:t>
            </a:r>
          </a:p>
          <a:p>
            <a:r>
              <a:rPr lang="sr-Latn-CS" b="1" dirty="0" smtClean="0"/>
              <a:t>Šampioni (sponzor), </a:t>
            </a:r>
          </a:p>
          <a:p>
            <a:r>
              <a:rPr lang="sr-Latn-CS" b="1" dirty="0" smtClean="0"/>
              <a:t>majstori crnog pojasa (Master Black Belts), </a:t>
            </a:r>
          </a:p>
          <a:p>
            <a:r>
              <a:rPr lang="sr-Latn-CS" b="1" dirty="0" smtClean="0"/>
              <a:t>crni pojasevi i</a:t>
            </a:r>
          </a:p>
          <a:p>
            <a:r>
              <a:rPr lang="sr-Latn-CS" b="1" dirty="0" smtClean="0"/>
              <a:t> zeleni pojasevi 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CS" b="1" dirty="0" smtClean="0"/>
              <a:t>Najvažniji faktori za uspešnu primenu Six sigma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r-Latn-CS" dirty="0" smtClean="0"/>
              <a:t>ključni  faktori uspeha (Critical success factors- CFCs)</a:t>
            </a:r>
            <a:endParaRPr lang="en-US" dirty="0" smtClean="0"/>
          </a:p>
          <a:p>
            <a:pPr lvl="0"/>
            <a:r>
              <a:rPr lang="sr-Latn-CS" dirty="0" smtClean="0"/>
              <a:t>ključne karakteristike (determinante) kvaliteta (critical to quality caracteristics – CTQs) i </a:t>
            </a:r>
            <a:endParaRPr lang="en-US" dirty="0" smtClean="0"/>
          </a:p>
          <a:p>
            <a:pPr lvl="0"/>
            <a:r>
              <a:rPr lang="sr-Latn-CS" dirty="0" smtClean="0"/>
              <a:t>ključni indikatori performanse (Key performance indicators – KPIs)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CS" b="1" dirty="0" smtClean="0"/>
              <a:t>Ključni (kritični) faktori uspeha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r-Latn-CS" b="1" dirty="0" smtClean="0"/>
              <a:t>Zalaganje top menadžmenta</a:t>
            </a:r>
          </a:p>
          <a:p>
            <a:r>
              <a:rPr lang="sr-Latn-CS" b="1" dirty="0" smtClean="0"/>
              <a:t>Edukacija i trening </a:t>
            </a:r>
          </a:p>
          <a:p>
            <a:r>
              <a:rPr lang="sr-Latn-CS" b="1" dirty="0" smtClean="0"/>
              <a:t>Kulturne promene</a:t>
            </a:r>
          </a:p>
          <a:p>
            <a:r>
              <a:rPr lang="sr-Latn-CS" b="1" dirty="0" smtClean="0"/>
              <a:t>Fokus na potrošače </a:t>
            </a:r>
          </a:p>
          <a:p>
            <a:r>
              <a:rPr lang="sr-Latn-CS" b="1" dirty="0" smtClean="0"/>
              <a:t>Jasna merljivost performanse </a:t>
            </a:r>
          </a:p>
          <a:p>
            <a:r>
              <a:rPr lang="sr-Latn-CS" b="1" dirty="0" smtClean="0"/>
              <a:t>Vezivanje uspeha za finansijske koristi</a:t>
            </a:r>
          </a:p>
          <a:p>
            <a:r>
              <a:rPr lang="sr-Latn-CS" b="1" dirty="0" smtClean="0"/>
              <a:t>Razumevanje radnih procesa od strane organizacije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17638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sr-Latn-CS" sz="3600" b="1" dirty="0" smtClean="0"/>
              <a:t>Ključne karakteristike (determinante) kvaliteta  (CTQs)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3">
              <a:lumMod val="40000"/>
              <a:lumOff val="60000"/>
            </a:schemeClr>
          </a:solidFill>
        </p:spPr>
        <p:txBody>
          <a:bodyPr/>
          <a:lstStyle/>
          <a:p>
            <a:r>
              <a:rPr lang="sr-Latn-CS" dirty="0" smtClean="0"/>
              <a:t>Vreme</a:t>
            </a:r>
          </a:p>
          <a:p>
            <a:r>
              <a:rPr lang="sr-Latn-CS" dirty="0" smtClean="0"/>
              <a:t>Cene</a:t>
            </a:r>
          </a:p>
          <a:p>
            <a:r>
              <a:rPr lang="sr-Latn-CS" dirty="0" smtClean="0"/>
              <a:t>Ponašanje zaposlenih </a:t>
            </a:r>
          </a:p>
          <a:p>
            <a:r>
              <a:rPr lang="sr-Latn-CS" dirty="0" smtClean="0"/>
              <a:t>Informisanje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CS" b="1" dirty="0" smtClean="0"/>
              <a:t>Ključni indikatori performanse (KPIs)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r-Latn-CS" b="1" dirty="0" smtClean="0"/>
              <a:t>Efektivnost</a:t>
            </a:r>
          </a:p>
          <a:p>
            <a:r>
              <a:rPr lang="sr-Latn-CS" b="1" dirty="0" smtClean="0"/>
              <a:t>Racionalizacija troškova</a:t>
            </a:r>
          </a:p>
          <a:p>
            <a:r>
              <a:rPr lang="sr-Latn-CS" b="1" dirty="0" smtClean="0"/>
              <a:t>Vreme za isporuku usluge</a:t>
            </a:r>
            <a:r>
              <a:rPr lang="sr-Latn-CS" dirty="0" smtClean="0"/>
              <a:t> </a:t>
            </a:r>
          </a:p>
          <a:p>
            <a:r>
              <a:rPr lang="sr-Latn-CS" b="1" dirty="0" smtClean="0"/>
              <a:t>Kvalitet usluga</a:t>
            </a:r>
          </a:p>
          <a:p>
            <a:r>
              <a:rPr lang="sr-Latn-CS" b="1" dirty="0" smtClean="0"/>
              <a:t>Satisfakcija potrošača</a:t>
            </a:r>
            <a:r>
              <a:rPr lang="sr-Latn-CS" dirty="0" smtClean="0"/>
              <a:t> </a:t>
            </a:r>
          </a:p>
          <a:p>
            <a:r>
              <a:rPr lang="sr-Latn-CS" b="1" dirty="0" smtClean="0"/>
              <a:t>Satisfakcija potrošača</a:t>
            </a:r>
            <a:r>
              <a:rPr lang="sr-Latn-CS" dirty="0" smtClean="0"/>
              <a:t> </a:t>
            </a:r>
          </a:p>
          <a:p>
            <a:r>
              <a:rPr lang="sr-Latn-CS" b="1" dirty="0" smtClean="0"/>
              <a:t>Satisfakcija potrošača</a:t>
            </a:r>
            <a:r>
              <a:rPr lang="sr-Latn-CS" dirty="0" smtClean="0"/>
              <a:t> </a:t>
            </a:r>
          </a:p>
          <a:p>
            <a:r>
              <a:rPr lang="sr-Latn-CS" b="1" dirty="0" smtClean="0"/>
              <a:t>Finansijske koristi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CS" dirty="0" smtClean="0"/>
              <a:t>Područja aktivnosti u hotelijerstvu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 algn="ctr">
              <a:buNone/>
            </a:pPr>
            <a:r>
              <a:rPr lang="sr-Latn-CS" b="1" dirty="0" smtClean="0"/>
              <a:t>Hotel u najopštijem smislu:</a:t>
            </a:r>
            <a:endParaRPr lang="en-US" dirty="0" smtClean="0"/>
          </a:p>
          <a:p>
            <a:pPr lvl="0"/>
            <a:r>
              <a:rPr lang="sr-Latn-CS" dirty="0" smtClean="0"/>
              <a:t>povećanje lojalnosti potrošača</a:t>
            </a:r>
            <a:endParaRPr lang="en-US" dirty="0" smtClean="0"/>
          </a:p>
          <a:p>
            <a:pPr lvl="0"/>
            <a:r>
              <a:rPr lang="sr-Latn-CS" dirty="0" smtClean="0"/>
              <a:t>smanjivanje trošenja radne snage (zaposlenih)</a:t>
            </a:r>
            <a:endParaRPr lang="en-US" dirty="0" smtClean="0"/>
          </a:p>
          <a:p>
            <a:pPr lvl="0"/>
            <a:r>
              <a:rPr lang="sr-Latn-CS" dirty="0" smtClean="0"/>
              <a:t>unapređenje produktivnosti i efektivnosti poslovanja</a:t>
            </a:r>
            <a:endParaRPr lang="en-US" dirty="0" smtClean="0"/>
          </a:p>
          <a:p>
            <a:pPr lvl="0"/>
            <a:r>
              <a:rPr lang="sr-Latn-CS" dirty="0" smtClean="0"/>
              <a:t>smanjivanje grešaka na računima </a:t>
            </a:r>
            <a:endParaRPr lang="en-US" dirty="0" smtClean="0"/>
          </a:p>
          <a:p>
            <a:pPr lvl="0"/>
            <a:r>
              <a:rPr lang="sr-Latn-CS" dirty="0" smtClean="0"/>
              <a:t>razvijanje boljih tehnika za merenje performanse</a:t>
            </a:r>
            <a:endParaRPr lang="en-US" dirty="0" smtClean="0"/>
          </a:p>
          <a:p>
            <a:pPr lvl="0"/>
            <a:r>
              <a:rPr lang="sr-Latn-CS" dirty="0" smtClean="0"/>
              <a:t>rast prihoda</a:t>
            </a:r>
            <a:endParaRPr lang="en-US" dirty="0" smtClean="0"/>
          </a:p>
          <a:p>
            <a:pPr lvl="0"/>
            <a:r>
              <a:rPr lang="sr-Latn-CS" dirty="0" smtClean="0"/>
              <a:t>smanjenje troškova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lvl="0" algn="ctr">
              <a:buNone/>
            </a:pPr>
            <a:r>
              <a:rPr lang="sr-Latn-CS" b="1" dirty="0" smtClean="0"/>
              <a:t>Front Office aktivnosti / prodaja i marketing</a:t>
            </a:r>
            <a:endParaRPr lang="en-US" dirty="0" smtClean="0"/>
          </a:p>
          <a:p>
            <a:pPr lvl="0"/>
            <a:r>
              <a:rPr lang="sr-Latn-CS" dirty="0" smtClean="0"/>
              <a:t>smanjenje vremena čekanja tokom najvećeg prometa gostiju na prijavljivanju (check-in) i odjavljivanju (check-out)</a:t>
            </a:r>
            <a:endParaRPr lang="en-US" dirty="0" smtClean="0"/>
          </a:p>
          <a:p>
            <a:pPr lvl="0"/>
            <a:r>
              <a:rPr lang="sr-Latn-CS" dirty="0" smtClean="0"/>
              <a:t>eliminisanje grešaka na računima </a:t>
            </a:r>
            <a:endParaRPr lang="en-US" dirty="0" smtClean="0"/>
          </a:p>
          <a:p>
            <a:pPr lvl="0"/>
            <a:r>
              <a:rPr lang="sr-Latn-CS" dirty="0" smtClean="0"/>
              <a:t>povećanje stepena iskorišćenosti kapaciteta</a:t>
            </a:r>
            <a:endParaRPr lang="en-US" dirty="0" smtClean="0"/>
          </a:p>
          <a:p>
            <a:pPr lvl="0"/>
            <a:r>
              <a:rPr lang="sr-Latn-CS" dirty="0" smtClean="0"/>
              <a:t>optimalno korišćenje postojećeg proizvodnog miksa (sobe) radi povećanja prihoda</a:t>
            </a:r>
            <a:endParaRPr lang="en-US" dirty="0" smtClean="0"/>
          </a:p>
          <a:p>
            <a:pPr lvl="0"/>
            <a:r>
              <a:rPr lang="sr-Latn-CS" dirty="0" smtClean="0"/>
              <a:t>smanjenje / eliminisanje izgubljenih telefonskih poziva </a:t>
            </a:r>
            <a:endParaRPr lang="en-US" dirty="0" smtClean="0"/>
          </a:p>
          <a:p>
            <a:pPr lvl="0"/>
            <a:r>
              <a:rPr lang="sr-Latn-CS" dirty="0" smtClean="0"/>
              <a:t>sigurne informacije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sr-Latn-CS" dirty="0" smtClean="0"/>
              <a:t> </a:t>
            </a:r>
            <a:endParaRPr lang="en-US" dirty="0" smtClean="0"/>
          </a:p>
          <a:p>
            <a:pPr lvl="0" algn="ctr">
              <a:buNone/>
            </a:pPr>
            <a:r>
              <a:rPr lang="sr-Latn-CS" b="1" dirty="0" smtClean="0"/>
              <a:t>Proizvodnja i posluživanje hrane i pića</a:t>
            </a:r>
            <a:endParaRPr lang="en-US" dirty="0" smtClean="0"/>
          </a:p>
          <a:p>
            <a:pPr lvl="0"/>
            <a:r>
              <a:rPr lang="sr-Latn-CS" dirty="0" smtClean="0"/>
              <a:t>optimalno upravljanje zalihama</a:t>
            </a:r>
            <a:endParaRPr lang="en-US" dirty="0" smtClean="0"/>
          </a:p>
          <a:p>
            <a:pPr lvl="0"/>
            <a:r>
              <a:rPr lang="sr-Latn-CS" dirty="0" smtClean="0"/>
              <a:t>minimizacija gubitaka / potkradanja</a:t>
            </a:r>
            <a:endParaRPr lang="en-US" dirty="0" smtClean="0"/>
          </a:p>
          <a:p>
            <a:pPr lvl="0"/>
            <a:r>
              <a:rPr lang="sr-Latn-CS" dirty="0" smtClean="0"/>
              <a:t>standardizovanje outputa hrane i pića</a:t>
            </a:r>
            <a:endParaRPr lang="en-US" dirty="0" smtClean="0"/>
          </a:p>
          <a:p>
            <a:pPr lvl="0"/>
            <a:r>
              <a:rPr lang="sr-Latn-CS" dirty="0" smtClean="0"/>
              <a:t>smanjivanje vremena čekanja od naručivanja usluga</a:t>
            </a:r>
            <a:endParaRPr lang="en-US" dirty="0" smtClean="0"/>
          </a:p>
          <a:p>
            <a:pPr lvl="0"/>
            <a:r>
              <a:rPr lang="sr-Latn-CS" dirty="0" smtClean="0"/>
              <a:t>optimalno korišćenje postojećeg proizvodnog miksa (hrana i piće) </a:t>
            </a: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dirty="0" smtClean="0"/>
          </a:p>
          <a:p>
            <a:pPr lvl="0" algn="ctr">
              <a:buNone/>
            </a:pPr>
            <a:r>
              <a:rPr lang="sr-Latn-CS" b="1" dirty="0" smtClean="0"/>
              <a:t>Poslovi održavanja hotelskog domaćinstva (Housekeeping)</a:t>
            </a:r>
            <a:endParaRPr lang="en-US" dirty="0" smtClean="0"/>
          </a:p>
          <a:p>
            <a:pPr lvl="0"/>
            <a:r>
              <a:rPr lang="sr-Latn-CS" dirty="0" smtClean="0"/>
              <a:t>smanjivanje vremena potrebnog za čišćenje sobe</a:t>
            </a:r>
            <a:endParaRPr lang="en-US" dirty="0" smtClean="0"/>
          </a:p>
          <a:p>
            <a:pPr lvl="0"/>
            <a:r>
              <a:rPr lang="sr-Latn-CS" dirty="0" smtClean="0"/>
              <a:t>Standardizacija aktivnosti čišćenja u pojedinim delovima hotela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 algn="ctr">
              <a:buNone/>
            </a:pPr>
            <a:r>
              <a:rPr lang="sr-Latn-CS" b="1" dirty="0" smtClean="0"/>
              <a:t>Kupovina / zalihe</a:t>
            </a:r>
            <a:endParaRPr lang="en-US" dirty="0" smtClean="0"/>
          </a:p>
          <a:p>
            <a:pPr lvl="0"/>
            <a:r>
              <a:rPr lang="sr-Latn-CS" dirty="0" smtClean="0"/>
              <a:t>smanjivanje viška na zalihama</a:t>
            </a:r>
            <a:endParaRPr lang="en-US" dirty="0" smtClean="0"/>
          </a:p>
          <a:p>
            <a:pPr lvl="0"/>
            <a:r>
              <a:rPr lang="sr-Latn-CS" dirty="0" smtClean="0"/>
              <a:t>Cost Benefit analize troškova inventara i troškova zaliha u periodima kada cene variraju usled sezonalnosti</a:t>
            </a:r>
            <a:endParaRPr lang="en-US" dirty="0" smtClean="0"/>
          </a:p>
          <a:p>
            <a:pPr lvl="0"/>
            <a:r>
              <a:rPr lang="sr-Latn-CS" dirty="0" smtClean="0"/>
              <a:t>Standardizacija operativnih procedura u osiguranju različitih sektora</a:t>
            </a:r>
            <a:endParaRPr lang="en-US" dirty="0" smtClean="0"/>
          </a:p>
          <a:p>
            <a:pPr lvl="0"/>
            <a:r>
              <a:rPr lang="sr-Latn-CS" dirty="0" smtClean="0"/>
              <a:t>Redukovanje vremena osiguranja različitih sektora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ctr">
              <a:buNone/>
            </a:pPr>
            <a:r>
              <a:rPr lang="sr-Latn-CS" b="1" dirty="0" smtClean="0"/>
              <a:t>Ljudski resursi / zaposleni</a:t>
            </a:r>
            <a:endParaRPr lang="en-US" dirty="0" smtClean="0"/>
          </a:p>
          <a:p>
            <a:pPr lvl="0"/>
            <a:r>
              <a:rPr lang="sr-Latn-CS" dirty="0" smtClean="0"/>
              <a:t>odgovarajuća isplata zarada</a:t>
            </a:r>
            <a:endParaRPr lang="en-US" dirty="0" smtClean="0"/>
          </a:p>
          <a:p>
            <a:pPr lvl="0"/>
            <a:r>
              <a:rPr lang="sr-Latn-CS" dirty="0" smtClean="0"/>
              <a:t> upravljanje dokumentacijom</a:t>
            </a:r>
            <a:endParaRPr lang="en-US" dirty="0" smtClean="0"/>
          </a:p>
          <a:p>
            <a:pPr lvl="0"/>
            <a:r>
              <a:rPr lang="sr-Latn-CS" dirty="0" smtClean="0"/>
              <a:t>Smanjenje vremena koje je potrebno za penzionisanje i beneficije po osnovu radnog staža</a:t>
            </a:r>
            <a:endParaRPr lang="en-US" dirty="0" smtClean="0"/>
          </a:p>
          <a:p>
            <a:pPr lvl="0"/>
            <a:r>
              <a:rPr lang="sr-Latn-CS" dirty="0" smtClean="0"/>
              <a:t>Povećanje stepena zadovoljstva zaposlenih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CS" b="1" dirty="0" smtClean="0"/>
              <a:t>Ritz-Carlton</a:t>
            </a:r>
            <a:r>
              <a:rPr lang="sr-Latn-C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lvl="0"/>
            <a:r>
              <a:rPr lang="sr-Latn-CS" dirty="0" smtClean="0"/>
              <a:t>smanjeno je vreme potrebno za čišćenje sobe za 65%, tj. na 8 minuta uz istovremeno ažuriranje mini bara;</a:t>
            </a:r>
            <a:endParaRPr lang="en-US" dirty="0" smtClean="0"/>
          </a:p>
          <a:p>
            <a:pPr lvl="0"/>
            <a:r>
              <a:rPr lang="sr-Latn-CS" dirty="0" smtClean="0"/>
              <a:t>zbog istovremenog čišćenja i regulisanja mini bara za 33% smanjen je broj ulazaka osoblja u sobu;</a:t>
            </a:r>
            <a:endParaRPr lang="en-US" dirty="0" smtClean="0"/>
          </a:p>
          <a:p>
            <a:pPr lvl="0"/>
            <a:r>
              <a:rPr lang="sr-Latn-CS" dirty="0" smtClean="0"/>
              <a:t>usled manje frekfencije ulazaka u sobu omogućeno je prisustvo najmanje dve osobe iz housekeeping-a i time automatski povećana sigurnost ličnih stvari gosta;</a:t>
            </a:r>
            <a:endParaRPr lang="en-US" dirty="0" smtClean="0"/>
          </a:p>
          <a:p>
            <a:pPr lvl="0"/>
            <a:r>
              <a:rPr lang="sr-Latn-CS" dirty="0" smtClean="0"/>
              <a:t>povećana je sigurnost sa 13 na 15 soba po sobarici;</a:t>
            </a:r>
            <a:endParaRPr lang="en-US" dirty="0" smtClean="0"/>
          </a:p>
          <a:p>
            <a:r>
              <a:rPr lang="sr-Latn-CS" dirty="0" smtClean="0"/>
              <a:t>smanjeno je vreme uznemiravanja gosta (ukoliko se soba čisti u trenutku dok je popunjena)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Starwood Hote</a:t>
            </a:r>
            <a:r>
              <a:rPr lang="sr-Latn-CS" dirty="0" smtClean="0"/>
              <a:t>ls and Resorts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algn="ctr">
              <a:buNone/>
            </a:pPr>
            <a:r>
              <a:rPr lang="sr-Latn-CS" dirty="0" smtClean="0"/>
              <a:t>Smanjivanje procenta nepopunjenih kapaciteta sa 20% na 10% u hotelu sa 100 soba. Ako pretpostavimo da je cena noćenja 100 $ dobijamo:</a:t>
            </a:r>
            <a:endParaRPr lang="en-US" dirty="0" smtClean="0"/>
          </a:p>
          <a:p>
            <a:pPr lvl="0"/>
            <a:r>
              <a:rPr lang="sr-Latn-CS" dirty="0" smtClean="0"/>
              <a:t>broj praznih soba na godišnjem nivou pre projekta: 7 300</a:t>
            </a:r>
            <a:r>
              <a:rPr lang="sr-Latn-RS" dirty="0" smtClean="0"/>
              <a:t> - </a:t>
            </a:r>
            <a:r>
              <a:rPr lang="sr-Latn-CS" dirty="0" smtClean="0"/>
              <a:t>broj praznih soba na godišnjem nivou nakon projekta: 3650</a:t>
            </a:r>
            <a:endParaRPr lang="en-US" dirty="0" smtClean="0"/>
          </a:p>
          <a:p>
            <a:r>
              <a:rPr lang="sr-Latn-CS" dirty="0" smtClean="0"/>
              <a:t>Povećan prihod na godišnjem nivou kao rezultat Six Sigma projekta: 3650 x 100$</a:t>
            </a:r>
            <a:r>
              <a:rPr lang="en-US" dirty="0" smtClean="0"/>
              <a:t>= </a:t>
            </a:r>
            <a:r>
              <a:rPr lang="sr-Latn-CS" dirty="0" smtClean="0"/>
              <a:t>3665000$</a:t>
            </a:r>
            <a:endParaRPr lang="en-US" dirty="0" smtClean="0"/>
          </a:p>
          <a:p>
            <a:r>
              <a:rPr lang="sr-Latn-CS" dirty="0" smtClean="0"/>
              <a:t>Redukcija potrošnje električne energije za 25% za hotel od 100 soba:</a:t>
            </a:r>
            <a:endParaRPr lang="en-US" dirty="0" smtClean="0"/>
          </a:p>
          <a:p>
            <a:pPr lvl="0"/>
            <a:r>
              <a:rPr lang="sr-Latn-CS" dirty="0" smtClean="0"/>
              <a:t>količina potrošnje električne energije na mesečnom nivou: 1.000.000kwh</a:t>
            </a:r>
            <a:endParaRPr lang="en-US" dirty="0" smtClean="0"/>
          </a:p>
          <a:p>
            <a:pPr lvl="0"/>
            <a:r>
              <a:rPr lang="sr-Latn-CS" dirty="0" smtClean="0"/>
              <a:t>poboljšana potrošnja na mesečnom nivou: 750.000kwh</a:t>
            </a:r>
            <a:endParaRPr lang="en-US" dirty="0" smtClean="0"/>
          </a:p>
          <a:p>
            <a:r>
              <a:rPr lang="sr-Latn-CS" dirty="0" smtClean="0"/>
              <a:t>Ukupna količina električne energije ušteđena na godišnjem nivou: 250.000kwh x 12 </a:t>
            </a:r>
            <a:r>
              <a:rPr lang="en-US" dirty="0" smtClean="0"/>
              <a:t>= </a:t>
            </a:r>
            <a:r>
              <a:rPr lang="sr-Latn-CS" dirty="0" smtClean="0"/>
              <a:t>3.000.000kwh, Cena po kwh: 1$</a:t>
            </a:r>
          </a:p>
          <a:p>
            <a:endParaRPr lang="sr-Latn-CS" dirty="0" smtClean="0"/>
          </a:p>
          <a:p>
            <a:pPr>
              <a:buNone/>
            </a:pPr>
            <a:endParaRPr lang="en-US" dirty="0" smtClean="0"/>
          </a:p>
          <a:p>
            <a:pPr algn="ctr"/>
            <a:r>
              <a:rPr lang="sr-Latn-CS" sz="5100" dirty="0" smtClean="0">
                <a:solidFill>
                  <a:srgbClr val="C00000"/>
                </a:solidFill>
              </a:rPr>
              <a:t>Ukupno novca ušteđeno kao rezultat Six Sigma projekta: 3.000.000$</a:t>
            </a:r>
            <a:endParaRPr lang="en-US" sz="5100" dirty="0" smtClean="0">
              <a:solidFill>
                <a:srgbClr val="C00000"/>
              </a:solidFill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sr-Latn-CS" sz="4000" dirty="0" smtClean="0"/>
              <a:t>Najviše koristi Six sigma je donela u oblastima hotelskog poslovanja kao što su: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lvl="0"/>
            <a:r>
              <a:rPr lang="sr-Latn-CS" dirty="0" smtClean="0"/>
              <a:t>odnos sa gostima</a:t>
            </a:r>
            <a:endParaRPr lang="en-US" dirty="0" smtClean="0"/>
          </a:p>
          <a:p>
            <a:pPr lvl="0"/>
            <a:r>
              <a:rPr lang="sr-Latn-CS" dirty="0" smtClean="0"/>
              <a:t>odnos sa zaposlenima</a:t>
            </a:r>
            <a:endParaRPr lang="en-US" dirty="0" smtClean="0"/>
          </a:p>
          <a:p>
            <a:pPr lvl="0"/>
            <a:r>
              <a:rPr lang="sr-Latn-CS" dirty="0" smtClean="0"/>
              <a:t>poboljšanje produktivnosti</a:t>
            </a:r>
            <a:endParaRPr lang="en-US" dirty="0" smtClean="0"/>
          </a:p>
          <a:p>
            <a:pPr lvl="0"/>
            <a:r>
              <a:rPr lang="sr-Latn-CS" dirty="0" smtClean="0"/>
              <a:t>uvođenje novih parametara i standarda kvaliteta</a:t>
            </a:r>
            <a:endParaRPr lang="en-US" dirty="0" smtClean="0"/>
          </a:p>
          <a:p>
            <a:pPr lvl="0"/>
            <a:r>
              <a:rPr lang="sr-Latn-CS" dirty="0" smtClean="0"/>
              <a:t>kontrola troškova.</a:t>
            </a:r>
          </a:p>
          <a:p>
            <a:pPr lvl="0"/>
            <a:r>
              <a:rPr lang="sr-Latn-CS" dirty="0" smtClean="0"/>
              <a:t>optimalnija popunjenost kapaciteta (soba, restorana i sl)</a:t>
            </a:r>
            <a:endParaRPr lang="en-US" dirty="0" smtClean="0"/>
          </a:p>
          <a:p>
            <a:pPr lvl="0"/>
            <a:r>
              <a:rPr lang="sr-Latn-CS" dirty="0" smtClean="0"/>
              <a:t>skraćeno vreme čekanja tokom špica check-in  i check-out-a</a:t>
            </a:r>
            <a:endParaRPr lang="en-US" dirty="0" smtClean="0"/>
          </a:p>
          <a:p>
            <a:pPr lvl="0"/>
            <a:r>
              <a:rPr lang="sr-Latn-CS" dirty="0" smtClean="0"/>
              <a:t>broj netačnih računa </a:t>
            </a:r>
            <a:endParaRPr lang="en-US" dirty="0" smtClean="0"/>
          </a:p>
          <a:p>
            <a:pPr lvl="0"/>
            <a:r>
              <a:rPr lang="sr-Latn-CS" dirty="0" smtClean="0"/>
              <a:t>redukcija zaliha</a:t>
            </a:r>
            <a:endParaRPr lang="en-US" dirty="0" smtClean="0"/>
          </a:p>
          <a:p>
            <a:pPr lvl="0"/>
            <a:r>
              <a:rPr lang="sr-Latn-CS" dirty="0" smtClean="0"/>
              <a:t>povećanje popunjenosti</a:t>
            </a:r>
            <a:endParaRPr lang="en-US" dirty="0" smtClean="0"/>
          </a:p>
          <a:p>
            <a:pPr lvl="0"/>
            <a:r>
              <a:rPr lang="sr-Latn-CS" smtClean="0"/>
              <a:t>redukcija  vremena </a:t>
            </a:r>
            <a:r>
              <a:rPr lang="sr-Latn-CS" dirty="0" smtClean="0"/>
              <a:t>spremanja sobe.</a:t>
            </a:r>
            <a:endParaRPr lang="en-US" dirty="0" smtClean="0"/>
          </a:p>
          <a:p>
            <a:pPr lvl="0"/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Kaizen">
            <a:hlinkClick r:id="rId2"/>
          </p:cNvPr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522007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5148064" y="0"/>
            <a:ext cx="3995936" cy="685800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436096" y="620688"/>
            <a:ext cx="3707904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800" dirty="0" smtClean="0"/>
              <a:t>P</a:t>
            </a:r>
            <a:r>
              <a:rPr lang="sr-Latn-RS" sz="2800" dirty="0" smtClean="0"/>
              <a:t>oslovna filozofija i upravljačko umeće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/>
              <a:t>D</a:t>
            </a:r>
            <a:r>
              <a:rPr lang="sr-Latn-RS" sz="2800" dirty="0" smtClean="0"/>
              <a:t>ruštvena, privatna, porodična i poslovna filozofija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/>
              <a:t>P</a:t>
            </a:r>
            <a:r>
              <a:rPr lang="sr-Latn-RS" sz="2800" dirty="0" smtClean="0"/>
              <a:t>romena korporativne kulture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/>
              <a:t>S</a:t>
            </a:r>
            <a:r>
              <a:rPr lang="sr-Latn-RS" sz="2800" dirty="0" smtClean="0"/>
              <a:t>posobnost komuniciranja unutar i između različitih hijerarhijskih nivoa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/>
              <a:t>E</a:t>
            </a:r>
            <a:r>
              <a:rPr lang="sr-Latn-RS" sz="2800" dirty="0" smtClean="0"/>
              <a:t>lement TQM-a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/>
              <a:t>V</a:t>
            </a:r>
            <a:r>
              <a:rPr lang="sr-Latn-RS" sz="2800" dirty="0" smtClean="0"/>
              <a:t>eća participacija zaposlenih</a:t>
            </a:r>
            <a:endParaRPr lang="en-US" sz="28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0000"/>
          </a:solidFill>
        </p:spPr>
        <p:txBody>
          <a:bodyPr>
            <a:normAutofit/>
          </a:bodyPr>
          <a:lstStyle/>
          <a:p>
            <a:r>
              <a:rPr lang="sr-Latn-RS" sz="6600" b="1" dirty="0" smtClean="0">
                <a:solidFill>
                  <a:schemeClr val="bg1"/>
                </a:solidFill>
                <a:latin typeface="Bradley Hand ITC" pitchFamily="66" charset="0"/>
              </a:rPr>
              <a:t>KAIZEN-</a:t>
            </a:r>
            <a:r>
              <a:rPr lang="sr-Latn-RS" sz="6600" dirty="0" smtClean="0"/>
              <a:t> </a:t>
            </a:r>
            <a:r>
              <a:rPr lang="sr-Latn-RS" sz="6600" b="1" dirty="0" smtClean="0">
                <a:latin typeface="Bradley Hand ITC" pitchFamily="66" charset="0"/>
              </a:rPr>
              <a:t>CILJEVI</a:t>
            </a:r>
            <a:r>
              <a:rPr lang="sr-Latn-RS" sz="6600" b="1" dirty="0" smtClean="0">
                <a:solidFill>
                  <a:schemeClr val="bg1"/>
                </a:solidFill>
                <a:latin typeface="Bradley Hand ITC" pitchFamily="66" charset="0"/>
              </a:rPr>
              <a:t> </a:t>
            </a:r>
            <a:endParaRPr lang="en-US" sz="6600" b="1" dirty="0">
              <a:solidFill>
                <a:schemeClr val="bg1"/>
              </a:solidFill>
              <a:latin typeface="Bradley Hand ITC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sr-Latn-RS" dirty="0" smtClean="0"/>
              <a:t> 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E</a:t>
            </a:r>
            <a:r>
              <a:rPr lang="sr-Latn-RS" dirty="0" smtClean="0"/>
              <a:t>liminacija gubitaka, nepotrebnih stvari i prepreka koje </a:t>
            </a:r>
            <a:r>
              <a:rPr lang="sr-Latn-RS" dirty="0" smtClean="0"/>
              <a:t>ometaju proces </a:t>
            </a:r>
            <a:r>
              <a:rPr lang="sr-Latn-RS" dirty="0" smtClean="0"/>
              <a:t>isporuke usluga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K</a:t>
            </a:r>
            <a:r>
              <a:rPr lang="sr-Latn-RS" dirty="0" smtClean="0"/>
              <a:t>ontrola kvaliteta</a:t>
            </a:r>
          </a:p>
          <a:p>
            <a:pPr>
              <a:buFont typeface="Wingdings" pitchFamily="2" charset="2"/>
              <a:buChar char="Ø"/>
            </a:pPr>
            <a:r>
              <a:rPr lang="en-US" i="1" dirty="0" smtClean="0"/>
              <a:t>J</a:t>
            </a:r>
            <a:r>
              <a:rPr lang="sr-Latn-RS" i="1" dirty="0" smtClean="0"/>
              <a:t>ust-in-time </a:t>
            </a:r>
            <a:r>
              <a:rPr lang="sr-Latn-RS" dirty="0" smtClean="0"/>
              <a:t>dostava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S</a:t>
            </a:r>
            <a:r>
              <a:rPr lang="sr-Latn-RS" dirty="0" smtClean="0"/>
              <a:t>tandardizovan rad (radni proces i radni ambijent) uz minimalne investicije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K</a:t>
            </a:r>
            <a:r>
              <a:rPr lang="sr-Latn-RS" dirty="0" smtClean="0"/>
              <a:t>orišćenje optimalne opreme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U</a:t>
            </a:r>
            <a:r>
              <a:rPr lang="sr-Latn-RS" dirty="0" smtClean="0"/>
              <a:t>napređenje procesa i radnog ambijenta uz povećanje efikasnosti, ali bez otpuštanja radnika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0000"/>
          </a:solidFill>
        </p:spPr>
        <p:txBody>
          <a:bodyPr>
            <a:normAutofit/>
          </a:bodyPr>
          <a:lstStyle/>
          <a:p>
            <a:r>
              <a:rPr lang="sr-Latn-RS" sz="6600" b="1" dirty="0" smtClean="0">
                <a:solidFill>
                  <a:schemeClr val="bg1"/>
                </a:solidFill>
                <a:latin typeface="Bradley Hand ITC" pitchFamily="66" charset="0"/>
              </a:rPr>
              <a:t>KAIZEN-</a:t>
            </a:r>
            <a:r>
              <a:rPr lang="sr-Latn-RS" sz="6600" b="1" dirty="0" smtClean="0"/>
              <a:t> </a:t>
            </a:r>
            <a:r>
              <a:rPr lang="sr-Latn-RS" sz="6600" b="1" dirty="0" smtClean="0">
                <a:latin typeface="Bradley Hand ITC" pitchFamily="66" charset="0"/>
              </a:rPr>
              <a:t>elementi</a:t>
            </a:r>
            <a:r>
              <a:rPr lang="sr-Latn-RS" sz="6600" b="1" dirty="0" smtClean="0">
                <a:solidFill>
                  <a:schemeClr val="bg1"/>
                </a:solidFill>
                <a:latin typeface="Bradley Hand ITC" pitchFamily="66" charset="0"/>
              </a:rPr>
              <a:t> </a:t>
            </a:r>
            <a:endParaRPr lang="en-US" sz="6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</a:t>
            </a:r>
            <a:r>
              <a:rPr lang="sr-Latn-RS" dirty="0" smtClean="0"/>
              <a:t>imski rad</a:t>
            </a:r>
          </a:p>
          <a:p>
            <a:r>
              <a:rPr lang="en-US" dirty="0" smtClean="0"/>
              <a:t>L</a:t>
            </a:r>
            <a:r>
              <a:rPr lang="sr-Latn-RS" dirty="0" smtClean="0"/>
              <a:t>ična disciplina</a:t>
            </a:r>
          </a:p>
          <a:p>
            <a:r>
              <a:rPr lang="en-US" dirty="0" smtClean="0"/>
              <a:t>P</a:t>
            </a:r>
            <a:r>
              <a:rPr lang="sr-Latn-RS" dirty="0" smtClean="0"/>
              <a:t>ovećan moral</a:t>
            </a:r>
          </a:p>
          <a:p>
            <a:r>
              <a:rPr lang="en-US" dirty="0" smtClean="0"/>
              <a:t>K</a:t>
            </a:r>
            <a:r>
              <a:rPr lang="sr-Latn-RS" dirty="0" smtClean="0"/>
              <a:t>rugovi kvaliteta</a:t>
            </a:r>
          </a:p>
          <a:p>
            <a:r>
              <a:rPr lang="en-US" dirty="0" smtClean="0"/>
              <a:t>S</a:t>
            </a:r>
            <a:r>
              <a:rPr lang="sr-Latn-RS" dirty="0" smtClean="0"/>
              <a:t>talna težnja za poboljšanjem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0000"/>
          </a:solidFill>
        </p:spPr>
        <p:txBody>
          <a:bodyPr>
            <a:normAutofit/>
          </a:bodyPr>
          <a:lstStyle/>
          <a:p>
            <a:r>
              <a:rPr lang="sr-Latn-RS" sz="6600" b="1" dirty="0" smtClean="0">
                <a:solidFill>
                  <a:schemeClr val="bg1"/>
                </a:solidFill>
                <a:latin typeface="Bradley Hand ITC" pitchFamily="66" charset="0"/>
              </a:rPr>
              <a:t>KAIZEN-</a:t>
            </a:r>
            <a:r>
              <a:rPr lang="sr-Latn-RS" sz="6600" b="1" dirty="0" smtClean="0"/>
              <a:t> </a:t>
            </a:r>
            <a:r>
              <a:rPr lang="sr-Latn-RS" sz="6600" b="1" dirty="0" smtClean="0">
                <a:latin typeface="Bradley Hand ITC" pitchFamily="66" charset="0"/>
              </a:rPr>
              <a:t>principi</a:t>
            </a:r>
            <a:r>
              <a:rPr lang="sr-Latn-RS" sz="6600" b="1" dirty="0" smtClean="0">
                <a:solidFill>
                  <a:schemeClr val="bg1"/>
                </a:solidFill>
                <a:latin typeface="Bradley Hand ITC" pitchFamily="66" charset="0"/>
              </a:rPr>
              <a:t> </a:t>
            </a:r>
            <a:endParaRPr lang="en-US" sz="6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</a:t>
            </a:r>
            <a:r>
              <a:rPr lang="sr-Latn-RS" dirty="0" smtClean="0"/>
              <a:t> procesi i rezultati</a:t>
            </a:r>
          </a:p>
          <a:p>
            <a:r>
              <a:rPr lang="en-US" dirty="0" smtClean="0"/>
              <a:t>S</a:t>
            </a:r>
            <a:r>
              <a:rPr lang="sr-Latn-RS" dirty="0" smtClean="0"/>
              <a:t>istemski pristup</a:t>
            </a:r>
          </a:p>
          <a:p>
            <a:r>
              <a:rPr lang="en-US" dirty="0" smtClean="0"/>
              <a:t>N</a:t>
            </a:r>
            <a:r>
              <a:rPr lang="sr-Latn-RS" dirty="0" smtClean="0"/>
              <a:t>eoptuživanje za grešku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28800"/>
          </a:xfrm>
          <a:solidFill>
            <a:srgbClr val="FF0000"/>
          </a:solidFill>
        </p:spPr>
        <p:txBody>
          <a:bodyPr>
            <a:noAutofit/>
          </a:bodyPr>
          <a:lstStyle/>
          <a:p>
            <a:r>
              <a:rPr lang="sr-Latn-RS" sz="4800" b="1" dirty="0" smtClean="0">
                <a:solidFill>
                  <a:schemeClr val="bg1"/>
                </a:solidFill>
                <a:latin typeface="Bradley Hand ITC" pitchFamily="66" charset="0"/>
              </a:rPr>
              <a:t>Osnovni aspekti KAIZEN modela</a:t>
            </a:r>
            <a:endParaRPr lang="en-US" sz="4800" b="1" dirty="0">
              <a:solidFill>
                <a:schemeClr val="bg1"/>
              </a:solidFill>
              <a:latin typeface="Bradley Hand ITC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sr-Latn-RS" sz="4400" b="1" dirty="0" smtClean="0"/>
          </a:p>
          <a:p>
            <a:r>
              <a:rPr lang="en-US" sz="4400" b="1" dirty="0" smtClean="0">
                <a:latin typeface="Bradley Hand ITC" pitchFamily="66" charset="0"/>
              </a:rPr>
              <a:t>U</a:t>
            </a:r>
            <a:r>
              <a:rPr lang="sr-Latn-RS" sz="4400" b="1" dirty="0" smtClean="0">
                <a:latin typeface="Bradley Hand ITC" pitchFamily="66" charset="0"/>
              </a:rPr>
              <a:t>klanjanje neefektivnosti – muda – </a:t>
            </a:r>
          </a:p>
          <a:p>
            <a:r>
              <a:rPr lang="en-US" sz="4400" b="1" dirty="0" smtClean="0">
                <a:latin typeface="Bradley Hand ITC" pitchFamily="66" charset="0"/>
              </a:rPr>
              <a:t>U</a:t>
            </a:r>
            <a:r>
              <a:rPr lang="sr-Latn-RS" sz="4400" b="1" dirty="0" smtClean="0">
                <a:latin typeface="Bradley Hand ITC" pitchFamily="66" charset="0"/>
              </a:rPr>
              <a:t>spostavljanje 5 S radnog okvira</a:t>
            </a:r>
          </a:p>
          <a:p>
            <a:r>
              <a:rPr lang="sr-Latn-RS" sz="4400" b="1" dirty="0" smtClean="0">
                <a:latin typeface="Bradley Hand ITC" pitchFamily="66" charset="0"/>
              </a:rPr>
              <a:t>standardizacija</a:t>
            </a:r>
            <a:endParaRPr lang="en-US" sz="4400" b="1" dirty="0">
              <a:latin typeface="Bradley Hand ITC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C00000"/>
          </a:solidFill>
        </p:spPr>
        <p:txBody>
          <a:bodyPr>
            <a:normAutofit fontScale="90000"/>
          </a:bodyPr>
          <a:lstStyle/>
          <a:p>
            <a:r>
              <a:rPr lang="sr-Latn-RS" b="1" dirty="0" smtClean="0">
                <a:solidFill>
                  <a:schemeClr val="bg1"/>
                </a:solidFill>
                <a:latin typeface="Bradley Hand ITC" pitchFamily="66" charset="0"/>
              </a:rPr>
              <a:t>UKLJANJANJE NEEFEKTIVNOSTI</a:t>
            </a:r>
            <a:endParaRPr lang="en-US" b="1" dirty="0">
              <a:solidFill>
                <a:schemeClr val="bg1"/>
              </a:solidFill>
              <a:latin typeface="Bradley Hand ITC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sr-Latn-RS" dirty="0" smtClean="0"/>
              <a:t>7 OTPADA U PROCESU PROIZVODNJE ODNOSE SE NA:</a:t>
            </a:r>
          </a:p>
          <a:p>
            <a:pPr marL="514350" indent="-514350">
              <a:buAutoNum type="arabicPeriod"/>
            </a:pPr>
            <a:r>
              <a:rPr lang="sr-Latn-RS" dirty="0" smtClean="0"/>
              <a:t>TRANSPORT</a:t>
            </a:r>
          </a:p>
          <a:p>
            <a:pPr marL="514350" indent="-514350">
              <a:buAutoNum type="arabicPeriod"/>
            </a:pPr>
            <a:r>
              <a:rPr lang="sr-Latn-RS" dirty="0" smtClean="0"/>
              <a:t>ZALIHE</a:t>
            </a:r>
          </a:p>
          <a:p>
            <a:pPr marL="514350" indent="-514350">
              <a:buAutoNum type="arabicPeriod"/>
            </a:pPr>
            <a:r>
              <a:rPr lang="sr-Latn-RS" dirty="0" smtClean="0"/>
              <a:t>VIŠAK PROIZVODNJE</a:t>
            </a:r>
          </a:p>
          <a:p>
            <a:pPr marL="514350" indent="-514350">
              <a:buAutoNum type="arabicPeriod"/>
            </a:pPr>
            <a:r>
              <a:rPr lang="sr-Latn-RS" dirty="0" smtClean="0"/>
              <a:t>VREME ČEKANJA</a:t>
            </a:r>
          </a:p>
          <a:p>
            <a:pPr marL="514350" indent="-514350">
              <a:buAutoNum type="arabicPeriod"/>
            </a:pPr>
            <a:r>
              <a:rPr lang="sr-Latn-RS" dirty="0" smtClean="0"/>
              <a:t>VIŠAK NEPOTREBNIH RADNJI</a:t>
            </a:r>
          </a:p>
          <a:p>
            <a:pPr marL="514350" indent="-514350">
              <a:buAutoNum type="arabicPeriod"/>
            </a:pPr>
            <a:r>
              <a:rPr lang="sr-Latn-RS" dirty="0" smtClean="0"/>
              <a:t>OŠTEĆENJA</a:t>
            </a:r>
          </a:p>
          <a:p>
            <a:pPr marL="514350" indent="-514350">
              <a:buAutoNum type="arabicPeriod"/>
            </a:pPr>
            <a:r>
              <a:rPr lang="sr-Latn-RS" dirty="0" smtClean="0"/>
              <a:t>NEPOTREBNA OBRADA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C00000"/>
          </a:solidFill>
        </p:spPr>
        <p:txBody>
          <a:bodyPr>
            <a:normAutofit/>
          </a:bodyPr>
          <a:lstStyle/>
          <a:p>
            <a:r>
              <a:rPr lang="sr-Latn-RS" sz="6600" b="1" dirty="0" smtClean="0">
                <a:solidFill>
                  <a:schemeClr val="bg1"/>
                </a:solidFill>
                <a:latin typeface="Bradley Hand ITC" pitchFamily="66" charset="0"/>
              </a:rPr>
              <a:t>5 S RADNI OKVIR</a:t>
            </a:r>
            <a:endParaRPr lang="en-US" sz="6600" b="1" dirty="0">
              <a:solidFill>
                <a:schemeClr val="bg1"/>
              </a:solidFill>
              <a:latin typeface="Bradley Hand ITC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r-Latn-RS" dirty="0" smtClean="0"/>
              <a:t>1. S -  </a:t>
            </a:r>
            <a:r>
              <a:rPr lang="sr-Latn-RS" b="1" dirty="0" smtClean="0">
                <a:solidFill>
                  <a:srgbClr val="C00000"/>
                </a:solidFill>
                <a:latin typeface="+mj-lt"/>
              </a:rPr>
              <a:t>SEIRI</a:t>
            </a:r>
            <a:r>
              <a:rPr lang="sr-Latn-RS" dirty="0" smtClean="0">
                <a:latin typeface="+mj-lt"/>
              </a:rPr>
              <a:t> </a:t>
            </a:r>
            <a:r>
              <a:rPr lang="sr-Latn-RS" dirty="0" smtClean="0"/>
              <a:t>– urednost</a:t>
            </a:r>
          </a:p>
          <a:p>
            <a:r>
              <a:rPr lang="sr-Latn-RS" dirty="0" smtClean="0"/>
              <a:t>2. S – </a:t>
            </a:r>
            <a:r>
              <a:rPr lang="sr-Latn-RS" b="1" dirty="0" smtClean="0">
                <a:solidFill>
                  <a:srgbClr val="C00000"/>
                </a:solidFill>
              </a:rPr>
              <a:t>SEITON </a:t>
            </a:r>
            <a:r>
              <a:rPr lang="sr-Latn-RS" dirty="0" smtClean="0"/>
              <a:t>– pravo mesto stvarima </a:t>
            </a:r>
          </a:p>
          <a:p>
            <a:r>
              <a:rPr lang="sr-Latn-RS" dirty="0" smtClean="0"/>
              <a:t>3. S – </a:t>
            </a:r>
            <a:r>
              <a:rPr lang="sr-Latn-RS" b="1" dirty="0" smtClean="0">
                <a:solidFill>
                  <a:srgbClr val="C00000"/>
                </a:solidFill>
              </a:rPr>
              <a:t>SEISO</a:t>
            </a:r>
            <a:r>
              <a:rPr lang="sr-Latn-RS" dirty="0" smtClean="0"/>
              <a:t> – čistoća</a:t>
            </a:r>
          </a:p>
          <a:p>
            <a:r>
              <a:rPr lang="sr-Latn-RS" dirty="0" smtClean="0"/>
              <a:t>4. S – </a:t>
            </a:r>
            <a:r>
              <a:rPr lang="sr-Latn-RS" b="1" dirty="0" smtClean="0">
                <a:solidFill>
                  <a:srgbClr val="C00000"/>
                </a:solidFill>
              </a:rPr>
              <a:t>SEIKECU </a:t>
            </a:r>
            <a:r>
              <a:rPr lang="sr-Latn-RS" dirty="0" smtClean="0"/>
              <a:t>– standardizacija</a:t>
            </a:r>
          </a:p>
          <a:p>
            <a:r>
              <a:rPr lang="sr-Latn-RS" dirty="0" smtClean="0"/>
              <a:t>5. S – </a:t>
            </a:r>
            <a:r>
              <a:rPr lang="sr-Latn-RS" b="1" dirty="0" smtClean="0">
                <a:solidFill>
                  <a:srgbClr val="C00000"/>
                </a:solidFill>
              </a:rPr>
              <a:t>SHITSUKE</a:t>
            </a:r>
            <a:r>
              <a:rPr lang="sr-Latn-RS" dirty="0" smtClean="0"/>
              <a:t> – disciplina</a:t>
            </a:r>
          </a:p>
          <a:p>
            <a:endParaRPr lang="sr-Latn-RS" dirty="0" smtClean="0"/>
          </a:p>
          <a:p>
            <a:pPr algn="ctr">
              <a:buNone/>
            </a:pPr>
            <a:r>
              <a:rPr lang="en-US" dirty="0" smtClean="0"/>
              <a:t>U</a:t>
            </a:r>
            <a:r>
              <a:rPr lang="sr-Latn-RS" dirty="0" smtClean="0"/>
              <a:t>z </a:t>
            </a:r>
            <a:r>
              <a:rPr lang="sr-Latn-RS" b="1" dirty="0" smtClean="0">
                <a:solidFill>
                  <a:srgbClr val="C00000"/>
                </a:solidFill>
              </a:rPr>
              <a:t>TEIAN </a:t>
            </a:r>
            <a:r>
              <a:rPr lang="sr-Latn-RS" dirty="0" smtClean="0"/>
              <a:t>(predlozi i sugestije, procedura ophođenja sa predlozima zaposlenih)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5 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fontAlgn="base">
              <a:buNone/>
            </a:pPr>
            <a:endParaRPr lang="en-US" dirty="0" smtClean="0"/>
          </a:p>
          <a:p>
            <a:pPr fontAlgn="base"/>
            <a:r>
              <a:rPr lang="en-US" dirty="0" smtClean="0"/>
              <a:t>1.  </a:t>
            </a:r>
            <a:r>
              <a:rPr lang="en-US" b="1" dirty="0" err="1" smtClean="0"/>
              <a:t>uklanjanje</a:t>
            </a:r>
            <a:r>
              <a:rPr lang="en-US" b="1" dirty="0" smtClean="0"/>
              <a:t> </a:t>
            </a:r>
            <a:r>
              <a:rPr lang="en-US" b="1" dirty="0" err="1" smtClean="0"/>
              <a:t>nepotrebnih</a:t>
            </a:r>
            <a:r>
              <a:rPr lang="en-US" b="1" dirty="0" smtClean="0"/>
              <a:t> </a:t>
            </a:r>
            <a:r>
              <a:rPr lang="en-US" b="1" dirty="0" err="1" smtClean="0"/>
              <a:t>stvari</a:t>
            </a:r>
            <a:r>
              <a:rPr lang="en-US" b="1" dirty="0" smtClean="0"/>
              <a:t> </a:t>
            </a:r>
            <a:r>
              <a:rPr lang="en-US" b="1" dirty="0" err="1" smtClean="0"/>
              <a:t>i</a:t>
            </a:r>
            <a:r>
              <a:rPr lang="en-US" b="1" dirty="0" smtClean="0"/>
              <a:t> </a:t>
            </a:r>
            <a:r>
              <a:rPr lang="en-US" b="1" dirty="0" err="1" smtClean="0"/>
              <a:t>Sortiranje</a:t>
            </a:r>
            <a:r>
              <a:rPr lang="en-US" dirty="0" smtClean="0"/>
              <a:t> </a:t>
            </a:r>
          </a:p>
          <a:p>
            <a:pPr fontAlgn="base"/>
            <a:r>
              <a:rPr lang="en-US" dirty="0" smtClean="0"/>
              <a:t>2.  </a:t>
            </a:r>
            <a:r>
              <a:rPr lang="en-US" b="1" dirty="0" err="1" smtClean="0"/>
              <a:t>Spremanje</a:t>
            </a:r>
            <a:r>
              <a:rPr lang="en-US" dirty="0" smtClean="0"/>
              <a:t>, </a:t>
            </a:r>
          </a:p>
          <a:p>
            <a:pPr fontAlgn="base"/>
            <a:r>
              <a:rPr lang="en-US" dirty="0" smtClean="0"/>
              <a:t>3. </a:t>
            </a:r>
            <a:r>
              <a:rPr lang="sr-Latn-RS" dirty="0" smtClean="0"/>
              <a:t> </a:t>
            </a:r>
            <a:r>
              <a:rPr lang="en-US" b="1" dirty="0" err="1" smtClean="0"/>
              <a:t>Sistemsko</a:t>
            </a:r>
            <a:r>
              <a:rPr lang="en-US" b="1" dirty="0" smtClean="0"/>
              <a:t> </a:t>
            </a:r>
            <a:r>
              <a:rPr lang="en-US" b="1" dirty="0" err="1" smtClean="0"/>
              <a:t>čišćenje</a:t>
            </a:r>
            <a:r>
              <a:rPr lang="en-US" dirty="0" smtClean="0"/>
              <a:t>, </a:t>
            </a:r>
          </a:p>
          <a:p>
            <a:pPr fontAlgn="base"/>
            <a:r>
              <a:rPr lang="en-US" dirty="0" smtClean="0"/>
              <a:t>4.  </a:t>
            </a:r>
            <a:r>
              <a:rPr lang="en-US" b="1" dirty="0" err="1" smtClean="0"/>
              <a:t>Svest</a:t>
            </a:r>
            <a:r>
              <a:rPr lang="en-US" b="1" dirty="0" smtClean="0"/>
              <a:t> o </a:t>
            </a:r>
            <a:r>
              <a:rPr lang="en-US" b="1" dirty="0" err="1" smtClean="0"/>
              <a:t>pravilima</a:t>
            </a:r>
            <a:r>
              <a:rPr lang="en-US" dirty="0" smtClean="0"/>
              <a:t> </a:t>
            </a:r>
          </a:p>
          <a:p>
            <a:r>
              <a:rPr lang="en-US" dirty="0" smtClean="0"/>
              <a:t>5.  </a:t>
            </a:r>
            <a:r>
              <a:rPr lang="en-US" b="1" dirty="0" err="1" smtClean="0"/>
              <a:t>pridržavanje</a:t>
            </a:r>
            <a:r>
              <a:rPr lang="en-US" b="1" dirty="0" smtClean="0"/>
              <a:t> </a:t>
            </a:r>
            <a:r>
              <a:rPr lang="en-US" b="1" dirty="0" err="1" smtClean="0"/>
              <a:t>Svih</a:t>
            </a:r>
            <a:r>
              <a:rPr lang="en-US" b="1" dirty="0" smtClean="0"/>
              <a:t> </a:t>
            </a:r>
            <a:r>
              <a:rPr lang="en-US" b="1" dirty="0" err="1" smtClean="0"/>
              <a:t>ovih</a:t>
            </a:r>
            <a:r>
              <a:rPr lang="en-US" b="1" dirty="0" smtClean="0"/>
              <a:t> </a:t>
            </a:r>
            <a:r>
              <a:rPr lang="en-US" b="1" dirty="0" err="1" smtClean="0"/>
              <a:t>tačaka</a:t>
            </a:r>
            <a:r>
              <a:rPr lang="en-US" dirty="0" smtClean="0"/>
              <a:t>. </a:t>
            </a:r>
            <a:endParaRPr lang="en-US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C00000"/>
          </a:solidFill>
        </p:spPr>
        <p:txBody>
          <a:bodyPr>
            <a:normAutofit fontScale="90000"/>
          </a:bodyPr>
          <a:lstStyle/>
          <a:p>
            <a:r>
              <a:rPr lang="sr-Latn-RS" dirty="0" smtClean="0">
                <a:solidFill>
                  <a:schemeClr val="bg1"/>
                </a:solidFill>
              </a:rPr>
              <a:t>AKTIVNOSTI KOJE NE DODAJU VREDNOST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114800" cy="4525963"/>
          </a:xfrm>
          <a:solidFill>
            <a:srgbClr val="C00000"/>
          </a:solidFill>
        </p:spPr>
        <p:txBody>
          <a:bodyPr/>
          <a:lstStyle/>
          <a:p>
            <a:r>
              <a:rPr lang="sr-Latn-RS" dirty="0" smtClean="0">
                <a:solidFill>
                  <a:schemeClr val="bg1"/>
                </a:solidFill>
              </a:rPr>
              <a:t>MUDA – gde dolazi do rasipanja</a:t>
            </a:r>
          </a:p>
          <a:p>
            <a:r>
              <a:rPr lang="sr-Latn-RS" dirty="0" smtClean="0">
                <a:solidFill>
                  <a:schemeClr val="bg1"/>
                </a:solidFill>
              </a:rPr>
              <a:t>MURI– gde dolazi do nepotrebnog napora</a:t>
            </a:r>
          </a:p>
          <a:p>
            <a:r>
              <a:rPr lang="sr-Latn-RS" dirty="0" smtClean="0">
                <a:solidFill>
                  <a:schemeClr val="bg1"/>
                </a:solidFill>
              </a:rPr>
              <a:t>MURA – gde dolazi do nesklada</a:t>
            </a:r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716016" y="1700808"/>
            <a:ext cx="4176464" cy="44644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ight Arrow 4"/>
          <p:cNvSpPr/>
          <p:nvPr/>
        </p:nvSpPr>
        <p:spPr>
          <a:xfrm>
            <a:off x="4211960" y="2132856"/>
            <a:ext cx="978408" cy="484632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ght Arrow 5"/>
          <p:cNvSpPr/>
          <p:nvPr/>
        </p:nvSpPr>
        <p:spPr>
          <a:xfrm>
            <a:off x="4283968" y="5013176"/>
            <a:ext cx="978408" cy="484632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Arrow 6"/>
          <p:cNvSpPr/>
          <p:nvPr/>
        </p:nvSpPr>
        <p:spPr>
          <a:xfrm>
            <a:off x="4211960" y="3645024"/>
            <a:ext cx="978408" cy="484632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5292080" y="2132856"/>
            <a:ext cx="36004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en-US" sz="2000" dirty="0" smtClean="0"/>
              <a:t>P</a:t>
            </a:r>
            <a:r>
              <a:rPr lang="sr-Latn-RS" sz="2000" dirty="0" smtClean="0"/>
              <a:t>roizvodi i usluge koji zahtevaju popravku, uništavanje ili izbegavanje</a:t>
            </a:r>
          </a:p>
          <a:p>
            <a:pPr>
              <a:buFontTx/>
              <a:buChar char="-"/>
            </a:pPr>
            <a:r>
              <a:rPr lang="sr-Latn-RS" sz="2000" dirty="0" smtClean="0"/>
              <a:t> nepotrebni pokreti i energija</a:t>
            </a:r>
          </a:p>
          <a:p>
            <a:pPr>
              <a:buFontTx/>
              <a:buChar char="-"/>
            </a:pPr>
            <a:r>
              <a:rPr lang="en-US" sz="2000" dirty="0" smtClean="0"/>
              <a:t>N</a:t>
            </a:r>
            <a:r>
              <a:rPr lang="sr-Latn-RS" sz="2000" dirty="0" smtClean="0"/>
              <a:t>epotrebni zadaci</a:t>
            </a:r>
          </a:p>
          <a:p>
            <a:pPr>
              <a:buFontTx/>
              <a:buChar char="-"/>
            </a:pPr>
            <a:r>
              <a:rPr lang="en-US" sz="2000" dirty="0" smtClean="0"/>
              <a:t>G</a:t>
            </a:r>
            <a:r>
              <a:rPr lang="sr-Latn-RS" sz="2000" dirty="0" smtClean="0"/>
              <a:t>ubljenje sinhronizacije organizacije</a:t>
            </a:r>
          </a:p>
          <a:p>
            <a:pPr>
              <a:buFontTx/>
              <a:buChar char="-"/>
            </a:pPr>
            <a:r>
              <a:rPr lang="en-US" sz="2000" dirty="0" smtClean="0"/>
              <a:t>P</a:t>
            </a:r>
            <a:r>
              <a:rPr lang="sr-Latn-RS" sz="2000" dirty="0" smtClean="0"/>
              <a:t>razan hod zbog kvarova na opremi i postrojenjima</a:t>
            </a:r>
          </a:p>
          <a:p>
            <a:pPr>
              <a:buFontTx/>
              <a:buChar char="-"/>
            </a:pPr>
            <a:r>
              <a:rPr lang="en-US" sz="2000" dirty="0" smtClean="0"/>
              <a:t>L</a:t>
            </a:r>
            <a:r>
              <a:rPr lang="sr-Latn-RS" sz="2000" dirty="0" smtClean="0"/>
              <a:t>oše tempiranje vremena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sr-Latn-RS" sz="6000" dirty="0" smtClean="0"/>
              <a:t>KAIZEN NA GEMBA DONOSI NAJVIŠE EFEKATA</a:t>
            </a:r>
            <a:endParaRPr lang="en-US" sz="6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Ringi proces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RS" dirty="0" smtClean="0"/>
              <a:t>Ringi-sho je dokument kojim se iznosi predlog a priprema ga službenik organizacije</a:t>
            </a:r>
          </a:p>
          <a:p>
            <a:r>
              <a:rPr lang="sr-Latn-RS" smtClean="0"/>
              <a:t>Sigurnost da su problem i odluka razmotreni iz različitih uglova gledanja</a:t>
            </a:r>
            <a:endParaRPr lang="sr-Latn-RS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“Pet ZAŠTO”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r-Latn-RS" dirty="0" smtClean="0"/>
              <a:t>Zašto ne radi slavina u novom hotelskom kupatilu?</a:t>
            </a:r>
          </a:p>
          <a:p>
            <a:r>
              <a:rPr lang="sr-Latn-RS" dirty="0" smtClean="0"/>
              <a:t>Zašto  nije provereno da li radi pre nego što je soba prodata gostu?</a:t>
            </a:r>
          </a:p>
          <a:p>
            <a:r>
              <a:rPr lang="sr-Latn-RS" dirty="0" smtClean="0"/>
              <a:t>Zašto je odabrankonkretan dobavljač?</a:t>
            </a:r>
          </a:p>
          <a:p>
            <a:r>
              <a:rPr lang="en-US" dirty="0" smtClean="0"/>
              <a:t>Z</a:t>
            </a:r>
            <a:r>
              <a:rPr lang="sr-Latn-RS" dirty="0" smtClean="0"/>
              <a:t>ašto dobavljač nije otkrio oštećenje pre nego što  je poslao bateriju?</a:t>
            </a:r>
          </a:p>
          <a:p>
            <a:r>
              <a:rPr lang="sr-Latn-RS" dirty="0" smtClean="0"/>
              <a:t>Zašto dobavljač ne poseduje bolju opremu i materijale za proizvodnju</a:t>
            </a:r>
          </a:p>
          <a:p>
            <a:endParaRPr lang="sr-Latn-RS" dirty="0" smtClean="0"/>
          </a:p>
          <a:p>
            <a:endParaRPr lang="sr-Latn-RS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i="1" dirty="0" err="1" smtClean="0"/>
              <a:t>Nagrada</a:t>
            </a:r>
            <a:r>
              <a:rPr lang="en-US" b="1" i="1" dirty="0" smtClean="0"/>
              <a:t> </a:t>
            </a:r>
            <a:r>
              <a:rPr lang="en-US" b="1" i="1" dirty="0" err="1" smtClean="0"/>
              <a:t>Evropske</a:t>
            </a:r>
            <a:r>
              <a:rPr lang="en-US" b="1" i="1" dirty="0" smtClean="0"/>
              <a:t> </a:t>
            </a:r>
            <a:r>
              <a:rPr lang="en-US" b="1" i="1" dirty="0" err="1" smtClean="0"/>
              <a:t>fondacije</a:t>
            </a:r>
            <a:r>
              <a:rPr lang="en-US" b="1" i="1" dirty="0" smtClean="0"/>
              <a:t> </a:t>
            </a:r>
            <a:r>
              <a:rPr lang="en-US" b="1" i="1" dirty="0" err="1" smtClean="0"/>
              <a:t>za</a:t>
            </a:r>
            <a:r>
              <a:rPr lang="en-US" b="1" i="1" dirty="0" smtClean="0"/>
              <a:t> </a:t>
            </a:r>
            <a:r>
              <a:rPr lang="en-US" b="1" i="1" dirty="0" err="1" smtClean="0"/>
              <a:t>menadžment</a:t>
            </a:r>
            <a:r>
              <a:rPr lang="en-US" b="1" i="1" dirty="0" smtClean="0"/>
              <a:t> </a:t>
            </a:r>
            <a:r>
              <a:rPr lang="en-US" b="1" i="1" dirty="0" err="1" smtClean="0"/>
              <a:t>kvalitetom</a:t>
            </a:r>
            <a:r>
              <a:rPr lang="en-US" b="1" i="1" dirty="0" smtClean="0"/>
              <a:t>-EFQM</a:t>
            </a:r>
            <a:endParaRPr lang="en-US" dirty="0"/>
          </a:p>
        </p:txBody>
      </p:sp>
      <p:pic>
        <p:nvPicPr>
          <p:cNvPr id="4" name="Content Placeholder 3" descr="http://kvaliteta.inet.hr/e-quality/prethodni/6/intern2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412776"/>
            <a:ext cx="1944216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2555776" y="1628800"/>
            <a:ext cx="6192688" cy="460851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41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15816" y="1844824"/>
            <a:ext cx="5369024" cy="4320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CS" b="1" dirty="0" smtClean="0"/>
              <a:t>Malkolm Baldrige National  Quality Award</a:t>
            </a:r>
            <a:r>
              <a:rPr lang="sr-Latn-CS" dirty="0" smtClean="0"/>
              <a:t> </a:t>
            </a:r>
            <a:endParaRPr lang="en-US" dirty="0"/>
          </a:p>
        </p:txBody>
      </p:sp>
      <p:pic>
        <p:nvPicPr>
          <p:cNvPr id="4" name="Content Placeholder 3" descr="http://kvaliteta.inet.hr/e-quality/prethodni/6/intern1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64704"/>
            <a:ext cx="1835696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835696" y="1556793"/>
            <a:ext cx="7308304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Font typeface="Wingdings" pitchFamily="2" charset="2"/>
              <a:buChar char="Ø"/>
            </a:pPr>
            <a:r>
              <a:rPr lang="sr-Latn-CS" sz="2400" i="1" dirty="0" smtClean="0"/>
              <a:t>Liderstvo</a:t>
            </a:r>
            <a:r>
              <a:rPr lang="sr-Latn-CS" sz="2400" dirty="0" smtClean="0"/>
              <a:t> (leadership) (90 poena)</a:t>
            </a:r>
            <a:endParaRPr lang="en-US" sz="2400" dirty="0" smtClean="0"/>
          </a:p>
          <a:p>
            <a:pPr lvl="0">
              <a:buFont typeface="Wingdings" pitchFamily="2" charset="2"/>
              <a:buChar char="Ø"/>
            </a:pPr>
            <a:r>
              <a:rPr lang="sr-Latn-CS" sz="2400" i="1" dirty="0" smtClean="0"/>
              <a:t>Informacije i analize</a:t>
            </a:r>
            <a:r>
              <a:rPr lang="sr-Latn-CS" sz="2400" dirty="0" smtClean="0"/>
              <a:t> (Information and Analysis), (75 poena)</a:t>
            </a:r>
            <a:endParaRPr lang="en-US" sz="2400" dirty="0" smtClean="0"/>
          </a:p>
          <a:p>
            <a:pPr lvl="0">
              <a:buFont typeface="Wingdings" pitchFamily="2" charset="2"/>
              <a:buChar char="Ø"/>
            </a:pPr>
            <a:r>
              <a:rPr lang="sr-Latn-CS" sz="2400" i="1" dirty="0" smtClean="0"/>
              <a:t>Strateško planiranje kvaliteta</a:t>
            </a:r>
            <a:r>
              <a:rPr lang="sr-Latn-CS" sz="2400" dirty="0" smtClean="0"/>
              <a:t> (Strategic Quality Planning), (55 poena)</a:t>
            </a:r>
            <a:endParaRPr lang="en-US" sz="2400" dirty="0" smtClean="0"/>
          </a:p>
          <a:p>
            <a:pPr lvl="0">
              <a:buFont typeface="Wingdings" pitchFamily="2" charset="2"/>
              <a:buChar char="Ø"/>
            </a:pPr>
            <a:r>
              <a:rPr lang="sr-Latn-CS" sz="2400" i="1" dirty="0" smtClean="0"/>
              <a:t>Razvoj i upravljanje ljudskim resursima </a:t>
            </a:r>
            <a:r>
              <a:rPr lang="sr-Latn-CS" sz="2400" dirty="0" smtClean="0"/>
              <a:t>(Human Resource Development and Manaement) (140 poena)</a:t>
            </a:r>
            <a:endParaRPr lang="en-US" sz="2400" dirty="0" smtClean="0"/>
          </a:p>
          <a:p>
            <a:pPr lvl="0">
              <a:buFont typeface="Wingdings" pitchFamily="2" charset="2"/>
              <a:buChar char="Ø"/>
            </a:pPr>
            <a:r>
              <a:rPr lang="sr-Latn-CS" sz="2400" i="1" dirty="0" smtClean="0"/>
              <a:t>Upravljanje procesima</a:t>
            </a:r>
            <a:r>
              <a:rPr lang="sr-Latn-CS" sz="2400" dirty="0" smtClean="0"/>
              <a:t> (Process Management) (140 poena)</a:t>
            </a:r>
            <a:endParaRPr lang="en-US" sz="2400" dirty="0" smtClean="0"/>
          </a:p>
          <a:p>
            <a:pPr lvl="0">
              <a:buFont typeface="Wingdings" pitchFamily="2" charset="2"/>
              <a:buChar char="Ø"/>
            </a:pPr>
            <a:r>
              <a:rPr lang="sr-Latn-CS" sz="2400" i="1" dirty="0" smtClean="0"/>
              <a:t>Rezultati poslovanja</a:t>
            </a:r>
            <a:r>
              <a:rPr lang="sr-Latn-CS" sz="2400" dirty="0" smtClean="0"/>
              <a:t>, tj. rezultati kvaliteta i operacija (Business Results) (250 poena)</a:t>
            </a:r>
            <a:endParaRPr lang="en-US" sz="2400" dirty="0" smtClean="0"/>
          </a:p>
          <a:p>
            <a:pPr lvl="0">
              <a:buFont typeface="Wingdings" pitchFamily="2" charset="2"/>
              <a:buChar char="Ø"/>
            </a:pPr>
            <a:r>
              <a:rPr lang="sr-Latn-CS" sz="2400" i="1" dirty="0" smtClean="0"/>
              <a:t>Fokus na potrošače i njihovu satisfakciju</a:t>
            </a:r>
            <a:r>
              <a:rPr lang="sr-Latn-CS" sz="2400" dirty="0" smtClean="0"/>
              <a:t> (Customer Focus and Satisfaction) (250 poena)</a:t>
            </a:r>
            <a:endParaRPr lang="en-US" sz="24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Deming Prize</a:t>
            </a:r>
            <a:r>
              <a:rPr lang="en-US" dirty="0" smtClean="0"/>
              <a:t> </a:t>
            </a:r>
            <a:endParaRPr lang="en-US" dirty="0"/>
          </a:p>
        </p:txBody>
      </p:sp>
      <p:pic>
        <p:nvPicPr>
          <p:cNvPr id="4" name="Content Placeholder 3" descr="http://kvaliteta.inet.hr/e-quality/prethodni/6/intern4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35896" y="2492896"/>
            <a:ext cx="1371600" cy="1381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295</TotalTime>
  <Words>1499</Words>
  <Application>Microsoft Office PowerPoint</Application>
  <PresentationFormat>On-screen Show (4:3)</PresentationFormat>
  <Paragraphs>233</Paragraphs>
  <Slides>37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38" baseType="lpstr">
      <vt:lpstr>Office Theme</vt:lpstr>
      <vt:lpstr>Six sigma – iskorak ka savršenstvu </vt:lpstr>
      <vt:lpstr>Definisanje i filozofija Six sigma </vt:lpstr>
      <vt:lpstr>Slide 3</vt:lpstr>
      <vt:lpstr>Osnovne karakteristike sistema Six sigma su:</vt:lpstr>
      <vt:lpstr>Primena Six Sigma</vt:lpstr>
      <vt:lpstr>Metodologija i sredstva Six Sigma σ standardna devijacija</vt:lpstr>
      <vt:lpstr>Slide 7</vt:lpstr>
      <vt:lpstr>Tri nivoa probitačnosti, tj. pomaka ka savršenstvu:  </vt:lpstr>
      <vt:lpstr>Uloge menadžera i zaposlenih u Six Sigma </vt:lpstr>
      <vt:lpstr>Najvažniji faktori za uspešnu primenu Six sigma </vt:lpstr>
      <vt:lpstr>Ključni (kritični) faktori uspeha</vt:lpstr>
      <vt:lpstr>Ključne karakteristike (determinante) kvaliteta  (CTQs) </vt:lpstr>
      <vt:lpstr>Ključni indikatori performanse (KPIs) </vt:lpstr>
      <vt:lpstr>Područja aktivnosti u hotelijerstvu </vt:lpstr>
      <vt:lpstr>Slide 15</vt:lpstr>
      <vt:lpstr>Slide 16</vt:lpstr>
      <vt:lpstr>Slide 17</vt:lpstr>
      <vt:lpstr>Slide 18</vt:lpstr>
      <vt:lpstr>Slide 19</vt:lpstr>
      <vt:lpstr>Ritz-Carlton </vt:lpstr>
      <vt:lpstr>Starwood Hotels and Resorts </vt:lpstr>
      <vt:lpstr>Najviše koristi Six sigma je donela u oblastima hotelskog poslovanja kao što su: </vt:lpstr>
      <vt:lpstr>Slide 23</vt:lpstr>
      <vt:lpstr>KAIZEN- CILJEVI </vt:lpstr>
      <vt:lpstr>KAIZEN- elementi </vt:lpstr>
      <vt:lpstr>KAIZEN- principi </vt:lpstr>
      <vt:lpstr>Osnovni aspekti KAIZEN modela</vt:lpstr>
      <vt:lpstr>UKLJANJANJE NEEFEKTIVNOSTI</vt:lpstr>
      <vt:lpstr>5 S RADNI OKVIR</vt:lpstr>
      <vt:lpstr>5 S</vt:lpstr>
      <vt:lpstr>AKTIVNOSTI KOJE NE DODAJU VREDNOST</vt:lpstr>
      <vt:lpstr>Slide 32</vt:lpstr>
      <vt:lpstr>Ringi proces</vt:lpstr>
      <vt:lpstr>“Pet ZAŠTO”</vt:lpstr>
      <vt:lpstr>Nagrada Evropske fondacije za menadžment kvalitetom-EFQM</vt:lpstr>
      <vt:lpstr>Malkolm Baldrige National  Quality Award </vt:lpstr>
      <vt:lpstr>Deming Prize 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Six sigma – iskorak ka savršenstvu</dc:title>
  <dc:creator>Corporate Edition</dc:creator>
  <cp:lastModifiedBy>Corporate Edition</cp:lastModifiedBy>
  <cp:revision>33</cp:revision>
  <dcterms:created xsi:type="dcterms:W3CDTF">2011-04-12T05:30:55Z</dcterms:created>
  <dcterms:modified xsi:type="dcterms:W3CDTF">2013-10-23T19:30:23Z</dcterms:modified>
</cp:coreProperties>
</file>