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8" r:id="rId4"/>
    <p:sldId id="279" r:id="rId5"/>
    <p:sldId id="280" r:id="rId6"/>
    <p:sldId id="258" r:id="rId7"/>
    <p:sldId id="259" r:id="rId8"/>
    <p:sldId id="260" r:id="rId9"/>
    <p:sldId id="261" r:id="rId10"/>
    <p:sldId id="262" r:id="rId11"/>
    <p:sldId id="263" r:id="rId12"/>
    <p:sldId id="265" r:id="rId13"/>
    <p:sldId id="281" r:id="rId14"/>
    <p:sldId id="266" r:id="rId15"/>
    <p:sldId id="272" r:id="rId16"/>
    <p:sldId id="267" r:id="rId17"/>
    <p:sldId id="268" r:id="rId18"/>
    <p:sldId id="269" r:id="rId19"/>
    <p:sldId id="270" r:id="rId20"/>
    <p:sldId id="271" r:id="rId21"/>
    <p:sldId id="282" r:id="rId22"/>
    <p:sldId id="273" r:id="rId23"/>
    <p:sldId id="274" r:id="rId24"/>
    <p:sldId id="275" r:id="rId25"/>
    <p:sldId id="276" r:id="rId26"/>
    <p:sldId id="277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AEB74-253D-4A67-82C5-FF93ACD9EA5E}" type="datetimeFigureOut">
              <a:rPr lang="en-US" smtClean="0"/>
              <a:pPr/>
              <a:t>11/12/2016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41403-2D90-4BC4-AEBD-63BA911D70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AEB74-253D-4A67-82C5-FF93ACD9EA5E}" type="datetimeFigureOut">
              <a:rPr lang="en-US" smtClean="0"/>
              <a:pPr/>
              <a:t>11/12/2016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41403-2D90-4BC4-AEBD-63BA911D70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AEB74-253D-4A67-82C5-FF93ACD9EA5E}" type="datetimeFigureOut">
              <a:rPr lang="en-US" smtClean="0"/>
              <a:pPr/>
              <a:t>11/12/2016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41403-2D90-4BC4-AEBD-63BA911D70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AEB74-253D-4A67-82C5-FF93ACD9EA5E}" type="datetimeFigureOut">
              <a:rPr lang="en-US" smtClean="0"/>
              <a:pPr/>
              <a:t>11/12/2016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41403-2D90-4BC4-AEBD-63BA911D70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AEB74-253D-4A67-82C5-FF93ACD9EA5E}" type="datetimeFigureOut">
              <a:rPr lang="en-US" smtClean="0"/>
              <a:pPr/>
              <a:t>11/12/2016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41403-2D90-4BC4-AEBD-63BA911D70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AEB74-253D-4A67-82C5-FF93ACD9EA5E}" type="datetimeFigureOut">
              <a:rPr lang="en-US" smtClean="0"/>
              <a:pPr/>
              <a:t>11/12/2016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41403-2D90-4BC4-AEBD-63BA911D70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AEB74-253D-4A67-82C5-FF93ACD9EA5E}" type="datetimeFigureOut">
              <a:rPr lang="en-US" smtClean="0"/>
              <a:pPr/>
              <a:t>11/12/2016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41403-2D90-4BC4-AEBD-63BA911D70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AEB74-253D-4A67-82C5-FF93ACD9EA5E}" type="datetimeFigureOut">
              <a:rPr lang="en-US" smtClean="0"/>
              <a:pPr/>
              <a:t>11/12/2016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41403-2D90-4BC4-AEBD-63BA911D70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AEB74-253D-4A67-82C5-FF93ACD9EA5E}" type="datetimeFigureOut">
              <a:rPr lang="en-US" smtClean="0"/>
              <a:pPr/>
              <a:t>11/12/2016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1741403-2D90-4BC4-AEBD-63BA911D70E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AEB74-253D-4A67-82C5-FF93ACD9EA5E}" type="datetimeFigureOut">
              <a:rPr lang="en-US" smtClean="0"/>
              <a:pPr/>
              <a:t>11/12/2016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41403-2D90-4BC4-AEBD-63BA911D70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AEB74-253D-4A67-82C5-FF93ACD9EA5E}" type="datetimeFigureOut">
              <a:rPr lang="en-US" smtClean="0"/>
              <a:pPr/>
              <a:t>11/12/2016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41403-2D90-4BC4-AEBD-63BA911D70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FDAEB74-253D-4A67-82C5-FF93ACD9EA5E}" type="datetimeFigureOut">
              <a:rPr lang="en-US" smtClean="0"/>
              <a:pPr/>
              <a:t>11/12/2016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1741403-2D90-4BC4-AEBD-63BA911D70E1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4028"/>
            <a:ext cx="9144000" cy="43651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extBox 4"/>
          <p:cNvSpPr txBox="1"/>
          <p:nvPr/>
        </p:nvSpPr>
        <p:spPr>
          <a:xfrm>
            <a:off x="2051720" y="4797152"/>
            <a:ext cx="5832648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sr-Latn-RS" sz="5400" b="1" dirty="0" smtClean="0">
                <a:solidFill>
                  <a:srgbClr val="FF0000"/>
                </a:solidFill>
                <a:latin typeface="Elephant" pitchFamily="18" charset="0"/>
              </a:rPr>
              <a:t>GAP ANALIZA </a:t>
            </a:r>
          </a:p>
          <a:p>
            <a:pPr marL="0" lvl="1" algn="ctr"/>
            <a:r>
              <a:rPr lang="sr-Latn-CS" sz="3200" dirty="0" smtClean="0">
                <a:solidFill>
                  <a:srgbClr val="FF0000"/>
                </a:solidFill>
              </a:rPr>
              <a:t>(Gap analysis)</a:t>
            </a:r>
            <a:endParaRPr lang="en-US" sz="3200" dirty="0" smtClean="0">
              <a:solidFill>
                <a:srgbClr val="FF0000"/>
              </a:solidFill>
            </a:endParaRPr>
          </a:p>
          <a:p>
            <a:pPr algn="ctr"/>
            <a:endParaRPr lang="sr-Latn-RS" sz="5400" b="1" dirty="0" smtClean="0">
              <a:solidFill>
                <a:srgbClr val="FF0000"/>
              </a:solidFill>
              <a:latin typeface="Elephant" pitchFamily="18" charset="0"/>
            </a:endParaRPr>
          </a:p>
          <a:p>
            <a:pPr algn="ctr"/>
            <a:r>
              <a:rPr lang="sr-Latn-RS" sz="5400" b="1" dirty="0" smtClean="0">
                <a:solidFill>
                  <a:srgbClr val="FF0000"/>
                </a:solidFill>
                <a:latin typeface="Elephant" pitchFamily="18" charset="0"/>
              </a:rPr>
              <a:t> </a:t>
            </a:r>
            <a:endParaRPr lang="en-US" sz="5400" b="1" dirty="0">
              <a:solidFill>
                <a:srgbClr val="FF0000"/>
              </a:solidFill>
              <a:latin typeface="Elephant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83569" y="620688"/>
            <a:ext cx="763284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r-Latn-CS" sz="4400" b="1" dirty="0" smtClean="0"/>
              <a:t>Analiza propusta u kvalitetu turističkih usluga </a:t>
            </a:r>
            <a:endParaRPr lang="en-US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sr-Latn-RS" sz="4000" dirty="0" smtClean="0"/>
              <a:t>Problemi, propusti, nedostaci, greške, diskrepance, odstupanja......</a:t>
            </a:r>
          </a:p>
          <a:p>
            <a:pPr algn="ctr">
              <a:buNone/>
            </a:pPr>
            <a:endParaRPr lang="sr-Latn-RS" sz="4000" dirty="0" smtClean="0"/>
          </a:p>
          <a:p>
            <a:pPr algn="ctr">
              <a:buNone/>
            </a:pPr>
            <a:r>
              <a:rPr lang="sr-Latn-RS" sz="4000" dirty="0" smtClean="0"/>
              <a:t>prate kvalitet usluga 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14356"/>
            <a:ext cx="9144000" cy="5603566"/>
          </a:xfrm>
        </p:spPr>
        <p:txBody>
          <a:bodyPr>
            <a:normAutofit fontScale="32500" lnSpcReduction="20000"/>
          </a:bodyPr>
          <a:lstStyle/>
          <a:p>
            <a:pPr>
              <a:buNone/>
            </a:pPr>
            <a:r>
              <a:rPr lang="en-US" sz="14400" b="1" dirty="0" smtClean="0"/>
              <a:t>O</a:t>
            </a:r>
            <a:r>
              <a:rPr lang="sr-Latn-RS" sz="14400" b="1" dirty="0" smtClean="0"/>
              <a:t>č</a:t>
            </a:r>
            <a:r>
              <a:rPr lang="en-US" sz="14400" b="1" dirty="0" err="1" smtClean="0"/>
              <a:t>ekivani</a:t>
            </a:r>
            <a:r>
              <a:rPr lang="en-US" sz="14400" b="1" dirty="0" smtClean="0"/>
              <a:t> </a:t>
            </a:r>
            <a:r>
              <a:rPr lang="en-US" sz="14400" b="1" dirty="0" err="1" smtClean="0"/>
              <a:t>kvalitet</a:t>
            </a:r>
            <a:r>
              <a:rPr lang="en-US" sz="14400" b="1" dirty="0" smtClean="0"/>
              <a:t> (</a:t>
            </a:r>
            <a:r>
              <a:rPr lang="en-US" sz="14400" b="1" dirty="0" err="1" smtClean="0"/>
              <a:t>engl</a:t>
            </a:r>
            <a:r>
              <a:rPr lang="en-US" sz="14400" b="1" dirty="0" smtClean="0"/>
              <a:t>. “Expected Quality</a:t>
            </a:r>
            <a:r>
              <a:rPr lang="sr-Latn-RS" sz="14400" b="1" dirty="0" smtClean="0"/>
              <a:t>” </a:t>
            </a:r>
            <a:r>
              <a:rPr lang="en-US" sz="14400" b="1" dirty="0" err="1" smtClean="0"/>
              <a:t>kvalitet</a:t>
            </a:r>
            <a:r>
              <a:rPr lang="en-US" sz="14400" b="1" dirty="0" smtClean="0"/>
              <a:t> </a:t>
            </a:r>
            <a:r>
              <a:rPr lang="en-US" sz="14400" b="1" dirty="0" err="1" smtClean="0"/>
              <a:t>izražen</a:t>
            </a:r>
            <a:r>
              <a:rPr lang="en-US" sz="14400" b="1" dirty="0" smtClean="0"/>
              <a:t> </a:t>
            </a:r>
            <a:r>
              <a:rPr lang="en-US" sz="14400" b="1" dirty="0" err="1" smtClean="0"/>
              <a:t>potrebama</a:t>
            </a:r>
            <a:r>
              <a:rPr lang="en-US" sz="14400" b="1" dirty="0" smtClean="0"/>
              <a:t> </a:t>
            </a:r>
            <a:r>
              <a:rPr lang="sr-Latn-RS" sz="14400" dirty="0" smtClean="0"/>
              <a:t>i</a:t>
            </a:r>
            <a:r>
              <a:rPr lang="en-US" sz="14400" dirty="0" smtClean="0"/>
              <a:t> </a:t>
            </a:r>
            <a:r>
              <a:rPr lang="en-US" sz="14400" dirty="0" err="1" smtClean="0"/>
              <a:t>željama</a:t>
            </a:r>
            <a:r>
              <a:rPr lang="sr-Latn-RS" sz="14400" dirty="0" smtClean="0"/>
              <a:t> </a:t>
            </a:r>
            <a:r>
              <a:rPr lang="en-US" sz="14400" dirty="0" err="1" smtClean="0"/>
              <a:t>potrošaca</a:t>
            </a:r>
            <a:r>
              <a:rPr lang="en-US" sz="14400" dirty="0" smtClean="0"/>
              <a:t>.</a:t>
            </a:r>
          </a:p>
          <a:p>
            <a:pPr>
              <a:buNone/>
            </a:pPr>
            <a:r>
              <a:rPr lang="en-US" sz="14400" dirty="0" err="1" smtClean="0"/>
              <a:t>Proizvo</a:t>
            </a:r>
            <a:r>
              <a:rPr lang="sr-Latn-RS" sz="14400" dirty="0" smtClean="0"/>
              <a:t>đ</a:t>
            </a:r>
            <a:r>
              <a:rPr lang="en-US" sz="14400" dirty="0" smtClean="0"/>
              <a:t>a</a:t>
            </a:r>
            <a:r>
              <a:rPr lang="sr-Latn-RS" sz="14400" dirty="0" smtClean="0"/>
              <a:t>č </a:t>
            </a:r>
            <a:r>
              <a:rPr lang="en-US" sz="14400" dirty="0" err="1" smtClean="0"/>
              <a:t>utvr</a:t>
            </a:r>
            <a:r>
              <a:rPr lang="sr-Latn-RS" sz="14400" dirty="0" smtClean="0"/>
              <a:t>đ</a:t>
            </a:r>
            <a:r>
              <a:rPr lang="en-US" sz="14400" dirty="0" err="1" smtClean="0"/>
              <a:t>uje</a:t>
            </a:r>
            <a:r>
              <a:rPr lang="sr-Latn-RS" sz="14400" dirty="0" smtClean="0"/>
              <a:t> </a:t>
            </a:r>
            <a:r>
              <a:rPr lang="en-US" sz="14400" dirty="0" err="1" smtClean="0"/>
              <a:t>te</a:t>
            </a:r>
            <a:r>
              <a:rPr lang="sr-Latn-RS" sz="14400" dirty="0" smtClean="0"/>
              <a:t> </a:t>
            </a:r>
            <a:r>
              <a:rPr lang="en-US" sz="14400" dirty="0" err="1" smtClean="0"/>
              <a:t>potrebe</a:t>
            </a:r>
            <a:r>
              <a:rPr lang="sr-Latn-RS" sz="14400" dirty="0" smtClean="0"/>
              <a:t> </a:t>
            </a:r>
            <a:r>
              <a:rPr lang="en-US" sz="14400" dirty="0" err="1" smtClean="0"/>
              <a:t>i</a:t>
            </a:r>
            <a:endParaRPr lang="en-US" sz="14400" dirty="0" smtClean="0"/>
          </a:p>
          <a:p>
            <a:pPr>
              <a:buNone/>
            </a:pPr>
            <a:r>
              <a:rPr lang="en-US" sz="14400" dirty="0" smtClean="0"/>
              <a:t>O</a:t>
            </a:r>
            <a:r>
              <a:rPr lang="sr-Latn-RS" sz="14400" dirty="0" smtClean="0"/>
              <a:t>č</a:t>
            </a:r>
            <a:r>
              <a:rPr lang="en-US" sz="14400" dirty="0" err="1" smtClean="0"/>
              <a:t>ekivanja</a:t>
            </a:r>
            <a:r>
              <a:rPr lang="sr-Latn-RS" sz="14400" dirty="0" smtClean="0"/>
              <a:t> </a:t>
            </a:r>
            <a:r>
              <a:rPr lang="en-US" sz="14400" dirty="0" err="1" smtClean="0"/>
              <a:t>i</a:t>
            </a:r>
            <a:r>
              <a:rPr lang="sr-Latn-RS" sz="14400" dirty="0" smtClean="0"/>
              <a:t> </a:t>
            </a:r>
            <a:r>
              <a:rPr lang="en-US" sz="14400" dirty="0" err="1" smtClean="0"/>
              <a:t>prevodi</a:t>
            </a:r>
            <a:r>
              <a:rPr lang="sr-Latn-RS" sz="14400" dirty="0" smtClean="0"/>
              <a:t> </a:t>
            </a:r>
            <a:r>
              <a:rPr lang="en-US" sz="14400" dirty="0" smtClean="0"/>
              <a:t>(</a:t>
            </a:r>
            <a:r>
              <a:rPr lang="en-US" sz="14400" dirty="0" err="1" smtClean="0"/>
              <a:t>translira</a:t>
            </a:r>
            <a:r>
              <a:rPr lang="en-US" sz="14400" dirty="0" smtClean="0"/>
              <a:t>)</a:t>
            </a:r>
          </a:p>
          <a:p>
            <a:pPr>
              <a:buNone/>
            </a:pPr>
            <a:r>
              <a:rPr lang="pl-PL" sz="14400" dirty="0" smtClean="0"/>
              <a:t>ih u specifikacije proizvoda i usluga.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324600"/>
          </a:xfrm>
        </p:spPr>
        <p:txBody>
          <a:bodyPr>
            <a:normAutofit fontScale="40000" lnSpcReduction="20000"/>
          </a:bodyPr>
          <a:lstStyle/>
          <a:p>
            <a:pPr>
              <a:buNone/>
            </a:pPr>
            <a:r>
              <a:rPr lang="en-US" sz="9600" b="1" dirty="0" err="1" smtClean="0"/>
              <a:t>Postignuti</a:t>
            </a:r>
            <a:r>
              <a:rPr lang="en-US" sz="9600" b="1" dirty="0" smtClean="0"/>
              <a:t> (</a:t>
            </a:r>
            <a:r>
              <a:rPr lang="en-US" sz="9600" b="1" dirty="0" err="1" smtClean="0"/>
              <a:t>stvarni</a:t>
            </a:r>
            <a:r>
              <a:rPr lang="en-US" sz="9600" b="1" dirty="0" smtClean="0"/>
              <a:t>, </a:t>
            </a:r>
            <a:r>
              <a:rPr lang="en-US" sz="9600" b="1" dirty="0" err="1" smtClean="0"/>
              <a:t>ostvareni</a:t>
            </a:r>
            <a:r>
              <a:rPr lang="en-US" sz="9600" b="1" dirty="0" smtClean="0"/>
              <a:t>) </a:t>
            </a:r>
            <a:r>
              <a:rPr lang="en-US" sz="9600" b="1" dirty="0" err="1" smtClean="0"/>
              <a:t>kvalitet</a:t>
            </a:r>
            <a:r>
              <a:rPr lang="en-US" sz="9600" b="1" dirty="0" smtClean="0"/>
              <a:t> (</a:t>
            </a:r>
            <a:r>
              <a:rPr lang="en-US" sz="9600" b="1" dirty="0" err="1" smtClean="0"/>
              <a:t>engl</a:t>
            </a:r>
            <a:r>
              <a:rPr lang="en-US" sz="9600" b="1" dirty="0" smtClean="0"/>
              <a:t>. “Actual Quality”) </a:t>
            </a:r>
            <a:r>
              <a:rPr lang="en-US" sz="9600" b="1" dirty="0" err="1" smtClean="0"/>
              <a:t>predstavlja</a:t>
            </a:r>
            <a:r>
              <a:rPr lang="en-US" sz="9600" b="1" dirty="0" smtClean="0"/>
              <a:t> </a:t>
            </a:r>
            <a:r>
              <a:rPr lang="en-US" sz="9600" b="1" dirty="0" err="1" smtClean="0"/>
              <a:t>ishod</a:t>
            </a:r>
            <a:r>
              <a:rPr lang="sr-Latn-RS" sz="9600" b="1" dirty="0" smtClean="0"/>
              <a:t> </a:t>
            </a:r>
            <a:r>
              <a:rPr lang="en-US" sz="9600" dirty="0" err="1" smtClean="0"/>
              <a:t>procesa</a:t>
            </a:r>
            <a:r>
              <a:rPr lang="en-US" sz="9600" dirty="0" smtClean="0"/>
              <a:t>,</a:t>
            </a:r>
            <a:r>
              <a:rPr lang="sr-Latn-RS" sz="9600" dirty="0" smtClean="0"/>
              <a:t> </a:t>
            </a:r>
            <a:r>
              <a:rPr lang="en-US" sz="9600" dirty="0" err="1" smtClean="0"/>
              <a:t>tj</a:t>
            </a:r>
            <a:r>
              <a:rPr lang="en-US" sz="9600" dirty="0" smtClean="0"/>
              <a:t>.</a:t>
            </a:r>
            <a:r>
              <a:rPr lang="sr-Latn-RS" sz="9600" dirty="0" smtClean="0"/>
              <a:t> </a:t>
            </a:r>
            <a:r>
              <a:rPr lang="en-US" sz="9600" dirty="0" err="1" smtClean="0"/>
              <a:t>ono</a:t>
            </a:r>
            <a:r>
              <a:rPr lang="sr-Latn-RS" sz="9600" dirty="0" smtClean="0"/>
              <a:t> </a:t>
            </a:r>
            <a:r>
              <a:rPr lang="en-US" sz="9600" dirty="0" err="1" smtClean="0"/>
              <a:t>što</a:t>
            </a:r>
            <a:r>
              <a:rPr lang="sr-Latn-RS" sz="9600" dirty="0" smtClean="0"/>
              <a:t> </a:t>
            </a:r>
            <a:r>
              <a:rPr lang="en-US" sz="9600" dirty="0" smtClean="0"/>
              <a:t>se</a:t>
            </a:r>
            <a:r>
              <a:rPr lang="sr-Latn-RS" sz="9600" dirty="0" smtClean="0"/>
              <a:t> i</a:t>
            </a:r>
            <a:r>
              <a:rPr lang="en-US" sz="9600" dirty="0" err="1" smtClean="0"/>
              <a:t>sporu</a:t>
            </a:r>
            <a:r>
              <a:rPr lang="sr-Latn-RS" sz="9600" dirty="0" smtClean="0"/>
              <a:t>č</a:t>
            </a:r>
            <a:r>
              <a:rPr lang="en-US" sz="9600" dirty="0" err="1" smtClean="0"/>
              <a:t>uje</a:t>
            </a:r>
            <a:r>
              <a:rPr lang="sr-Latn-RS" sz="9600" dirty="0" smtClean="0"/>
              <a:t> </a:t>
            </a:r>
            <a:r>
              <a:rPr lang="en-US" sz="9600" dirty="0" err="1" smtClean="0"/>
              <a:t>potroša</a:t>
            </a:r>
            <a:r>
              <a:rPr lang="sr-Latn-RS" sz="9600" dirty="0" smtClean="0"/>
              <a:t>č</a:t>
            </a:r>
            <a:r>
              <a:rPr lang="en-US" sz="9600" dirty="0" smtClean="0"/>
              <a:t>u.</a:t>
            </a:r>
          </a:p>
          <a:p>
            <a:pPr>
              <a:buNone/>
            </a:pPr>
            <a:r>
              <a:rPr lang="en-US" sz="9600" dirty="0" err="1" smtClean="0"/>
              <a:t>Može</a:t>
            </a:r>
            <a:r>
              <a:rPr lang="sr-Latn-RS" sz="9600" dirty="0" smtClean="0"/>
              <a:t> </a:t>
            </a:r>
            <a:r>
              <a:rPr lang="en-US" sz="9600" dirty="0" smtClean="0"/>
              <a:t>se</a:t>
            </a:r>
            <a:r>
              <a:rPr lang="sr-Latn-RS" sz="9600" dirty="0" smtClean="0"/>
              <a:t> </a:t>
            </a:r>
            <a:r>
              <a:rPr lang="en-US" sz="9600" dirty="0" err="1" smtClean="0"/>
              <a:t>zna</a:t>
            </a:r>
            <a:r>
              <a:rPr lang="sr-Latn-RS" sz="9600" dirty="0" smtClean="0"/>
              <a:t>č</a:t>
            </a:r>
            <a:r>
              <a:rPr lang="en-US" sz="9600" dirty="0" err="1" smtClean="0"/>
              <a:t>ajno</a:t>
            </a:r>
            <a:r>
              <a:rPr lang="sr-Latn-RS" sz="9600" dirty="0" smtClean="0"/>
              <a:t> </a:t>
            </a:r>
            <a:r>
              <a:rPr lang="en-US" sz="9600" dirty="0" err="1" smtClean="0"/>
              <a:t>razlikovati</a:t>
            </a:r>
            <a:r>
              <a:rPr lang="sr-Latn-RS" sz="9600" dirty="0" smtClean="0"/>
              <a:t> </a:t>
            </a:r>
            <a:r>
              <a:rPr lang="en-US" sz="9600" dirty="0" err="1" smtClean="0"/>
              <a:t>od</a:t>
            </a:r>
            <a:r>
              <a:rPr lang="sr-Latn-RS" sz="9600" dirty="0" smtClean="0"/>
              <a:t> </a:t>
            </a:r>
            <a:r>
              <a:rPr lang="en-US" sz="9600" dirty="0" smtClean="0"/>
              <a:t>o</a:t>
            </a:r>
            <a:r>
              <a:rPr lang="sr-Latn-RS" sz="9600" dirty="0" smtClean="0"/>
              <a:t>č</a:t>
            </a:r>
            <a:r>
              <a:rPr lang="en-US" sz="9600" dirty="0" err="1" smtClean="0"/>
              <a:t>ekivanog</a:t>
            </a:r>
            <a:r>
              <a:rPr lang="sr-Latn-RS" sz="9600" dirty="0" smtClean="0"/>
              <a:t> </a:t>
            </a:r>
            <a:r>
              <a:rPr lang="en-US" sz="9600" dirty="0" err="1" smtClean="0"/>
              <a:t>kvaliteta</a:t>
            </a:r>
            <a:r>
              <a:rPr lang="en-US" sz="9600" dirty="0" smtClean="0"/>
              <a:t>,</a:t>
            </a:r>
            <a:r>
              <a:rPr lang="sr-Latn-RS" sz="9600" dirty="0" smtClean="0"/>
              <a:t> zbog n</a:t>
            </a:r>
            <a:r>
              <a:rPr lang="en-US" sz="9600" dirty="0" err="1" smtClean="0"/>
              <a:t>epostojanj</a:t>
            </a:r>
            <a:r>
              <a:rPr lang="sr-Latn-RS" sz="9600" dirty="0" smtClean="0"/>
              <a:t>a </a:t>
            </a:r>
            <a:r>
              <a:rPr lang="en-US" sz="9600" dirty="0" err="1" smtClean="0"/>
              <a:t>informacija</a:t>
            </a:r>
            <a:r>
              <a:rPr lang="en-US" sz="9600" dirty="0" smtClean="0"/>
              <a:t>,</a:t>
            </a:r>
            <a:r>
              <a:rPr lang="sr-Latn-RS" sz="9600" dirty="0" smtClean="0"/>
              <a:t> </a:t>
            </a:r>
            <a:r>
              <a:rPr lang="en-US" sz="9600" dirty="0" err="1" smtClean="0"/>
              <a:t>njihov</a:t>
            </a:r>
            <a:r>
              <a:rPr lang="sr-Latn-RS" sz="9600" dirty="0" smtClean="0"/>
              <a:t>og</a:t>
            </a:r>
            <a:r>
              <a:rPr lang="en-US" sz="9600" dirty="0" smtClean="0"/>
              <a:t> </a:t>
            </a:r>
            <a:r>
              <a:rPr lang="en-US" sz="9600" dirty="0" err="1" smtClean="0"/>
              <a:t>gubitk</a:t>
            </a:r>
            <a:r>
              <a:rPr lang="sr-Latn-RS" sz="9600" dirty="0" smtClean="0"/>
              <a:t>a</a:t>
            </a:r>
            <a:r>
              <a:rPr lang="en-US" sz="9600" dirty="0" smtClean="0"/>
              <a:t>, </a:t>
            </a:r>
            <a:r>
              <a:rPr lang="en-US" sz="9600" dirty="0" err="1" smtClean="0"/>
              <a:t>pogrešn</a:t>
            </a:r>
            <a:r>
              <a:rPr lang="sr-Latn-RS" sz="9600" dirty="0" smtClean="0"/>
              <a:t>e</a:t>
            </a:r>
            <a:r>
              <a:rPr lang="en-US" sz="9600" dirty="0" smtClean="0"/>
              <a:t> </a:t>
            </a:r>
            <a:r>
              <a:rPr lang="en-US" sz="9600" dirty="0" err="1" smtClean="0"/>
              <a:t>interpretacij</a:t>
            </a:r>
            <a:r>
              <a:rPr lang="sr-Latn-RS" sz="9600" dirty="0" smtClean="0"/>
              <a:t>e</a:t>
            </a:r>
            <a:r>
              <a:rPr lang="en-US" sz="9600" dirty="0" smtClean="0"/>
              <a:t>,  </a:t>
            </a:r>
            <a:r>
              <a:rPr lang="en-US" sz="9600" dirty="0" err="1" smtClean="0"/>
              <a:t>odstupanj</a:t>
            </a:r>
            <a:r>
              <a:rPr lang="sr-Latn-RS" sz="9600" dirty="0" smtClean="0"/>
              <a:t>a</a:t>
            </a:r>
            <a:r>
              <a:rPr lang="en-US" sz="9600" dirty="0" smtClean="0"/>
              <a:t> </a:t>
            </a:r>
            <a:r>
              <a:rPr lang="en-US" sz="9600" dirty="0" err="1" smtClean="0"/>
              <a:t>proizvodnje</a:t>
            </a:r>
            <a:r>
              <a:rPr lang="sr-Latn-RS" sz="9600" dirty="0" smtClean="0"/>
              <a:t> </a:t>
            </a:r>
            <a:r>
              <a:rPr lang="it-IT" sz="9600" dirty="0" smtClean="0"/>
              <a:t>ili isporuke od specificiranih zahteva.</a:t>
            </a:r>
            <a:endParaRPr lang="sr-Latn-RS" sz="9600" dirty="0" smtClean="0"/>
          </a:p>
          <a:p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n-US" sz="3600" dirty="0" smtClean="0"/>
              <a:t>Na</a:t>
            </a:r>
            <a:r>
              <a:rPr lang="sr-Latn-RS" sz="3600" dirty="0" smtClean="0"/>
              <a:t>č</a:t>
            </a:r>
            <a:r>
              <a:rPr lang="en-US" sz="3600" dirty="0" smtClean="0"/>
              <a:t>in </a:t>
            </a:r>
            <a:r>
              <a:rPr lang="en-US" sz="3600" dirty="0" err="1" smtClean="0"/>
              <a:t>kako</a:t>
            </a:r>
            <a:r>
              <a:rPr lang="en-US" sz="3600" dirty="0" smtClean="0"/>
              <a:t> </a:t>
            </a:r>
            <a:r>
              <a:rPr lang="en-US" sz="3600" dirty="0" err="1" smtClean="0"/>
              <a:t>potroša</a:t>
            </a:r>
            <a:r>
              <a:rPr lang="sr-Latn-RS" sz="3600" dirty="0" smtClean="0"/>
              <a:t>č</a:t>
            </a:r>
            <a:r>
              <a:rPr lang="en-US" sz="3600" dirty="0" smtClean="0"/>
              <a:t> </a:t>
            </a:r>
            <a:r>
              <a:rPr lang="en-US" sz="3600" dirty="0" err="1" smtClean="0"/>
              <a:t>poima</a:t>
            </a:r>
            <a:r>
              <a:rPr lang="en-US" sz="3600" dirty="0" smtClean="0"/>
              <a:t>,</a:t>
            </a:r>
            <a:r>
              <a:rPr lang="sr-Latn-RS" sz="3600" dirty="0" smtClean="0"/>
              <a:t> </a:t>
            </a:r>
            <a:r>
              <a:rPr lang="en-US" sz="3600" dirty="0" err="1" smtClean="0"/>
              <a:t>tj</a:t>
            </a:r>
            <a:r>
              <a:rPr lang="en-US" sz="3600" dirty="0" smtClean="0"/>
              <a:t>. </a:t>
            </a:r>
            <a:r>
              <a:rPr lang="en-US" sz="3600" dirty="0" err="1" smtClean="0"/>
              <a:t>doživljava</a:t>
            </a:r>
            <a:r>
              <a:rPr lang="en-US" sz="3600" dirty="0" smtClean="0"/>
              <a:t> </a:t>
            </a:r>
            <a:r>
              <a:rPr lang="en-US" sz="3600" dirty="0" err="1" smtClean="0"/>
              <a:t>kvalitet</a:t>
            </a:r>
            <a:r>
              <a:rPr lang="en-US" sz="3600" dirty="0" smtClean="0"/>
              <a:t> je </a:t>
            </a:r>
            <a:r>
              <a:rPr lang="en-US" sz="3600" dirty="0" err="1" smtClean="0"/>
              <a:t>tzv</a:t>
            </a:r>
            <a:r>
              <a:rPr lang="en-US" sz="3600" dirty="0" smtClean="0"/>
              <a:t>. </a:t>
            </a:r>
            <a:r>
              <a:rPr lang="en-US" sz="3600" b="1" dirty="0" smtClean="0"/>
              <a:t>„</a:t>
            </a:r>
            <a:r>
              <a:rPr lang="en-US" sz="3600" b="1" dirty="0" err="1" smtClean="0">
                <a:solidFill>
                  <a:srgbClr val="C00000"/>
                </a:solidFill>
              </a:rPr>
              <a:t>percipirani</a:t>
            </a:r>
            <a:r>
              <a:rPr lang="en-US" sz="3600" b="1" dirty="0" smtClean="0">
                <a:solidFill>
                  <a:srgbClr val="C00000"/>
                </a:solidFill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</a:rPr>
              <a:t>kvalitet</a:t>
            </a:r>
            <a:r>
              <a:rPr lang="en-US" sz="3600" b="1" dirty="0" smtClean="0"/>
              <a:t>“ </a:t>
            </a:r>
            <a:r>
              <a:rPr lang="en-US" sz="3600" b="1" dirty="0" err="1" smtClean="0"/>
              <a:t>ili</a:t>
            </a:r>
            <a:r>
              <a:rPr lang="en-US" sz="3600" b="1" dirty="0" smtClean="0"/>
              <a:t> „</a:t>
            </a:r>
            <a:r>
              <a:rPr lang="en-US" sz="3600" b="1" dirty="0" err="1" smtClean="0"/>
              <a:t>potroša</a:t>
            </a:r>
            <a:r>
              <a:rPr lang="sr-Latn-RS" sz="3600" b="1" dirty="0" smtClean="0"/>
              <a:t>č</a:t>
            </a:r>
            <a:r>
              <a:rPr lang="en-US" sz="3600" b="1" dirty="0" err="1" smtClean="0"/>
              <a:t>evo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poimanje</a:t>
            </a:r>
            <a:r>
              <a:rPr lang="sr-Latn-RS" sz="3600" b="1" dirty="0" smtClean="0"/>
              <a:t> k</a:t>
            </a:r>
            <a:r>
              <a:rPr lang="en-US" sz="3600" b="1" dirty="0" err="1" smtClean="0"/>
              <a:t>valiteta</a:t>
            </a:r>
            <a:r>
              <a:rPr lang="en-US" sz="3600" b="1" dirty="0" smtClean="0"/>
              <a:t>“ (</a:t>
            </a:r>
            <a:r>
              <a:rPr lang="en-US" sz="3600" b="1" dirty="0" err="1" smtClean="0"/>
              <a:t>engl</a:t>
            </a:r>
            <a:r>
              <a:rPr lang="en-US" sz="3600" b="1" dirty="0" smtClean="0"/>
              <a:t>. “Perceived Quality”)</a:t>
            </a:r>
            <a:endParaRPr lang="sr-Latn-RS" sz="3600" b="1" dirty="0" smtClean="0"/>
          </a:p>
          <a:p>
            <a:pPr algn="ctr">
              <a:buNone/>
            </a:pPr>
            <a:r>
              <a:rPr lang="nn-NO" sz="4000" b="1" dirty="0" smtClean="0">
                <a:solidFill>
                  <a:srgbClr val="C00000"/>
                </a:solidFill>
              </a:rPr>
              <a:t>Percipirani kvalitet </a:t>
            </a:r>
            <a:endParaRPr lang="sr-Latn-RS" sz="4000" b="1" dirty="0" smtClean="0">
              <a:solidFill>
                <a:srgbClr val="C00000"/>
              </a:solidFill>
            </a:endParaRPr>
          </a:p>
          <a:p>
            <a:pPr algn="ctr">
              <a:buNone/>
            </a:pPr>
            <a:r>
              <a:rPr lang="nn-NO" sz="4000" b="1" dirty="0" smtClean="0">
                <a:solidFill>
                  <a:srgbClr val="FF0000"/>
                </a:solidFill>
              </a:rPr>
              <a:t>= </a:t>
            </a:r>
            <a:endParaRPr lang="sr-Latn-RS" sz="40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nn-NO" sz="3500" b="1" dirty="0" smtClean="0">
                <a:solidFill>
                  <a:srgbClr val="FF0000"/>
                </a:solidFill>
              </a:rPr>
              <a:t>postignuti kvalitet – o</a:t>
            </a:r>
            <a:r>
              <a:rPr lang="sr-Latn-RS" sz="3500" b="1" dirty="0" smtClean="0">
                <a:solidFill>
                  <a:srgbClr val="FF0000"/>
                </a:solidFill>
              </a:rPr>
              <a:t>č</a:t>
            </a:r>
            <a:r>
              <a:rPr lang="nn-NO" sz="3500" b="1" dirty="0" smtClean="0">
                <a:solidFill>
                  <a:srgbClr val="FF0000"/>
                </a:solidFill>
              </a:rPr>
              <a:t>ekivani kvalitet</a:t>
            </a:r>
          </a:p>
          <a:p>
            <a:pPr>
              <a:buNone/>
            </a:pPr>
            <a:endParaRPr lang="sr-Latn-R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712"/>
          </a:xfrm>
        </p:spPr>
        <p:txBody>
          <a:bodyPr>
            <a:normAutofit fontScale="90000"/>
          </a:bodyPr>
          <a:lstStyle/>
          <a:p>
            <a:r>
              <a:rPr lang="sr-Latn-RS" b="1" dirty="0" smtClean="0">
                <a:solidFill>
                  <a:srgbClr val="FF0000"/>
                </a:solidFill>
              </a:rPr>
              <a:t>Konceptualni model  GAP analize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4" name="Content Placeholder 3" descr="28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980729"/>
            <a:ext cx="4788024" cy="5877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364088" y="1124744"/>
            <a:ext cx="36004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Latn-CS" sz="2000" i="1" dirty="0" smtClean="0"/>
          </a:p>
          <a:p>
            <a:r>
              <a:rPr lang="sr-Latn-CS" sz="2000" b="1" dirty="0" smtClean="0"/>
              <a:t>Gap </a:t>
            </a:r>
            <a:r>
              <a:rPr lang="sr-Latn-CS" sz="2000" b="1" dirty="0"/>
              <a:t>1</a:t>
            </a:r>
            <a:r>
              <a:rPr lang="sr-Latn-CS" sz="2000" dirty="0"/>
              <a:t>: </a:t>
            </a:r>
            <a:r>
              <a:rPr lang="sr-Latn-CS" sz="2000" i="1" dirty="0"/>
              <a:t>Percepcija potrošača versus percepciji </a:t>
            </a:r>
            <a:r>
              <a:rPr lang="sr-Latn-CS" sz="2000" i="1" dirty="0" smtClean="0"/>
              <a:t>menadžmenta</a:t>
            </a:r>
          </a:p>
          <a:p>
            <a:endParaRPr lang="sr-Latn-CS" sz="2000" b="1" i="1" dirty="0"/>
          </a:p>
          <a:p>
            <a:r>
              <a:rPr lang="sr-Latn-CS" sz="2000" b="1" dirty="0" smtClean="0"/>
              <a:t>Gap 2</a:t>
            </a:r>
            <a:r>
              <a:rPr lang="sr-Latn-CS" sz="2000" dirty="0" smtClean="0"/>
              <a:t>: </a:t>
            </a:r>
            <a:r>
              <a:rPr lang="sr-Latn-CS" sz="2000" i="1" dirty="0" smtClean="0"/>
              <a:t>Menadžment percepcija versus specifikacije kvaliteta usluga</a:t>
            </a:r>
          </a:p>
          <a:p>
            <a:endParaRPr lang="sr-Latn-CS" sz="2000" i="1" dirty="0" smtClean="0"/>
          </a:p>
          <a:p>
            <a:r>
              <a:rPr lang="sr-Latn-CS" sz="2000" b="1" dirty="0" smtClean="0"/>
              <a:t>Gap 3</a:t>
            </a:r>
            <a:r>
              <a:rPr lang="sr-Latn-CS" sz="2000" dirty="0" smtClean="0"/>
              <a:t>: </a:t>
            </a:r>
            <a:r>
              <a:rPr lang="sr-Latn-CS" sz="2000" i="1" dirty="0" smtClean="0"/>
              <a:t>Specifikacije kvaliteta versus  isporuke usluga</a:t>
            </a:r>
            <a:endParaRPr lang="sr-Latn-CS" sz="2000" dirty="0" smtClean="0"/>
          </a:p>
          <a:p>
            <a:endParaRPr lang="sr-Latn-CS" sz="2000" dirty="0" smtClean="0"/>
          </a:p>
          <a:p>
            <a:r>
              <a:rPr lang="sr-Latn-CS" sz="2000" b="1" dirty="0" smtClean="0"/>
              <a:t>Gap 4</a:t>
            </a:r>
            <a:r>
              <a:rPr lang="sr-Latn-CS" sz="2000" dirty="0" smtClean="0"/>
              <a:t>: </a:t>
            </a:r>
            <a:r>
              <a:rPr lang="sr-Latn-CS" sz="2000" i="1" dirty="0" smtClean="0"/>
              <a:t>Isporuka usluga versus eksternih komunikacija</a:t>
            </a:r>
          </a:p>
          <a:p>
            <a:endParaRPr lang="sr-Latn-CS" sz="2000" i="1" dirty="0" smtClean="0"/>
          </a:p>
          <a:p>
            <a:r>
              <a:rPr lang="sr-Latn-CS" sz="2000" b="1" dirty="0" smtClean="0"/>
              <a:t>Gap 5:</a:t>
            </a:r>
            <a:r>
              <a:rPr lang="sr-Latn-CS" sz="2000" dirty="0" smtClean="0"/>
              <a:t> </a:t>
            </a:r>
            <a:r>
              <a:rPr lang="sr-Latn-CS" sz="2000" i="1" dirty="0" smtClean="0"/>
              <a:t>Očekivane usluge versus percipirane usluge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0" y="4797152"/>
            <a:ext cx="755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</a:t>
            </a:r>
            <a:r>
              <a:rPr lang="sr-Latn-RS" dirty="0" smtClean="0"/>
              <a:t>ap 1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043608" y="5805264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</a:t>
            </a:r>
            <a:r>
              <a:rPr lang="sr-Latn-RS" dirty="0" smtClean="0"/>
              <a:t>ap  2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971600" y="4869160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</a:t>
            </a:r>
            <a:r>
              <a:rPr lang="sr-Latn-RS" dirty="0" smtClean="0"/>
              <a:t>ap 3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843808" y="3861048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</a:t>
            </a:r>
            <a:r>
              <a:rPr lang="sr-Latn-RS" dirty="0" smtClean="0"/>
              <a:t>ap 4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971600" y="2852936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</a:t>
            </a:r>
            <a:r>
              <a:rPr lang="sr-Latn-RS" dirty="0" smtClean="0"/>
              <a:t>ap 5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Rectangle 10"/>
          <p:cNvSpPr/>
          <p:nvPr/>
        </p:nvSpPr>
        <p:spPr>
          <a:xfrm>
            <a:off x="251520" y="1340768"/>
            <a:ext cx="8208912" cy="34563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323528" y="1000108"/>
            <a:ext cx="7992888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000" b="1" dirty="0" smtClean="0">
                <a:solidFill>
                  <a:srgbClr val="FF0000"/>
                </a:solidFill>
              </a:rPr>
              <a:t>GAP  1 NASTAJE AKO:</a:t>
            </a:r>
          </a:p>
          <a:p>
            <a:pPr>
              <a:buFont typeface="Arial" pitchFamily="34" charset="0"/>
              <a:buChar char="•"/>
            </a:pPr>
            <a:r>
              <a:rPr lang="sr-Latn-CS" dirty="0" smtClean="0"/>
              <a:t> menadžment  </a:t>
            </a:r>
            <a:r>
              <a:rPr lang="sr-Latn-CS" dirty="0"/>
              <a:t>pogrešno </a:t>
            </a:r>
            <a:r>
              <a:rPr lang="sr-Latn-CS" dirty="0" smtClean="0"/>
              <a:t>percipira </a:t>
            </a:r>
            <a:r>
              <a:rPr lang="sr-Latn-CS" dirty="0"/>
              <a:t>očekivanja </a:t>
            </a:r>
            <a:r>
              <a:rPr lang="sr-Latn-CS" dirty="0" smtClean="0"/>
              <a:t>potrošača</a:t>
            </a:r>
          </a:p>
          <a:p>
            <a:pPr>
              <a:buFont typeface="Arial" pitchFamily="34" charset="0"/>
              <a:buChar char="•"/>
            </a:pPr>
            <a:r>
              <a:rPr lang="sr-Latn-CS" dirty="0"/>
              <a:t>s</a:t>
            </a:r>
            <a:r>
              <a:rPr lang="sr-Latn-CS" dirty="0" smtClean="0"/>
              <a:t>e ne vrši kontinuirano istraživanje tržišta</a:t>
            </a:r>
          </a:p>
          <a:p>
            <a:pPr>
              <a:buFont typeface="Arial" pitchFamily="34" charset="0"/>
              <a:buChar char="•"/>
            </a:pPr>
            <a:r>
              <a:rPr lang="sr-Latn-CS" dirty="0"/>
              <a:t>s</a:t>
            </a:r>
            <a:r>
              <a:rPr lang="sr-Latn-CS" dirty="0" smtClean="0"/>
              <a:t>u istraživanjem tržišta i analizom konkurencije  dobijene netačne informacije</a:t>
            </a:r>
          </a:p>
          <a:p>
            <a:pPr>
              <a:buFont typeface="Arial" pitchFamily="34" charset="0"/>
              <a:buChar char="•"/>
            </a:pPr>
            <a:r>
              <a:rPr lang="sr-Latn-CS" dirty="0"/>
              <a:t>s</a:t>
            </a:r>
            <a:r>
              <a:rPr lang="sr-Latn-CS" dirty="0" smtClean="0"/>
              <a:t>u netačno interpretirane informacije </a:t>
            </a:r>
            <a:r>
              <a:rPr lang="sr-Latn-CS" dirty="0"/>
              <a:t>u vezi sa očekivanjima potrošača, </a:t>
            </a:r>
            <a:endParaRPr lang="sr-Latn-CS" dirty="0" smtClean="0"/>
          </a:p>
          <a:p>
            <a:pPr>
              <a:buFont typeface="Arial" pitchFamily="34" charset="0"/>
              <a:buChar char="•"/>
            </a:pPr>
            <a:r>
              <a:rPr lang="sr-Latn-CS" dirty="0"/>
              <a:t>n</a:t>
            </a:r>
            <a:r>
              <a:rPr lang="sr-Latn-CS" dirty="0" smtClean="0"/>
              <a:t>e postoji </a:t>
            </a:r>
            <a:r>
              <a:rPr lang="sr-Latn-CS" dirty="0"/>
              <a:t>analize tražnje i </a:t>
            </a:r>
            <a:r>
              <a:rPr lang="sr-Latn-CS" dirty="0" smtClean="0"/>
              <a:t> ako je neadekvatna informisanost  </a:t>
            </a:r>
            <a:r>
              <a:rPr lang="sr-Latn-CS" dirty="0"/>
              <a:t>o odnosu preduzeća i njegovih </a:t>
            </a:r>
            <a:r>
              <a:rPr lang="sr-Latn-CS" dirty="0" smtClean="0"/>
              <a:t>potrošača</a:t>
            </a:r>
          </a:p>
          <a:p>
            <a:pPr>
              <a:buFont typeface="Arial" pitchFamily="34" charset="0"/>
              <a:buChar char="•"/>
            </a:pPr>
            <a:r>
              <a:rPr lang="sr-Latn-CS" dirty="0" smtClean="0"/>
              <a:t> ne postoji </a:t>
            </a:r>
            <a:r>
              <a:rPr lang="sr-Latn-CS" dirty="0"/>
              <a:t>ili </a:t>
            </a:r>
            <a:r>
              <a:rPr lang="sr-Latn-CS" dirty="0" smtClean="0"/>
              <a:t>je nedovoljna direktna </a:t>
            </a:r>
            <a:r>
              <a:rPr lang="sr-Latn-CS" dirty="0"/>
              <a:t>interakcije sa potrošačima, </a:t>
            </a:r>
            <a:endParaRPr lang="sr-Latn-CS" dirty="0" smtClean="0"/>
          </a:p>
          <a:p>
            <a:pPr>
              <a:buFont typeface="Arial" pitchFamily="34" charset="0"/>
              <a:buChar char="•"/>
            </a:pPr>
            <a:r>
              <a:rPr lang="sr-Latn-CS" dirty="0" smtClean="0"/>
              <a:t>nedostaje  volja </a:t>
            </a:r>
            <a:r>
              <a:rPr lang="sr-Latn-CS" dirty="0"/>
              <a:t>da se istraži šta su očekivanja potrošača i/ili nespremnosti da se obrati potrošačima i </a:t>
            </a:r>
            <a:r>
              <a:rPr lang="sr-Latn-CS" dirty="0" smtClean="0"/>
              <a:t>njima </a:t>
            </a:r>
            <a:r>
              <a:rPr lang="sr-Latn-CS" dirty="0"/>
              <a:t>bavi. </a:t>
            </a:r>
            <a:endParaRPr lang="sr-Latn-CS" dirty="0" smtClean="0"/>
          </a:p>
          <a:p>
            <a:pPr>
              <a:buFont typeface="Arial" pitchFamily="34" charset="0"/>
              <a:buChar char="•"/>
            </a:pPr>
            <a:r>
              <a:rPr lang="sr-Latn-CS" dirty="0" smtClean="0"/>
              <a:t> </a:t>
            </a:r>
            <a:r>
              <a:rPr lang="sr-Latn-CS" dirty="0"/>
              <a:t>postoji suviše nivoa organizacije kroz koje se  prenose informacije i koji zaustavljaju ili menjaju pojedine delove informacije </a:t>
            </a:r>
            <a:r>
              <a:rPr lang="sr-Latn-CS" dirty="0" smtClean="0"/>
              <a:t>pa </a:t>
            </a:r>
            <a:r>
              <a:rPr lang="sr-Latn-CS" dirty="0"/>
              <a:t>time pogoršavaju informacionu bazu odlučivanja</a:t>
            </a:r>
            <a:endParaRPr lang="sr-Latn-CS" dirty="0" smtClean="0"/>
          </a:p>
          <a:p>
            <a:pPr>
              <a:buFont typeface="Arial" pitchFamily="34" charset="0"/>
              <a:buChar char="•"/>
            </a:pPr>
            <a:endParaRPr lang="sr-Latn-CS" dirty="0" smtClean="0"/>
          </a:p>
          <a:p>
            <a:pPr>
              <a:buFont typeface="Arial" pitchFamily="34" charset="0"/>
              <a:buChar char="•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499991" cy="2348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4499992" y="0"/>
            <a:ext cx="4644008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860032" y="404664"/>
            <a:ext cx="396044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b="1" dirty="0">
                <a:solidFill>
                  <a:srgbClr val="C00000"/>
                </a:solidFill>
              </a:rPr>
              <a:t>Marketing istraživanje očekivanja potrošača </a:t>
            </a:r>
            <a:endParaRPr lang="hr-HR" b="1" dirty="0" smtClean="0">
              <a:solidFill>
                <a:srgbClr val="C000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hr-HR" dirty="0" smtClean="0"/>
              <a:t>davanje </a:t>
            </a:r>
            <a:r>
              <a:rPr lang="hr-HR" dirty="0"/>
              <a:t>kompetencija i ovlašćenja zaposlenima da prikupe tačne informacije u vezi sa očekivanjima </a:t>
            </a:r>
            <a:r>
              <a:rPr lang="hr-HR" dirty="0" smtClean="0"/>
              <a:t>potrošača</a:t>
            </a:r>
          </a:p>
          <a:p>
            <a:pPr>
              <a:buFont typeface="Arial" pitchFamily="34" charset="0"/>
              <a:buChar char="•"/>
            </a:pPr>
            <a:r>
              <a:rPr lang="hr-HR" i="1" dirty="0" smtClean="0"/>
              <a:t>Formalnim</a:t>
            </a:r>
            <a:r>
              <a:rPr lang="hr-HR" dirty="0" smtClean="0"/>
              <a:t> </a:t>
            </a:r>
            <a:r>
              <a:rPr lang="hr-HR" dirty="0"/>
              <a:t>i </a:t>
            </a:r>
            <a:r>
              <a:rPr lang="hr-HR" i="1" dirty="0" smtClean="0"/>
              <a:t>neformalnim</a:t>
            </a:r>
            <a:r>
              <a:rPr lang="hr-HR" dirty="0" smtClean="0"/>
              <a:t> metodama dobijanje </a:t>
            </a:r>
            <a:r>
              <a:rPr lang="hr-HR" dirty="0"/>
              <a:t>informacija o očekivanjima </a:t>
            </a:r>
            <a:r>
              <a:rPr lang="hr-HR" dirty="0" smtClean="0"/>
              <a:t>potrošača</a:t>
            </a:r>
          </a:p>
          <a:p>
            <a:pPr>
              <a:buFont typeface="Arial" pitchFamily="34" charset="0"/>
              <a:buChar char="•"/>
            </a:pPr>
            <a:r>
              <a:rPr lang="hr-HR" dirty="0" smtClean="0"/>
              <a:t>Tradicionalni pristupi:  </a:t>
            </a:r>
            <a:r>
              <a:rPr lang="hr-HR" dirty="0"/>
              <a:t>neposredno anketiranje i razgovor </a:t>
            </a:r>
            <a:r>
              <a:rPr lang="hr-HR" dirty="0" smtClean="0"/>
              <a:t>, </a:t>
            </a:r>
            <a:r>
              <a:rPr lang="hr-HR" dirty="0"/>
              <a:t>razvijanje sistema pritužbi i reklamacija, potrošački paneli i sl. </a:t>
            </a:r>
            <a:endParaRPr lang="hr-HR" dirty="0" smtClean="0"/>
          </a:p>
          <a:p>
            <a:pPr>
              <a:buFont typeface="Arial" pitchFamily="34" charset="0"/>
              <a:buChar char="•"/>
            </a:pPr>
            <a:r>
              <a:rPr lang="hr-HR" dirty="0" smtClean="0"/>
              <a:t> Unapređene tehnike: razvoj </a:t>
            </a:r>
            <a:r>
              <a:rPr lang="hr-HR" dirty="0"/>
              <a:t>funkcije kvaliteta,  brainstorming </a:t>
            </a:r>
            <a:r>
              <a:rPr lang="hr-HR" dirty="0" smtClean="0"/>
              <a:t>, </a:t>
            </a:r>
            <a:r>
              <a:rPr lang="hr-HR" i="1" dirty="0" smtClean="0"/>
              <a:t>gap </a:t>
            </a:r>
            <a:r>
              <a:rPr lang="hr-HR" i="1" dirty="0"/>
              <a:t>analiza kvaliteta</a:t>
            </a:r>
            <a:r>
              <a:rPr lang="hr-HR" dirty="0"/>
              <a:t> usluga. </a:t>
            </a:r>
            <a:endParaRPr lang="hr-HR" dirty="0" smtClean="0"/>
          </a:p>
          <a:p>
            <a:pPr>
              <a:buFont typeface="Arial" pitchFamily="34" charset="0"/>
              <a:buChar char="•"/>
            </a:pPr>
            <a:r>
              <a:rPr lang="hr-HR" dirty="0"/>
              <a:t>nesumnjivo najkritičniji, korak u dizajniranju marketing istraživanja očekivanja potrošača od turističkih usluga </a:t>
            </a:r>
            <a:r>
              <a:rPr lang="hr-HR" dirty="0" smtClean="0"/>
              <a:t>je </a:t>
            </a:r>
            <a:r>
              <a:rPr lang="hr-HR" dirty="0"/>
              <a:t>definisanje problema i ciljeva istraživanja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11560" y="2564904"/>
            <a:ext cx="34563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000" b="1" dirty="0" smtClean="0">
                <a:solidFill>
                  <a:srgbClr val="C00000"/>
                </a:solidFill>
              </a:rPr>
              <a:t>PREVAZILAŽENJE GAP 1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3104358"/>
            <a:ext cx="4427984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</a:tabLst>
            </a:pPr>
            <a:r>
              <a:rPr lang="hr-HR" sz="1600" b="1" dirty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Z</a:t>
            </a:r>
            <a:r>
              <a:rPr kumimoji="0" lang="hr-HR" sz="1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 zatvaranje ili minimiziranje gapa 1 najbitnije je: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342900" algn="l"/>
              </a:tabLst>
            </a:pPr>
            <a:r>
              <a:rPr lang="hr-HR" sz="1600" b="1" dirty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</a:t>
            </a:r>
            <a:r>
              <a:rPr kumimoji="0" lang="hr-HR" sz="1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oći do saznanja  ko su potrošači  i kakva su njihova očekivanja u vezi sa uslugom. U te svrhe neophodno je razvijati različite marketing strategije istraživanja (turističkog tržišta);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342900" algn="l"/>
              </a:tabLst>
            </a:pPr>
            <a:r>
              <a:rPr kumimoji="0" lang="hr-HR" sz="1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Graditi jake odnose sa potrošačima i kontinuirano tokom vremena pratiti promene u zahtevima i potrebama kako potencijalnih, tako i postojećih potrošača;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342900" algn="l"/>
              </a:tabLst>
            </a:pPr>
            <a:r>
              <a:rPr kumimoji="0" lang="hr-HR" sz="1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Implementirati različite stategije oporavka (recovery strategies) kada se dese nedostaci, greške i uopšte kada stvari krenu pogrešno da se odvijaju.</a:t>
            </a:r>
            <a:endParaRPr kumimoji="0" lang="hr-HR" sz="16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"/>
            <a:ext cx="3275856" cy="4437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0" y="0"/>
            <a:ext cx="9396536" cy="105273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83568" y="260648"/>
            <a:ext cx="86409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4400" b="1" dirty="0" smtClean="0">
                <a:solidFill>
                  <a:srgbClr val="C00000"/>
                </a:solidFill>
              </a:rPr>
              <a:t>CILJEVI ISTRAŽIVANJA</a:t>
            </a:r>
            <a:endParaRPr lang="en-US" sz="4400" b="1" dirty="0">
              <a:solidFill>
                <a:srgbClr val="C0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275856" y="1052736"/>
            <a:ext cx="5868144" cy="580526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275856" y="1124744"/>
            <a:ext cx="5472608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/>
              <a:t> </a:t>
            </a:r>
            <a:endParaRPr lang="en-US" dirty="0"/>
          </a:p>
          <a:p>
            <a:pPr lvl="0">
              <a:buFont typeface="Wingdings" pitchFamily="2" charset="2"/>
              <a:buChar char="Ø"/>
            </a:pPr>
            <a:r>
              <a:rPr lang="hr-HR" dirty="0"/>
              <a:t>Identifikovanje nezadovoljnih potrošača, kako bi se pokušalo da se otklone nedostaci koji su doveli do nezadovoljstva potrošača,</a:t>
            </a:r>
            <a:endParaRPr lang="en-US" dirty="0"/>
          </a:p>
          <a:p>
            <a:pPr lvl="0">
              <a:buFont typeface="Wingdings" pitchFamily="2" charset="2"/>
              <a:buChar char="Ø"/>
            </a:pPr>
            <a:r>
              <a:rPr lang="hr-HR" dirty="0"/>
              <a:t>Dobijanje saznanja  o zahtevima potrošača ili očekivanjima u vezi sa uslugom,</a:t>
            </a:r>
            <a:endParaRPr lang="en-US" dirty="0"/>
          </a:p>
          <a:p>
            <a:pPr lvl="0">
              <a:buFont typeface="Wingdings" pitchFamily="2" charset="2"/>
              <a:buChar char="Ø"/>
            </a:pPr>
            <a:r>
              <a:rPr lang="hr-HR" dirty="0"/>
              <a:t>Monitoring i  praćenje performansi usluga;</a:t>
            </a:r>
            <a:endParaRPr lang="en-US" dirty="0"/>
          </a:p>
          <a:p>
            <a:pPr lvl="0">
              <a:buFont typeface="Wingdings" pitchFamily="2" charset="2"/>
              <a:buChar char="Ø"/>
            </a:pPr>
            <a:r>
              <a:rPr lang="hr-HR" dirty="0"/>
              <a:t>Poređenje ukupne performanse preduzeća  sa konkurencijom;</a:t>
            </a:r>
            <a:endParaRPr lang="en-US" dirty="0"/>
          </a:p>
          <a:p>
            <a:pPr lvl="0">
              <a:buFont typeface="Wingdings" pitchFamily="2" charset="2"/>
              <a:buChar char="Ø"/>
            </a:pPr>
            <a:r>
              <a:rPr lang="hr-HR" dirty="0"/>
              <a:t>Procena gap-ova između  očekivanja i percepcije potrošača;</a:t>
            </a:r>
            <a:endParaRPr lang="en-US" dirty="0"/>
          </a:p>
          <a:p>
            <a:pPr lvl="0">
              <a:buFont typeface="Wingdings" pitchFamily="2" charset="2"/>
              <a:buChar char="Ø"/>
            </a:pPr>
            <a:r>
              <a:rPr lang="hr-HR" dirty="0"/>
              <a:t>Odmeravanje efektivnosti promena u isporuci usluga;</a:t>
            </a:r>
            <a:endParaRPr lang="en-US" dirty="0"/>
          </a:p>
          <a:p>
            <a:pPr lvl="0">
              <a:buFont typeface="Wingdings" pitchFamily="2" charset="2"/>
              <a:buChar char="Ø"/>
            </a:pPr>
            <a:r>
              <a:rPr lang="hr-HR" dirty="0"/>
              <a:t>Određivanje vrednosti performanse usluga pojedinačnom ili timskom evaluacijom (priznanjima i nagrađivanjem);</a:t>
            </a:r>
            <a:endParaRPr lang="en-US" dirty="0"/>
          </a:p>
          <a:p>
            <a:pPr lvl="0">
              <a:buFont typeface="Wingdings" pitchFamily="2" charset="2"/>
              <a:buChar char="Ø"/>
            </a:pPr>
            <a:r>
              <a:rPr lang="hr-HR" dirty="0"/>
              <a:t>Determinisanje očekivanja potrošača u vezi sa novom uslugom;</a:t>
            </a:r>
            <a:endParaRPr lang="en-US" dirty="0"/>
          </a:p>
          <a:p>
            <a:pPr lvl="0">
              <a:buFont typeface="Wingdings" pitchFamily="2" charset="2"/>
              <a:buChar char="Ø"/>
            </a:pPr>
            <a:r>
              <a:rPr lang="hr-HR" dirty="0"/>
              <a:t>Praćenje  promena očekivanja potrošača u  samoj delatnosti; </a:t>
            </a:r>
            <a:endParaRPr lang="en-US" dirty="0"/>
          </a:p>
          <a:p>
            <a:pPr lvl="0">
              <a:buFont typeface="Wingdings" pitchFamily="2" charset="2"/>
              <a:buChar char="Ø"/>
            </a:pPr>
            <a:r>
              <a:rPr lang="hr-HR" dirty="0"/>
              <a:t>Predviđanje budućih očekivanja potrošača.</a:t>
            </a:r>
            <a:endParaRPr lang="en-US" dirty="0"/>
          </a:p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4437112"/>
            <a:ext cx="3275856" cy="24208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C:\Users\Maja\Desktop\Fotografije\fotografije za knjigu naslovna\miley-cyrus-disney-world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486916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 flipH="1">
            <a:off x="9143999" y="0"/>
            <a:ext cx="45719" cy="6858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4869160"/>
            <a:ext cx="9144000" cy="198884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11560" y="5157192"/>
            <a:ext cx="70567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4000" b="1" dirty="0" smtClean="0">
                <a:solidFill>
                  <a:srgbClr val="FFFF00"/>
                </a:solidFill>
                <a:latin typeface="Comic Sans MS" pitchFamily="66" charset="0"/>
              </a:rPr>
              <a:t>Walt Disney  theme park</a:t>
            </a:r>
            <a:endParaRPr lang="en-US" sz="40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pic>
        <p:nvPicPr>
          <p:cNvPr id="6145" name="Picture 1" descr="C:\Users\Maja\Desktop\gapovi\walt disne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80312" y="4869160"/>
            <a:ext cx="1763688" cy="19888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793749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4860032" y="0"/>
            <a:ext cx="4283968" cy="6858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148064" y="260648"/>
            <a:ext cx="3995936" cy="7417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b="1" dirty="0" smtClean="0">
                <a:solidFill>
                  <a:schemeClr val="bg1"/>
                </a:solidFill>
              </a:rPr>
              <a:t>             </a:t>
            </a:r>
            <a:r>
              <a:rPr lang="hr-HR" sz="2800" b="1" dirty="0" smtClean="0">
                <a:solidFill>
                  <a:srgbClr val="FF0066"/>
                </a:solidFill>
              </a:rPr>
              <a:t>Marketing segmentacija</a:t>
            </a:r>
          </a:p>
          <a:p>
            <a:pPr>
              <a:buFont typeface="Arial" pitchFamily="34" charset="0"/>
              <a:buChar char="•"/>
            </a:pPr>
            <a:r>
              <a:rPr lang="hr-HR" sz="2800" b="1" i="1" dirty="0" smtClean="0">
                <a:solidFill>
                  <a:schemeClr val="bg1"/>
                </a:solidFill>
              </a:rPr>
              <a:t>Upravljanje mix-om potrošača: definisanje i odabir miksa potrošača koji su ciljni na tržištu i  koji su kompatibilni.</a:t>
            </a:r>
          </a:p>
          <a:p>
            <a:pPr>
              <a:buFont typeface="Arial" pitchFamily="34" charset="0"/>
              <a:buChar char="•"/>
            </a:pPr>
            <a:endParaRPr lang="hr-HR" sz="2800" b="1" i="1" dirty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endParaRPr lang="hr-HR" sz="2800" b="1" i="1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hr-HR" sz="2800" i="1" dirty="0" smtClean="0"/>
              <a:t> </a:t>
            </a:r>
            <a:r>
              <a:rPr lang="hr-HR" sz="2800" b="1" i="1" dirty="0" smtClean="0">
                <a:solidFill>
                  <a:schemeClr val="bg1"/>
                </a:solidFill>
              </a:rPr>
              <a:t>primena </a:t>
            </a:r>
            <a:r>
              <a:rPr lang="hr-HR" sz="2800" b="1" i="1" dirty="0">
                <a:solidFill>
                  <a:schemeClr val="bg1"/>
                </a:solidFill>
              </a:rPr>
              <a:t>relationship </a:t>
            </a:r>
            <a:r>
              <a:rPr lang="hr-HR" sz="2800" b="1" i="1" dirty="0" smtClean="0">
                <a:solidFill>
                  <a:schemeClr val="bg1"/>
                </a:solidFill>
              </a:rPr>
              <a:t>marketinga: </a:t>
            </a:r>
            <a:r>
              <a:rPr lang="hr-HR" sz="2800" b="1" i="1" dirty="0">
                <a:solidFill>
                  <a:schemeClr val="bg1"/>
                </a:solidFill>
              </a:rPr>
              <a:t>Programi čestih kupaca</a:t>
            </a:r>
            <a:endParaRPr lang="hr-HR" sz="2800" b="1" i="1" dirty="0" smtClean="0">
              <a:solidFill>
                <a:schemeClr val="bg1"/>
              </a:solidFill>
            </a:endParaRPr>
          </a:p>
          <a:p>
            <a:endParaRPr lang="hr-HR" sz="2800" b="1" i="1" dirty="0" smtClean="0">
              <a:solidFill>
                <a:schemeClr val="bg1"/>
              </a:solidFill>
            </a:endParaRPr>
          </a:p>
          <a:p>
            <a:endParaRPr lang="hr-HR" sz="2800" b="1" dirty="0" smtClean="0">
              <a:solidFill>
                <a:schemeClr val="bg1"/>
              </a:solidFill>
            </a:endParaRPr>
          </a:p>
          <a:p>
            <a:endParaRPr lang="hr-HR" sz="2800" b="1" dirty="0" smtClean="0">
              <a:solidFill>
                <a:schemeClr val="bg1"/>
              </a:solidFill>
            </a:endParaRPr>
          </a:p>
          <a:p>
            <a:r>
              <a:rPr lang="hr-HR" sz="2800" b="1" dirty="0" smtClean="0">
                <a:solidFill>
                  <a:schemeClr val="bg1"/>
                </a:solidFill>
              </a:rPr>
              <a:t> </a:t>
            </a:r>
            <a:endParaRPr lang="en-US" sz="2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1506" name="Picture 2" descr="C:\Users\Maja\Desktop\Fotografije\fotografije za knjigu naslovna\British-Airways-Cabin-Crew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355976" cy="3143250"/>
          </a:xfrm>
          <a:prstGeom prst="rect">
            <a:avLst/>
          </a:prstGeom>
          <a:noFill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0"/>
            <a:ext cx="4788024" cy="3140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0" y="3140968"/>
            <a:ext cx="9144000" cy="37170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419872" y="3212976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C00000"/>
                </a:solidFill>
              </a:rPr>
              <a:t>G</a:t>
            </a:r>
            <a:r>
              <a:rPr lang="sr-Latn-RS" sz="3600" b="1" dirty="0" smtClean="0">
                <a:solidFill>
                  <a:srgbClr val="C00000"/>
                </a:solidFill>
              </a:rPr>
              <a:t>ap 2</a:t>
            </a:r>
            <a:endParaRPr lang="en-US" sz="3600" b="1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7544" y="3933056"/>
            <a:ext cx="835292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hr-HR" dirty="0" smtClean="0"/>
              <a:t>Neadekvatno dizajniranje </a:t>
            </a:r>
            <a:r>
              <a:rPr lang="hr-HR" dirty="0"/>
              <a:t>usluga u smislu  ustanovljavanja takvih specifikacija koje će u potpunosti moći da zadovolje identifikovane zahteve i očekivanja potrošača.</a:t>
            </a:r>
            <a:endParaRPr lang="en-US" dirty="0"/>
          </a:p>
          <a:p>
            <a:pPr>
              <a:buFontTx/>
              <a:buChar char="-"/>
            </a:pPr>
            <a:r>
              <a:rPr lang="hr-HR" dirty="0" smtClean="0"/>
              <a:t>planiranje </a:t>
            </a:r>
            <a:r>
              <a:rPr lang="hr-HR" dirty="0"/>
              <a:t>specifikacija </a:t>
            </a:r>
            <a:r>
              <a:rPr lang="hr-HR" dirty="0" smtClean="0"/>
              <a:t>nije uspešno jer </a:t>
            </a:r>
            <a:r>
              <a:rPr lang="hr-HR" dirty="0"/>
              <a:t>top menadžment nema pravilnu orijentaciju prema </a:t>
            </a:r>
            <a:r>
              <a:rPr lang="hr-HR" dirty="0" smtClean="0"/>
              <a:t>kvalitetu</a:t>
            </a:r>
          </a:p>
          <a:p>
            <a:pPr>
              <a:buFontTx/>
              <a:buChar char="-"/>
            </a:pPr>
            <a:r>
              <a:rPr lang="hr-HR" dirty="0"/>
              <a:t>ponekad veruju da su očekivanja potrošača nerazumna ili </a:t>
            </a:r>
            <a:r>
              <a:rPr lang="hr-HR" dirty="0" smtClean="0"/>
              <a:t>nerealna</a:t>
            </a:r>
          </a:p>
          <a:p>
            <a:pPr>
              <a:buFontTx/>
              <a:buChar char="-"/>
            </a:pPr>
            <a:r>
              <a:rPr lang="hr-HR" dirty="0"/>
              <a:t>kod uvođenja novih usluga, odnosno ustanovljavanja drugačijih specifikacija usluga koje treba da odraze izmenjene želje i potrebe potrošača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en-US" dirty="0" err="1" smtClean="0"/>
              <a:t>Loše</a:t>
            </a:r>
            <a:r>
              <a:rPr lang="en-US" dirty="0" smtClean="0"/>
              <a:t> </a:t>
            </a:r>
            <a:r>
              <a:rPr lang="en-US" dirty="0" err="1" smtClean="0"/>
              <a:t>dizajnirana</a:t>
            </a:r>
            <a:r>
              <a:rPr lang="en-US" dirty="0" smtClean="0"/>
              <a:t> </a:t>
            </a:r>
            <a:r>
              <a:rPr lang="en-US" dirty="0" err="1" smtClean="0"/>
              <a:t>usluga</a:t>
            </a:r>
            <a:r>
              <a:rPr lang="en-US" dirty="0" smtClean="0"/>
              <a:t> (</a:t>
            </a:r>
            <a:r>
              <a:rPr lang="en-US" dirty="0" err="1" smtClean="0"/>
              <a:t>nesistematičan</a:t>
            </a:r>
            <a:r>
              <a:rPr lang="en-US" dirty="0" smtClean="0"/>
              <a:t> </a:t>
            </a:r>
            <a:r>
              <a:rPr lang="en-US" dirty="0" err="1" smtClean="0"/>
              <a:t>proces</a:t>
            </a:r>
            <a:r>
              <a:rPr lang="en-US" dirty="0" smtClean="0"/>
              <a:t> </a:t>
            </a:r>
            <a:r>
              <a:rPr lang="en-US" dirty="0" err="1" smtClean="0"/>
              <a:t>razvoja</a:t>
            </a:r>
            <a:r>
              <a:rPr lang="en-US" dirty="0" smtClean="0"/>
              <a:t> </a:t>
            </a:r>
            <a:r>
              <a:rPr lang="en-US" dirty="0" err="1" smtClean="0"/>
              <a:t>nove</a:t>
            </a:r>
            <a:r>
              <a:rPr lang="en-US" dirty="0" smtClean="0"/>
              <a:t> </a:t>
            </a:r>
            <a:r>
              <a:rPr lang="en-US" dirty="0" err="1" smtClean="0"/>
              <a:t>usluge</a:t>
            </a:r>
            <a:r>
              <a:rPr lang="en-US" dirty="0" smtClean="0"/>
              <a:t>, </a:t>
            </a:r>
            <a:r>
              <a:rPr lang="en-US" dirty="0" err="1" smtClean="0"/>
              <a:t>nejasni</a:t>
            </a:r>
            <a:r>
              <a:rPr lang="en-US" dirty="0" smtClean="0"/>
              <a:t>, </a:t>
            </a:r>
            <a:r>
              <a:rPr lang="en-US" dirty="0" err="1" smtClean="0"/>
              <a:t>nedefinisani</a:t>
            </a:r>
            <a:r>
              <a:rPr lang="en-US" dirty="0" smtClean="0"/>
              <a:t> </a:t>
            </a:r>
            <a:r>
              <a:rPr lang="en-US" dirty="0" err="1" smtClean="0"/>
              <a:t>dizajn</a:t>
            </a:r>
            <a:r>
              <a:rPr lang="en-US" dirty="0" smtClean="0"/>
              <a:t> </a:t>
            </a:r>
            <a:r>
              <a:rPr lang="en-US" dirty="0" err="1" smtClean="0"/>
              <a:t>usluge</a:t>
            </a:r>
            <a:r>
              <a:rPr lang="en-US" dirty="0" smtClean="0"/>
              <a:t> </a:t>
            </a:r>
            <a:r>
              <a:rPr lang="en-US" dirty="0" err="1" smtClean="0"/>
              <a:t>ili</a:t>
            </a:r>
            <a:r>
              <a:rPr lang="en-US" dirty="0" smtClean="0"/>
              <a:t> je </a:t>
            </a:r>
            <a:r>
              <a:rPr lang="en-US" dirty="0" err="1" smtClean="0"/>
              <a:t>loše</a:t>
            </a:r>
            <a:r>
              <a:rPr lang="en-US" dirty="0" smtClean="0"/>
              <a:t> </a:t>
            </a:r>
            <a:r>
              <a:rPr lang="en-US" dirty="0" err="1" smtClean="0"/>
              <a:t>pozicioniran</a:t>
            </a:r>
            <a:r>
              <a:rPr lang="en-US" dirty="0" smtClean="0"/>
              <a:t>)</a:t>
            </a:r>
          </a:p>
          <a:p>
            <a:pPr lvl="0"/>
            <a:r>
              <a:rPr lang="en-US" dirty="0" err="1" smtClean="0"/>
              <a:t>nedostatak</a:t>
            </a:r>
            <a:r>
              <a:rPr lang="en-US" dirty="0" smtClean="0"/>
              <a:t> </a:t>
            </a:r>
            <a:r>
              <a:rPr lang="en-US" dirty="0" err="1" smtClean="0"/>
              <a:t>ili</a:t>
            </a:r>
            <a:r>
              <a:rPr lang="en-US" dirty="0" smtClean="0"/>
              <a:t> </a:t>
            </a:r>
            <a:r>
              <a:rPr lang="en-US" dirty="0" err="1" smtClean="0"/>
              <a:t>nedovoljna</a:t>
            </a:r>
            <a:r>
              <a:rPr lang="en-US" dirty="0" smtClean="0"/>
              <a:t> </a:t>
            </a:r>
            <a:r>
              <a:rPr lang="en-US" dirty="0" err="1" smtClean="0"/>
              <a:t>percepcija</a:t>
            </a:r>
            <a:r>
              <a:rPr lang="en-US" dirty="0" smtClean="0"/>
              <a:t> </a:t>
            </a:r>
            <a:r>
              <a:rPr lang="en-US" dirty="0" err="1" smtClean="0"/>
              <a:t>izvodljivosti</a:t>
            </a:r>
            <a:r>
              <a:rPr lang="en-US" dirty="0" smtClean="0"/>
              <a:t>;</a:t>
            </a:r>
          </a:p>
          <a:p>
            <a:pPr lvl="0"/>
            <a:r>
              <a:rPr lang="en-US" dirty="0" err="1" smtClean="0"/>
              <a:t>nedovoljno</a:t>
            </a:r>
            <a:r>
              <a:rPr lang="en-US" dirty="0" smtClean="0"/>
              <a:t> </a:t>
            </a:r>
            <a:r>
              <a:rPr lang="en-US" dirty="0" err="1" smtClean="0"/>
              <a:t>interesovanje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standardizaciju</a:t>
            </a:r>
            <a:r>
              <a:rPr lang="en-US" dirty="0" smtClean="0"/>
              <a:t>, </a:t>
            </a:r>
            <a:r>
              <a:rPr lang="en-US" dirty="0" err="1" smtClean="0"/>
              <a:t>posebno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standarde</a:t>
            </a:r>
            <a:r>
              <a:rPr lang="en-US" dirty="0" smtClean="0"/>
              <a:t> </a:t>
            </a:r>
            <a:r>
              <a:rPr lang="en-US" dirty="0" err="1" smtClean="0"/>
              <a:t>definisane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aspekta</a:t>
            </a:r>
            <a:r>
              <a:rPr lang="en-US" dirty="0" smtClean="0"/>
              <a:t> </a:t>
            </a:r>
            <a:r>
              <a:rPr lang="en-US" dirty="0" err="1" smtClean="0"/>
              <a:t>potrošača</a:t>
            </a:r>
            <a:r>
              <a:rPr lang="en-US" dirty="0" smtClean="0"/>
              <a:t>;</a:t>
            </a:r>
          </a:p>
          <a:p>
            <a:pPr lvl="0"/>
            <a:r>
              <a:rPr lang="en-US" dirty="0" err="1" smtClean="0"/>
              <a:t>neodgovarajućeg</a:t>
            </a:r>
            <a:r>
              <a:rPr lang="en-US" dirty="0" smtClean="0"/>
              <a:t> </a:t>
            </a:r>
            <a:r>
              <a:rPr lang="en-US" dirty="0" err="1" smtClean="0"/>
              <a:t>uslužnog</a:t>
            </a:r>
            <a:r>
              <a:rPr lang="en-US" dirty="0" smtClean="0"/>
              <a:t> </a:t>
            </a:r>
            <a:r>
              <a:rPr lang="en-US" dirty="0" err="1" smtClean="0"/>
              <a:t>ambijenta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fizičkih</a:t>
            </a:r>
            <a:r>
              <a:rPr lang="en-US" dirty="0" smtClean="0"/>
              <a:t> </a:t>
            </a:r>
            <a:r>
              <a:rPr lang="en-US" dirty="0" err="1" smtClean="0"/>
              <a:t>elemenata</a:t>
            </a:r>
            <a:endParaRPr lang="en-US" dirty="0" smtClean="0"/>
          </a:p>
          <a:p>
            <a:pPr lvl="0"/>
            <a:r>
              <a:rPr lang="en-US" dirty="0" err="1" smtClean="0"/>
              <a:t>odsustvo</a:t>
            </a:r>
            <a:r>
              <a:rPr lang="en-US" dirty="0" smtClean="0"/>
              <a:t> </a:t>
            </a:r>
            <a:r>
              <a:rPr lang="en-US" dirty="0" err="1" smtClean="0"/>
              <a:t>utvrđenih</a:t>
            </a:r>
            <a:r>
              <a:rPr lang="en-US" dirty="0" smtClean="0"/>
              <a:t> </a:t>
            </a:r>
            <a:r>
              <a:rPr lang="en-US" dirty="0" err="1" smtClean="0"/>
              <a:t>ciljeva</a:t>
            </a:r>
            <a:r>
              <a:rPr lang="en-US" dirty="0" smtClean="0"/>
              <a:t>;</a:t>
            </a:r>
          </a:p>
          <a:p>
            <a:pPr lvl="0"/>
            <a:r>
              <a:rPr lang="en-US" dirty="0" err="1" smtClean="0"/>
              <a:t>odsustvo</a:t>
            </a:r>
            <a:r>
              <a:rPr lang="en-US" dirty="0" smtClean="0"/>
              <a:t> </a:t>
            </a:r>
            <a:r>
              <a:rPr lang="en-US" dirty="0" err="1" smtClean="0"/>
              <a:t>ili</a:t>
            </a:r>
            <a:r>
              <a:rPr lang="en-US" dirty="0" smtClean="0"/>
              <a:t> </a:t>
            </a:r>
            <a:r>
              <a:rPr lang="en-US" dirty="0" err="1" smtClean="0"/>
              <a:t>nedovoljno</a:t>
            </a:r>
            <a:r>
              <a:rPr lang="en-US" dirty="0" smtClean="0"/>
              <a:t> </a:t>
            </a:r>
            <a:r>
              <a:rPr lang="en-US" dirty="0" err="1" smtClean="0"/>
              <a:t>angažovanje</a:t>
            </a:r>
            <a:r>
              <a:rPr lang="en-US" dirty="0" smtClean="0"/>
              <a:t> </a:t>
            </a:r>
            <a:r>
              <a:rPr lang="en-US" dirty="0" err="1" smtClean="0"/>
              <a:t>ukupnog</a:t>
            </a:r>
            <a:r>
              <a:rPr lang="en-US" dirty="0" smtClean="0"/>
              <a:t> </a:t>
            </a:r>
            <a:r>
              <a:rPr lang="en-US" dirty="0" err="1" smtClean="0"/>
              <a:t>menadžmenta</a:t>
            </a:r>
            <a:r>
              <a:rPr lang="en-US" dirty="0" smtClean="0"/>
              <a:t>;</a:t>
            </a:r>
          </a:p>
          <a:p>
            <a:pPr lvl="0"/>
            <a:r>
              <a:rPr lang="en-US" dirty="0" err="1" smtClean="0"/>
              <a:t>nedostatak</a:t>
            </a:r>
            <a:r>
              <a:rPr lang="en-US" dirty="0" smtClean="0"/>
              <a:t> </a:t>
            </a:r>
            <a:r>
              <a:rPr lang="en-US" dirty="0" err="1" smtClean="0"/>
              <a:t>internih</a:t>
            </a:r>
            <a:r>
              <a:rPr lang="en-US" dirty="0" smtClean="0"/>
              <a:t> </a:t>
            </a:r>
            <a:r>
              <a:rPr lang="en-US" dirty="0" err="1" smtClean="0"/>
              <a:t>resursa</a:t>
            </a:r>
            <a:r>
              <a:rPr lang="en-US" dirty="0" smtClean="0"/>
              <a:t>;</a:t>
            </a:r>
          </a:p>
          <a:p>
            <a:pPr lvl="0"/>
            <a:r>
              <a:rPr lang="en-US" dirty="0" err="1" smtClean="0"/>
              <a:t>prevelika</a:t>
            </a:r>
            <a:r>
              <a:rPr lang="en-US" dirty="0" smtClean="0"/>
              <a:t> </a:t>
            </a:r>
            <a:r>
              <a:rPr lang="en-US" dirty="0" err="1" smtClean="0"/>
              <a:t>tražnja</a:t>
            </a:r>
            <a:r>
              <a:rPr lang="en-US" dirty="0" smtClean="0"/>
              <a:t>; </a:t>
            </a:r>
          </a:p>
          <a:p>
            <a:r>
              <a:rPr lang="en-US" dirty="0" err="1" smtClean="0"/>
              <a:t>nedovoljna</a:t>
            </a:r>
            <a:r>
              <a:rPr lang="en-US" dirty="0" smtClean="0"/>
              <a:t> </a:t>
            </a:r>
            <a:r>
              <a:rPr lang="en-US" dirty="0" err="1" smtClean="0"/>
              <a:t>podrška</a:t>
            </a:r>
            <a:r>
              <a:rPr lang="en-US" dirty="0" smtClean="0"/>
              <a:t> top </a:t>
            </a:r>
            <a:r>
              <a:rPr lang="en-US" dirty="0" err="1" smtClean="0"/>
              <a:t>menadžmenta</a:t>
            </a:r>
            <a:r>
              <a:rPr lang="en-US" dirty="0" smtClean="0"/>
              <a:t> u </a:t>
            </a:r>
            <a:r>
              <a:rPr lang="en-US" dirty="0" err="1" smtClean="0"/>
              <a:t>procesu</a:t>
            </a:r>
            <a:r>
              <a:rPr lang="en-US" dirty="0" smtClean="0"/>
              <a:t> </a:t>
            </a:r>
            <a:r>
              <a:rPr lang="en-US" dirty="0" err="1" smtClean="0"/>
              <a:t>planiranja</a:t>
            </a:r>
            <a:r>
              <a:rPr lang="en-US" dirty="0" smtClean="0"/>
              <a:t> </a:t>
            </a:r>
            <a:r>
              <a:rPr lang="en-US" dirty="0" err="1" smtClean="0"/>
              <a:t>kvaliteta</a:t>
            </a:r>
            <a:r>
              <a:rPr lang="en-US" dirty="0" smtClean="0"/>
              <a:t> </a:t>
            </a:r>
            <a:r>
              <a:rPr lang="en-US" dirty="0" err="1" smtClean="0"/>
              <a:t>usluge</a:t>
            </a: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25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499992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4499992" y="0"/>
            <a:ext cx="4644008" cy="126876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860032" y="260648"/>
            <a:ext cx="38884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400" b="1" dirty="0" smtClean="0">
                <a:solidFill>
                  <a:srgbClr val="FF0066"/>
                </a:solidFill>
              </a:rPr>
              <a:t>PREVAZILAŽENJE GAP 2</a:t>
            </a:r>
            <a:endParaRPr lang="en-US" sz="2400" b="1" dirty="0">
              <a:solidFill>
                <a:srgbClr val="FF0066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499992" y="1268760"/>
            <a:ext cx="4644008" cy="38164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572000" y="1628800"/>
            <a:ext cx="4572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hr-HR" dirty="0" smtClean="0"/>
              <a:t> dizajniranje </a:t>
            </a:r>
            <a:r>
              <a:rPr lang="hr-HR" dirty="0"/>
              <a:t>usluga bez pojednostavljivanja, nekompletnosti, subjektivnosti i </a:t>
            </a:r>
            <a:r>
              <a:rPr lang="hr-HR" dirty="0" smtClean="0"/>
              <a:t>predrasuda</a:t>
            </a:r>
          </a:p>
          <a:p>
            <a:pPr>
              <a:buFont typeface="Arial" pitchFamily="34" charset="0"/>
              <a:buChar char="•"/>
            </a:pPr>
            <a:r>
              <a:rPr lang="hr-HR" dirty="0"/>
              <a:t>osoblje u direktnom kontaktu sa potrošačima prihvata specifikacije </a:t>
            </a:r>
            <a:r>
              <a:rPr lang="hr-HR" dirty="0" smtClean="0"/>
              <a:t>i  primenjuje ih</a:t>
            </a:r>
          </a:p>
          <a:p>
            <a:pPr>
              <a:buFont typeface="Arial" pitchFamily="34" charset="0"/>
              <a:buChar char="•"/>
            </a:pPr>
            <a:r>
              <a:rPr lang="hr-HR" dirty="0" smtClean="0"/>
              <a:t>Ustanovljavanje adekvatnih tehničkih i funkcionalnih standarda.</a:t>
            </a:r>
          </a:p>
          <a:p>
            <a:pPr>
              <a:buFont typeface="Arial" pitchFamily="34" charset="0"/>
              <a:buChar char="•"/>
            </a:pPr>
            <a:r>
              <a:rPr lang="hr-HR" dirty="0" smtClean="0"/>
              <a:t>Dizajniranje fizičkih dokaza </a:t>
            </a:r>
            <a:r>
              <a:rPr lang="hr-HR" dirty="0"/>
              <a:t>usluga </a:t>
            </a:r>
            <a:r>
              <a:rPr lang="hr-HR" dirty="0" smtClean="0"/>
              <a:t> -fizičko okruženje  </a:t>
            </a:r>
            <a:r>
              <a:rPr lang="hr-HR" dirty="0"/>
              <a:t>hotela,  restorana, tematskih parkova i sl, </a:t>
            </a:r>
            <a:r>
              <a:rPr lang="hr-HR" dirty="0" smtClean="0"/>
              <a:t> kao i: </a:t>
            </a:r>
            <a:r>
              <a:rPr lang="hr-HR" dirty="0"/>
              <a:t>oznake,  oprema, izgled internet prezentacije </a:t>
            </a:r>
            <a:endParaRPr lang="en-US" dirty="0"/>
          </a:p>
        </p:txBody>
      </p:sp>
      <p:pic>
        <p:nvPicPr>
          <p:cNvPr id="3073" name="Picture 1" descr="C:\Users\Maja\Desktop\gapovi\walt disney I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229100"/>
            <a:ext cx="4499992" cy="2628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7650" name="Picture 2" descr="C:\Users\Maja\Desktop\gapovi\bill mariot II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148064" cy="6858000"/>
          </a:xfrm>
          <a:prstGeom prst="rect">
            <a:avLst/>
          </a:prstGeom>
          <a:noFill/>
        </p:spPr>
      </p:pic>
      <p:pic>
        <p:nvPicPr>
          <p:cNvPr id="27651" name="Picture 3" descr="C:\Users\Maja\Desktop\gapovi\bill marriott, fot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0"/>
            <a:ext cx="4427984" cy="32849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35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6084168" cy="242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1835696" y="260648"/>
            <a:ext cx="25922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2000" b="1" dirty="0">
                <a:solidFill>
                  <a:srgbClr val="FF0000"/>
                </a:solidFill>
              </a:rPr>
              <a:t>Ritz Carlton 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084168" y="0"/>
            <a:ext cx="3059832" cy="184482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940152" y="260648"/>
            <a:ext cx="25922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dirty="0"/>
              <a:t>	</a:t>
            </a:r>
            <a:r>
              <a:rPr lang="sr-Latn-RS" sz="4000" dirty="0" smtClean="0">
                <a:solidFill>
                  <a:srgbClr val="FFC000"/>
                </a:solidFill>
              </a:rPr>
              <a:t>zlatni        standardi</a:t>
            </a:r>
            <a:endParaRPr lang="en-US" sz="4000" dirty="0">
              <a:solidFill>
                <a:srgbClr val="FFC000"/>
              </a:solidFill>
            </a:endParaRP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0" y="2924174"/>
            <a:ext cx="8532440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342900" algn="l"/>
              </a:tabLst>
            </a:pPr>
            <a:r>
              <a:rPr kumimoji="0" lang="hr-H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Uniforme zaposlenih, posebno onih koji dolaze u direktan kontakt sa gostima, moraju biti više nego besprekorne;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342900" algn="l"/>
              </a:tabLst>
            </a:pPr>
            <a:r>
              <a:rPr kumimoji="0" lang="hr-H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Odeća, kao i obuća svih oostalih zaposlenih, takođe mora biti besprekorno uredna i čista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342900" algn="l"/>
              </a:tabLst>
            </a:pPr>
            <a:r>
              <a:rPr kumimoji="0" lang="hr-H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Pločica sa imenom  mora biti obavezan deo uniforme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342900" algn="l"/>
              </a:tabLst>
            </a:pPr>
            <a:r>
              <a:rPr kumimoji="0" lang="hr-H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Supevizor mora biti odmah uočljiv u bilo kojoj situaciji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342900" algn="l"/>
              </a:tabLst>
            </a:pPr>
            <a:r>
              <a:rPr kumimoji="0" lang="hr-H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Potrebno je, npr. kod telefonskog kontakta, ali i u bilo kojoj drugoj situaciji usmene komunikacije sa potrošačima,  imati odgovarajuće etiketiranje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342900" algn="l"/>
              </a:tabLst>
            </a:pPr>
            <a:r>
              <a:rPr kumimoji="0" lang="hr-H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Uvek kada se odgovara na telefonski poziv gosta iz sobe, mora se upitati: „Mogu li vas zamoliti da ostanete na vezi?“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342900" algn="l"/>
              </a:tabLst>
            </a:pPr>
            <a:r>
              <a:rPr kumimoji="0" lang="hr-H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Pomoćno osoblje, takođe, mora biti obučeno po odgovarajućim rigoroznim standardima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342900" algn="l"/>
              </a:tabLst>
            </a:pPr>
            <a:r>
              <a:rPr kumimoji="0" lang="hr-H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Izbegava se transfer, tj. preusmeravanje telefonskih poziva.</a:t>
            </a:r>
            <a:endParaRPr kumimoji="0" lang="hr-H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95942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3779912" y="0"/>
            <a:ext cx="5364088" cy="68580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 dirty="0" smtClean="0"/>
          </a:p>
          <a:p>
            <a:pPr algn="ctr"/>
            <a:endParaRPr lang="sr-Latn-RS" dirty="0" smtClean="0"/>
          </a:p>
          <a:p>
            <a:pPr algn="ctr"/>
            <a:endParaRPr lang="en-US" dirty="0"/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4860032" y="-125343"/>
            <a:ext cx="428396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Gold Standards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3923928" y="3066676"/>
            <a:ext cx="5220072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The Ritz-Carlton Hotel is a place where the genuine care and comfort of our guests is our highest mission. 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We pledge to provide the finest personal service and facilities for our guests who will always enjoy a warm, relaxed, yet refined ambience. 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The Ritz-Carlton experience enlivens the senses, instills well-being, and fulfills even the unexpressed wishes and needs of our guests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.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44008" y="1556792"/>
            <a:ext cx="38164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4000" dirty="0" smtClean="0">
                <a:solidFill>
                  <a:srgbClr val="FFFF00"/>
                </a:solidFill>
              </a:rPr>
              <a:t>The Credo</a:t>
            </a:r>
            <a:endParaRPr lang="en-US" sz="4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3851920" y="0"/>
            <a:ext cx="7200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67544" y="332656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0" y="105979"/>
            <a:ext cx="7020272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Motto</a:t>
            </a:r>
            <a:r>
              <a:rPr kumimoji="0" lang="sr-Latn-R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:</a:t>
            </a:r>
            <a:r>
              <a:rPr lang="en-US" sz="3600" dirty="0" smtClean="0">
                <a:solidFill>
                  <a:srgbClr val="FF0000"/>
                </a:solidFill>
              </a:rPr>
              <a:t>"</a:t>
            </a:r>
            <a:r>
              <a:rPr lang="en-US" sz="3600" b="1" dirty="0" smtClean="0">
                <a:solidFill>
                  <a:srgbClr val="FF0000"/>
                </a:solidFill>
              </a:rPr>
              <a:t>We are Ladies and Gentlemen serving Ladies and Gentlemen." </a:t>
            </a:r>
            <a:r>
              <a:rPr kumimoji="0" lang="sr-Latn-RS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en-US" sz="36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5508104" y="1705616"/>
            <a:ext cx="3384376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Three Steps Of Service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A warm and sincere greeting. Use the guest's name. </a:t>
            </a:r>
            <a:endParaRPr kumimoji="0" lang="sr-Latn-CS" sz="24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Anticipation and fulfillment of each guest's needs. </a:t>
            </a:r>
            <a:endParaRPr kumimoji="0" lang="sr-Latn-CS" sz="24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Fond farewell. Give a warm good-bye and use the guest's name. 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0" y="620688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3200" b="1" dirty="0" smtClean="0">
                <a:solidFill>
                  <a:srgbClr val="FFFF00"/>
                </a:solidFill>
                <a:latin typeface="Baskerville Old Face" pitchFamily="18" charset="0"/>
              </a:rPr>
              <a:t>DIZAJNIRANJE FIZIČKIH DOKAZA USLUGA </a:t>
            </a:r>
            <a:endParaRPr lang="en-US" sz="3200" b="1" dirty="0">
              <a:solidFill>
                <a:srgbClr val="FFFF00"/>
              </a:solidFill>
              <a:latin typeface="Baskerville Old Face" pitchFamily="18" charset="0"/>
            </a:endParaRPr>
          </a:p>
        </p:txBody>
      </p:sp>
      <p:pic>
        <p:nvPicPr>
          <p:cNvPr id="26626" name="Picture 2" descr="C:\Users\Maja\Desktop\gapovi\mc donalds bologn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84784"/>
            <a:ext cx="3923928" cy="2448272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827584" y="3573016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b="1" dirty="0" smtClean="0">
                <a:solidFill>
                  <a:schemeClr val="bg1"/>
                </a:solidFill>
              </a:rPr>
              <a:t>McDonalds Bolonja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26627" name="Picture 3" descr="C:\Users\Maja\Desktop\gapovi\mc donalds ginz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1484784"/>
            <a:ext cx="2952328" cy="2448272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4283968" y="3573016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b="1" dirty="0" smtClean="0">
                <a:solidFill>
                  <a:schemeClr val="bg1"/>
                </a:solidFill>
              </a:rPr>
              <a:t>McDonalds Ginza Japan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26628" name="Picture 4" descr="C:\Users\Maja\Desktop\gapovi\mc donalds peking I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005064"/>
            <a:ext cx="3635896" cy="2592288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323528" y="6165304"/>
            <a:ext cx="36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b="1" dirty="0" smtClean="0">
                <a:solidFill>
                  <a:schemeClr val="bg1"/>
                </a:solidFill>
              </a:rPr>
              <a:t>McDonalds Peking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26629" name="Picture 5" descr="C:\Users\Maja\Desktop\gapovi\mcdonalds peking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75856" y="5013176"/>
            <a:ext cx="2592288" cy="1844824"/>
          </a:xfrm>
          <a:prstGeom prst="rect">
            <a:avLst/>
          </a:prstGeom>
          <a:noFill/>
        </p:spPr>
      </p:pic>
      <p:pic>
        <p:nvPicPr>
          <p:cNvPr id="26630" name="Picture 6" descr="C:\Users\Maja\Desktop\gapovi\mc donalds ski sveden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68144" y="4149080"/>
            <a:ext cx="3275856" cy="2708920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6876256" y="6309320"/>
            <a:ext cx="2267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b="1" dirty="0" smtClean="0">
                <a:solidFill>
                  <a:srgbClr val="C00000"/>
                </a:solidFill>
              </a:rPr>
              <a:t>McDonalds Ski</a:t>
            </a:r>
            <a:endParaRPr lang="en-US" b="1" dirty="0">
              <a:solidFill>
                <a:srgbClr val="C00000"/>
              </a:solidFill>
            </a:endParaRPr>
          </a:p>
        </p:txBody>
      </p:sp>
      <p:pic>
        <p:nvPicPr>
          <p:cNvPr id="26631" name="Picture 7" descr="C:\Users\Maja\Desktop\gapovi\mc donalds sveden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948264" y="2708920"/>
            <a:ext cx="2195736" cy="1805186"/>
          </a:xfrm>
          <a:prstGeom prst="rect">
            <a:avLst/>
          </a:prstGeom>
          <a:noFill/>
        </p:spPr>
      </p:pic>
      <p:pic>
        <p:nvPicPr>
          <p:cNvPr id="26632" name="Picture 8" descr="C:\Users\Maja\Desktop\gapovi\mc donalds sorbona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732240" y="1196752"/>
            <a:ext cx="2619375" cy="17430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51520" y="332656"/>
            <a:ext cx="8424936" cy="61926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83568" y="692696"/>
            <a:ext cx="7488832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3200" b="1" dirty="0" smtClean="0">
                <a:solidFill>
                  <a:schemeClr val="accent1">
                    <a:lumMod val="75000"/>
                  </a:schemeClr>
                </a:solidFill>
              </a:rPr>
              <a:t>Gap 3 nastaje zbog:</a:t>
            </a:r>
          </a:p>
          <a:p>
            <a:pPr>
              <a:buFont typeface="Arial" pitchFamily="34" charset="0"/>
              <a:buChar char="•"/>
            </a:pPr>
            <a:r>
              <a:rPr lang="sr-Latn-CS" sz="2800" dirty="0" smtClean="0"/>
              <a:t> nekonzistentnosti specifikacija kvaliteta usluga sa  percepcijama menadžmenta.</a:t>
            </a:r>
          </a:p>
          <a:p>
            <a:pPr>
              <a:buFont typeface="Arial" pitchFamily="34" charset="0"/>
              <a:buChar char="•"/>
            </a:pPr>
            <a:r>
              <a:rPr lang="sr-Latn-CS" sz="2800" dirty="0" smtClean="0"/>
              <a:t>komplikovane ili rigidne specifikacije, </a:t>
            </a:r>
          </a:p>
          <a:p>
            <a:pPr>
              <a:buFont typeface="Arial" pitchFamily="34" charset="0"/>
              <a:buChar char="•"/>
            </a:pPr>
            <a:r>
              <a:rPr lang="sr-Latn-CS" sz="2800" dirty="0" smtClean="0"/>
              <a:t>neusklađenosti kompetencija osoblja sa specifikacijama, </a:t>
            </a:r>
          </a:p>
          <a:p>
            <a:pPr>
              <a:buFont typeface="Arial" pitchFamily="34" charset="0"/>
              <a:buChar char="•"/>
            </a:pPr>
            <a:r>
              <a:rPr lang="sr-Latn-CS" sz="2800" dirty="0" smtClean="0"/>
              <a:t>neadekvatne kulture organizacije, </a:t>
            </a:r>
          </a:p>
          <a:p>
            <a:pPr>
              <a:buFont typeface="Arial" pitchFamily="34" charset="0"/>
              <a:buChar char="•"/>
            </a:pPr>
            <a:r>
              <a:rPr lang="sr-Latn-CS" sz="2800" dirty="0" smtClean="0"/>
              <a:t>lošeg upravljanja uslužnim operacijama, </a:t>
            </a:r>
          </a:p>
          <a:p>
            <a:pPr>
              <a:buFont typeface="Arial" pitchFamily="34" charset="0"/>
              <a:buChar char="•"/>
            </a:pPr>
            <a:r>
              <a:rPr lang="sr-Latn-CS" sz="2800" dirty="0" smtClean="0"/>
              <a:t>nepostojanja ili nedovoljnog internog marketinga</a:t>
            </a:r>
          </a:p>
          <a:p>
            <a:pPr>
              <a:buFont typeface="Arial" pitchFamily="34" charset="0"/>
              <a:buChar char="•"/>
            </a:pPr>
            <a:r>
              <a:rPr lang="sr-Latn-CS" sz="2800" dirty="0" smtClean="0"/>
              <a:t>kada su zaposleni pod pritiskom,</a:t>
            </a:r>
          </a:p>
          <a:p>
            <a:pPr>
              <a:buFont typeface="Arial" pitchFamily="34" charset="0"/>
              <a:buChar char="•"/>
            </a:pPr>
            <a:r>
              <a:rPr lang="sr-Latn-CS" sz="2800" dirty="0" smtClean="0"/>
              <a:t>prevelikog  broja kontakata sa potrošačima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Razlozi</a:t>
            </a:r>
            <a:r>
              <a:rPr lang="en-US" dirty="0" smtClean="0"/>
              <a:t> </a:t>
            </a:r>
            <a:r>
              <a:rPr lang="en-US" dirty="0" err="1" smtClean="0"/>
              <a:t>nastanka</a:t>
            </a:r>
            <a:r>
              <a:rPr lang="en-US" dirty="0" smtClean="0"/>
              <a:t> Gap 3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US" dirty="0" err="1" smtClean="0"/>
              <a:t>Nedostaci</a:t>
            </a:r>
            <a:r>
              <a:rPr lang="en-US" dirty="0" smtClean="0"/>
              <a:t> u </a:t>
            </a:r>
            <a:r>
              <a:rPr lang="en-US" dirty="0" err="1" smtClean="0"/>
              <a:t>upravljanju</a:t>
            </a:r>
            <a:r>
              <a:rPr lang="en-US" dirty="0" smtClean="0"/>
              <a:t> </a:t>
            </a:r>
            <a:r>
              <a:rPr lang="en-US" dirty="0" err="1" smtClean="0"/>
              <a:t>ljudskim</a:t>
            </a:r>
            <a:r>
              <a:rPr lang="en-US" dirty="0" smtClean="0"/>
              <a:t> </a:t>
            </a:r>
            <a:r>
              <a:rPr lang="en-US" dirty="0" err="1" smtClean="0"/>
              <a:t>resursima</a:t>
            </a:r>
            <a:r>
              <a:rPr lang="en-US" dirty="0" smtClean="0"/>
              <a:t> (</a:t>
            </a:r>
            <a:r>
              <a:rPr lang="en-US" dirty="0" err="1" smtClean="0"/>
              <a:t>loša</a:t>
            </a:r>
            <a:r>
              <a:rPr lang="en-US" dirty="0" smtClean="0"/>
              <a:t> </a:t>
            </a:r>
            <a:r>
              <a:rPr lang="en-US" dirty="0" err="1" smtClean="0"/>
              <a:t>regrutacija</a:t>
            </a:r>
            <a:r>
              <a:rPr lang="en-US" dirty="0" smtClean="0"/>
              <a:t>; </a:t>
            </a:r>
            <a:r>
              <a:rPr lang="en-US" dirty="0" err="1" smtClean="0"/>
              <a:t>nejasne</a:t>
            </a:r>
            <a:r>
              <a:rPr lang="en-US" dirty="0" smtClean="0"/>
              <a:t> </a:t>
            </a:r>
            <a:r>
              <a:rPr lang="en-US" dirty="0" err="1" smtClean="0"/>
              <a:t>uloge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konflikt</a:t>
            </a:r>
            <a:r>
              <a:rPr lang="en-US" dirty="0" smtClean="0"/>
              <a:t> </a:t>
            </a:r>
            <a:r>
              <a:rPr lang="en-US" dirty="0" err="1" smtClean="0"/>
              <a:t>interesa</a:t>
            </a:r>
            <a:r>
              <a:rPr lang="en-US" dirty="0" smtClean="0"/>
              <a:t>, </a:t>
            </a:r>
            <a:r>
              <a:rPr lang="en-US" dirty="0" err="1" smtClean="0"/>
              <a:t>loš</a:t>
            </a:r>
            <a:r>
              <a:rPr lang="en-US" dirty="0" smtClean="0"/>
              <a:t> </a:t>
            </a:r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evaluacije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nagrađivanja</a:t>
            </a:r>
            <a:r>
              <a:rPr lang="en-US" dirty="0" smtClean="0"/>
              <a:t>; </a:t>
            </a:r>
            <a:r>
              <a:rPr lang="en-US" dirty="0" err="1" smtClean="0"/>
              <a:t>nedostatak</a:t>
            </a:r>
            <a:r>
              <a:rPr lang="en-US" dirty="0" smtClean="0"/>
              <a:t> </a:t>
            </a:r>
            <a:r>
              <a:rPr lang="en-US" dirty="0" err="1" smtClean="0"/>
              <a:t>timskog</a:t>
            </a:r>
            <a:r>
              <a:rPr lang="en-US" dirty="0" smtClean="0"/>
              <a:t> </a:t>
            </a:r>
            <a:r>
              <a:rPr lang="en-US" dirty="0" err="1" smtClean="0"/>
              <a:t>rada</a:t>
            </a:r>
            <a:r>
              <a:rPr lang="en-US" dirty="0" smtClean="0"/>
              <a:t>; </a:t>
            </a:r>
            <a:r>
              <a:rPr lang="en-US" dirty="0" err="1" smtClean="0"/>
              <a:t>nedovoljna</a:t>
            </a:r>
            <a:r>
              <a:rPr lang="en-US" dirty="0" smtClean="0"/>
              <a:t> </a:t>
            </a:r>
            <a:r>
              <a:rPr lang="en-US" dirty="0" err="1" smtClean="0"/>
              <a:t>ovlašćenja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sl</a:t>
            </a:r>
            <a:r>
              <a:rPr lang="en-US" dirty="0" smtClean="0"/>
              <a:t>)</a:t>
            </a:r>
          </a:p>
          <a:p>
            <a:pPr lvl="0"/>
            <a:r>
              <a:rPr lang="en-US" dirty="0" err="1" smtClean="0"/>
              <a:t>Neodgovarajuća</a:t>
            </a:r>
            <a:r>
              <a:rPr lang="en-US" dirty="0" smtClean="0"/>
              <a:t> </a:t>
            </a:r>
            <a:r>
              <a:rPr lang="en-US" dirty="0" err="1" smtClean="0"/>
              <a:t>saradnja</a:t>
            </a:r>
            <a:r>
              <a:rPr lang="en-US" dirty="0" smtClean="0"/>
              <a:t> </a:t>
            </a:r>
            <a:r>
              <a:rPr lang="en-US" dirty="0" err="1" smtClean="0"/>
              <a:t>potrošača</a:t>
            </a:r>
            <a:r>
              <a:rPr lang="en-US" dirty="0" smtClean="0"/>
              <a:t> (</a:t>
            </a:r>
            <a:r>
              <a:rPr lang="en-US" dirty="0" err="1" smtClean="0"/>
              <a:t>potrošači</a:t>
            </a:r>
            <a:r>
              <a:rPr lang="en-US" dirty="0" smtClean="0"/>
              <a:t> ne </a:t>
            </a:r>
            <a:r>
              <a:rPr lang="en-US" dirty="0" err="1" smtClean="0"/>
              <a:t>shvataju</a:t>
            </a:r>
            <a:r>
              <a:rPr lang="en-US" dirty="0" smtClean="0"/>
              <a:t> </a:t>
            </a:r>
            <a:r>
              <a:rPr lang="en-US" dirty="0" err="1" smtClean="0"/>
              <a:t>ili</a:t>
            </a:r>
            <a:r>
              <a:rPr lang="en-US" dirty="0" smtClean="0"/>
              <a:t> ne </a:t>
            </a:r>
            <a:r>
              <a:rPr lang="en-US" dirty="0" err="1" smtClean="0"/>
              <a:t>znaju</a:t>
            </a:r>
            <a:r>
              <a:rPr lang="en-US" dirty="0" smtClean="0"/>
              <a:t> </a:t>
            </a:r>
            <a:r>
              <a:rPr lang="en-US" dirty="0" err="1" smtClean="0"/>
              <a:t>koja</a:t>
            </a:r>
            <a:r>
              <a:rPr lang="en-US" dirty="0" smtClean="0"/>
              <a:t> je </a:t>
            </a:r>
            <a:r>
              <a:rPr lang="en-US" dirty="0" err="1" smtClean="0"/>
              <a:t>njihova</a:t>
            </a:r>
            <a:r>
              <a:rPr lang="en-US" dirty="0" smtClean="0"/>
              <a:t> </a:t>
            </a:r>
            <a:r>
              <a:rPr lang="en-US" dirty="0" err="1" smtClean="0"/>
              <a:t>uloga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odgovornost</a:t>
            </a:r>
            <a:r>
              <a:rPr lang="en-US" dirty="0" smtClean="0"/>
              <a:t> u </a:t>
            </a:r>
            <a:r>
              <a:rPr lang="en-US" dirty="0" err="1" smtClean="0"/>
              <a:t>uslužnom</a:t>
            </a:r>
            <a:r>
              <a:rPr lang="en-US" dirty="0" smtClean="0"/>
              <a:t> </a:t>
            </a:r>
            <a:r>
              <a:rPr lang="en-US" dirty="0" err="1" smtClean="0"/>
              <a:t>procesu</a:t>
            </a:r>
            <a:r>
              <a:rPr lang="en-US" dirty="0" smtClean="0"/>
              <a:t>; </a:t>
            </a:r>
            <a:r>
              <a:rPr lang="en-US" dirty="0" err="1" smtClean="0"/>
              <a:t>potrošači</a:t>
            </a:r>
            <a:r>
              <a:rPr lang="en-US" dirty="0" smtClean="0"/>
              <a:t> </a:t>
            </a:r>
            <a:r>
              <a:rPr lang="en-US" dirty="0" err="1" smtClean="0"/>
              <a:t>međusobno</a:t>
            </a:r>
            <a:r>
              <a:rPr lang="en-US" dirty="0" smtClean="0"/>
              <a:t> </a:t>
            </a:r>
            <a:r>
              <a:rPr lang="en-US" dirty="0" err="1" smtClean="0"/>
              <a:t>vrše</a:t>
            </a:r>
            <a:r>
              <a:rPr lang="en-US" dirty="0" smtClean="0"/>
              <a:t> </a:t>
            </a:r>
            <a:r>
              <a:rPr lang="en-US" dirty="0" err="1" smtClean="0"/>
              <a:t>negativan</a:t>
            </a:r>
            <a:r>
              <a:rPr lang="en-US" dirty="0" smtClean="0"/>
              <a:t> </a:t>
            </a:r>
            <a:r>
              <a:rPr lang="en-US" dirty="0" err="1" smtClean="0"/>
              <a:t>uticaj</a:t>
            </a:r>
            <a:r>
              <a:rPr lang="en-US" dirty="0" smtClean="0"/>
              <a:t>),</a:t>
            </a:r>
          </a:p>
          <a:p>
            <a:pPr lvl="0"/>
            <a:r>
              <a:rPr lang="en-US" dirty="0" err="1" smtClean="0"/>
              <a:t>Problemi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uslužnim</a:t>
            </a:r>
            <a:r>
              <a:rPr lang="en-US" dirty="0" smtClean="0"/>
              <a:t> </a:t>
            </a:r>
            <a:r>
              <a:rPr lang="en-US" dirty="0" err="1" smtClean="0"/>
              <a:t>posrednicima</a:t>
            </a:r>
            <a:r>
              <a:rPr lang="en-US" dirty="0" smtClean="0"/>
              <a:t> (</a:t>
            </a:r>
            <a:r>
              <a:rPr lang="en-US" dirty="0" err="1" smtClean="0"/>
              <a:t>konflikti</a:t>
            </a:r>
            <a:r>
              <a:rPr lang="en-US" dirty="0" smtClean="0"/>
              <a:t> </a:t>
            </a:r>
            <a:r>
              <a:rPr lang="en-US" dirty="0" err="1" smtClean="0"/>
              <a:t>oko</a:t>
            </a:r>
            <a:r>
              <a:rPr lang="en-US" dirty="0" smtClean="0"/>
              <a:t> </a:t>
            </a:r>
            <a:r>
              <a:rPr lang="en-US" dirty="0" err="1" smtClean="0"/>
              <a:t>ciljeva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performansi</a:t>
            </a:r>
            <a:r>
              <a:rPr lang="en-US" dirty="0" smtClean="0"/>
              <a:t>, </a:t>
            </a:r>
            <a:r>
              <a:rPr lang="en-US" dirty="0" err="1" smtClean="0"/>
              <a:t>kontrolisanja</a:t>
            </a:r>
            <a:r>
              <a:rPr lang="en-US" dirty="0" smtClean="0"/>
              <a:t> </a:t>
            </a:r>
            <a:r>
              <a:rPr lang="en-US" dirty="0" err="1" smtClean="0"/>
              <a:t>kvaliteta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konzistentnosti</a:t>
            </a:r>
            <a:r>
              <a:rPr lang="en-US" dirty="0" smtClean="0"/>
              <a:t>, </a:t>
            </a:r>
            <a:r>
              <a:rPr lang="en-US" dirty="0" err="1" smtClean="0"/>
              <a:t>ovlašćenja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kontrole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Loša</a:t>
            </a:r>
            <a:r>
              <a:rPr lang="en-US" dirty="0" smtClean="0"/>
              <a:t> </a:t>
            </a:r>
            <a:r>
              <a:rPr lang="en-US" dirty="0" err="1" smtClean="0"/>
              <a:t>usklađenost</a:t>
            </a:r>
            <a:r>
              <a:rPr lang="en-US" dirty="0" smtClean="0"/>
              <a:t> </a:t>
            </a:r>
            <a:r>
              <a:rPr lang="en-US" dirty="0" err="1" smtClean="0"/>
              <a:t>između</a:t>
            </a:r>
            <a:r>
              <a:rPr lang="en-US" dirty="0" smtClean="0"/>
              <a:t> </a:t>
            </a:r>
            <a:r>
              <a:rPr lang="en-US" dirty="0" err="1" smtClean="0"/>
              <a:t>ponude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tražnje</a:t>
            </a:r>
            <a:r>
              <a:rPr lang="en-US" dirty="0" smtClean="0"/>
              <a:t> (</a:t>
            </a:r>
            <a:r>
              <a:rPr lang="en-US" dirty="0" err="1" smtClean="0"/>
              <a:t>nepravilan</a:t>
            </a:r>
            <a:r>
              <a:rPr lang="en-US" dirty="0" smtClean="0"/>
              <a:t> </a:t>
            </a:r>
            <a:r>
              <a:rPr lang="en-US" dirty="0" err="1" smtClean="0"/>
              <a:t>izbor</a:t>
            </a:r>
            <a:r>
              <a:rPr lang="en-US" dirty="0" smtClean="0"/>
              <a:t> </a:t>
            </a:r>
            <a:r>
              <a:rPr lang="en-US" dirty="0" err="1" smtClean="0"/>
              <a:t>segmenata</a:t>
            </a:r>
            <a:r>
              <a:rPr lang="en-US" dirty="0" smtClean="0"/>
              <a:t>, </a:t>
            </a:r>
            <a:r>
              <a:rPr lang="en-US" dirty="0" err="1" smtClean="0"/>
              <a:t>neusklađivanje</a:t>
            </a:r>
            <a:r>
              <a:rPr lang="en-US" dirty="0" smtClean="0"/>
              <a:t> </a:t>
            </a:r>
            <a:r>
              <a:rPr lang="en-US" dirty="0" err="1" smtClean="0"/>
              <a:t>ekstrema</a:t>
            </a:r>
            <a:r>
              <a:rPr lang="en-US" dirty="0" smtClean="0"/>
              <a:t> </a:t>
            </a:r>
            <a:r>
              <a:rPr lang="en-US" dirty="0" err="1" smtClean="0"/>
              <a:t>tražnje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sl</a:t>
            </a:r>
            <a:r>
              <a:rPr lang="en-US" dirty="0" smtClean="0"/>
              <a:t>).</a:t>
            </a: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39552" y="404664"/>
            <a:ext cx="8280920" cy="61926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115616" y="1412776"/>
            <a:ext cx="741682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800" b="1" dirty="0" smtClean="0">
                <a:solidFill>
                  <a:schemeClr val="accent4">
                    <a:lumMod val="75000"/>
                  </a:schemeClr>
                </a:solidFill>
              </a:rPr>
              <a:t>Gap 3 se minimizira tako što</a:t>
            </a:r>
          </a:p>
          <a:p>
            <a:pPr>
              <a:buFont typeface="Arial" pitchFamily="34" charset="0"/>
              <a:buChar char="•"/>
            </a:pPr>
            <a:r>
              <a:rPr lang="hr-HR" sz="2800" dirty="0" smtClean="0"/>
              <a:t>standardi moraju biti podržani  odgovarajućim resursima (ljudi, sistemi, tehnologija)</a:t>
            </a:r>
          </a:p>
          <a:p>
            <a:pPr>
              <a:buFont typeface="Arial" pitchFamily="34" charset="0"/>
              <a:buChar char="•"/>
            </a:pPr>
            <a:r>
              <a:rPr lang="hr-HR" sz="2800" dirty="0" smtClean="0"/>
              <a:t>zaposleni u turističkom preduzeću  moraju biti obučeni, trenirani, motivisani, njihovi  doprinosi  na radu moraju se pratiti, meriti  i oni moraju biti nagrađivani za  poštovanje standarda performansi usluga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30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692697"/>
            <a:ext cx="7632847" cy="5631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187624" y="6309320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b="1" dirty="0" smtClean="0">
                <a:solidFill>
                  <a:schemeClr val="tx2">
                    <a:lumMod val="75000"/>
                  </a:schemeClr>
                </a:solidFill>
              </a:rPr>
              <a:t>STRATEGIJE LJUDSKIH RESURSA U ZATVARANJU GAP 3</a:t>
            </a: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dirty="0" smtClean="0"/>
              <a:t>GAP 4  </a:t>
            </a:r>
            <a:r>
              <a:rPr lang="en-US" b="1" dirty="0" err="1" smtClean="0"/>
              <a:t>nastaje</a:t>
            </a:r>
            <a:r>
              <a:rPr lang="en-US" b="1" dirty="0" smtClean="0"/>
              <a:t> </a:t>
            </a:r>
            <a:r>
              <a:rPr lang="en-US" b="1" dirty="0" err="1" smtClean="0"/>
              <a:t>ako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Su </a:t>
            </a:r>
            <a:r>
              <a:rPr lang="sr-Latn-CS" dirty="0" smtClean="0"/>
              <a:t>obećanja koja je preduzeće dalo u eksternoj komunikaciji sa potrošačima   veća od onoga što je  stvarno moguće isporučiti</a:t>
            </a:r>
          </a:p>
          <a:p>
            <a:r>
              <a:rPr lang="sr-Latn-CS" dirty="0" smtClean="0"/>
              <a:t>planiranje tržišne komunikacije nije integrisano sa uslužnim operacijama i kada ne postoji ili je nedovoljna koordinacija između tradicionalnog marketinga i operacija ili preduzeće ima sklonost ka preuveličavanju stvari </a:t>
            </a:r>
            <a:endParaRPr lang="en-US" dirty="0" smtClean="0"/>
          </a:p>
          <a:p>
            <a:pPr lvl="0"/>
            <a:r>
              <a:rPr lang="hr-HR" dirty="0" smtClean="0"/>
              <a:t>Nedostat</a:t>
            </a:r>
            <a:r>
              <a:rPr lang="en-US" dirty="0" err="1" smtClean="0"/>
              <a:t>aje</a:t>
            </a:r>
            <a:r>
              <a:rPr lang="hr-HR" dirty="0" smtClean="0"/>
              <a:t> ili n</a:t>
            </a:r>
            <a:r>
              <a:rPr lang="en-US" dirty="0" err="1" smtClean="0"/>
              <a:t>ije</a:t>
            </a:r>
            <a:r>
              <a:rPr lang="en-US" dirty="0" smtClean="0"/>
              <a:t> </a:t>
            </a:r>
            <a:r>
              <a:rPr lang="hr-HR" dirty="0" smtClean="0"/>
              <a:t>efikasno marketing komuniciranj</a:t>
            </a:r>
            <a:r>
              <a:rPr lang="en-US" dirty="0" smtClean="0"/>
              <a:t>e</a:t>
            </a:r>
            <a:r>
              <a:rPr lang="hr-HR" dirty="0" smtClean="0"/>
              <a:t>;</a:t>
            </a:r>
            <a:endParaRPr lang="en-US" dirty="0" smtClean="0"/>
          </a:p>
          <a:p>
            <a:pPr lvl="0"/>
            <a:r>
              <a:rPr lang="en-US" dirty="0" smtClean="0"/>
              <a:t>Su data p</a:t>
            </a:r>
            <a:r>
              <a:rPr lang="hr-HR" dirty="0" smtClean="0"/>
              <a:t>revelik</a:t>
            </a:r>
            <a:r>
              <a:rPr lang="en-US" dirty="0" smtClean="0"/>
              <a:t>a</a:t>
            </a:r>
            <a:r>
              <a:rPr lang="hr-HR" dirty="0" smtClean="0"/>
              <a:t> obećanja kroz kanale tržišnog  komuniciranja (npr. kroz propagandu i ličnu prodaju);</a:t>
            </a:r>
            <a:endParaRPr lang="en-US" dirty="0" smtClean="0"/>
          </a:p>
          <a:p>
            <a:pPr lvl="0"/>
            <a:r>
              <a:rPr lang="en-US" dirty="0" smtClean="0"/>
              <a:t>Je n</a:t>
            </a:r>
            <a:r>
              <a:rPr lang="hr-HR" dirty="0" smtClean="0"/>
              <a:t>eadekvatn</a:t>
            </a:r>
            <a:r>
              <a:rPr lang="en-US" dirty="0" smtClean="0"/>
              <a:t>a </a:t>
            </a:r>
            <a:r>
              <a:rPr lang="hr-HR" dirty="0" smtClean="0"/>
              <a:t>koordinacij</a:t>
            </a:r>
            <a:r>
              <a:rPr lang="en-US" dirty="0" smtClean="0"/>
              <a:t>a</a:t>
            </a:r>
            <a:r>
              <a:rPr lang="hr-HR" dirty="0" smtClean="0"/>
              <a:t> između marketinga i ostalih aktivnosti u turističkom preduzeću, odnosno neadekvatno horizontalno</a:t>
            </a:r>
            <a:r>
              <a:rPr lang="en-US" dirty="0" smtClean="0"/>
              <a:t> </a:t>
            </a:r>
            <a:r>
              <a:rPr lang="hr-HR" dirty="0" smtClean="0"/>
              <a:t>komuniciranj</a:t>
            </a:r>
            <a:r>
              <a:rPr lang="en-US" dirty="0" smtClean="0"/>
              <a:t>e</a:t>
            </a:r>
            <a:r>
              <a:rPr lang="hr-HR" dirty="0" smtClean="0"/>
              <a:t> u samom preduzeću;</a:t>
            </a:r>
            <a:endParaRPr lang="en-US" dirty="0" smtClean="0"/>
          </a:p>
          <a:p>
            <a:pPr lvl="0"/>
            <a:r>
              <a:rPr lang="en-US" dirty="0" err="1" smtClean="0"/>
              <a:t>Postoji</a:t>
            </a:r>
            <a:r>
              <a:rPr lang="en-US" dirty="0" smtClean="0"/>
              <a:t> r</a:t>
            </a:r>
            <a:r>
              <a:rPr lang="hr-HR" dirty="0" smtClean="0"/>
              <a:t>azlika u politici turističkog proizvoda i procedurama kojima ona treba da se ostvari;</a:t>
            </a:r>
            <a:endParaRPr lang="en-US" dirty="0" smtClean="0"/>
          </a:p>
          <a:p>
            <a:pPr lvl="0"/>
            <a:r>
              <a:rPr lang="en-US" dirty="0" smtClean="0"/>
              <a:t>Je n</a:t>
            </a:r>
            <a:r>
              <a:rPr lang="hr-HR" dirty="0" smtClean="0"/>
              <a:t>edovoljno integrisan</a:t>
            </a:r>
            <a:r>
              <a:rPr lang="en-US" dirty="0" smtClean="0"/>
              <a:t>o</a:t>
            </a:r>
            <a:r>
              <a:rPr lang="hr-HR" smtClean="0"/>
              <a:t> planiranja  tržišnog </a:t>
            </a:r>
            <a:r>
              <a:rPr lang="hr-HR" dirty="0" smtClean="0"/>
              <a:t>komuniciranja sa  ostalim uslužnim operacijama.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</a:t>
            </a:r>
            <a:r>
              <a:rPr lang="sr-Latn-RS" dirty="0" smtClean="0"/>
              <a:t>ap 4 se prevazilazi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dirty="0" smtClean="0"/>
              <a:t>potrošačima se sugeriše i savetuje šta treba da očekuju od usluge i  „podučava“ kako da budu realni  u  očekivanjima </a:t>
            </a:r>
          </a:p>
          <a:p>
            <a:r>
              <a:rPr lang="hr-HR" dirty="0" smtClean="0"/>
              <a:t>potrošaču se pružaju informacije u vezi sa samom uslugom i  procesom njene  isporuke i  sugerišu im se kriterijumi za evaluaciju važnih aspekata usluge</a:t>
            </a:r>
          </a:p>
          <a:p>
            <a:r>
              <a:rPr lang="hr-HR" dirty="0" smtClean="0"/>
              <a:t>neophodan je sklad između  komuniciranja u vezi sa uslugom  i faktičke (stvarne) isporuke usluga. </a:t>
            </a:r>
          </a:p>
          <a:p>
            <a:r>
              <a:rPr lang="hr-HR" dirty="0" smtClean="0"/>
              <a:t>integrisanje i dobra organizacija svih  marketing  kanala komuniciranja, eksternih tako i  internih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Gap 5</a:t>
            </a:r>
            <a:endParaRPr lang="en-US" dirty="0"/>
          </a:p>
        </p:txBody>
      </p:sp>
      <p:pic>
        <p:nvPicPr>
          <p:cNvPr id="4" name="Content Placeholder 3" descr="29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935163"/>
            <a:ext cx="4392488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5220072" y="404664"/>
            <a:ext cx="3923928" cy="645333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32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980728"/>
            <a:ext cx="3600400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251</TotalTime>
  <Words>1426</Words>
  <Application>Microsoft Office PowerPoint</Application>
  <PresentationFormat>On-screen Show (4:3)</PresentationFormat>
  <Paragraphs>153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Flow</vt:lpstr>
      <vt:lpstr>Slide 1</vt:lpstr>
      <vt:lpstr>Slide 2</vt:lpstr>
      <vt:lpstr>Slide 3</vt:lpstr>
      <vt:lpstr>Slide 4</vt:lpstr>
      <vt:lpstr>Slide 5</vt:lpstr>
      <vt:lpstr>Konceptualni model  GAP analize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Razlozi nastanka Gap 3</vt:lpstr>
      <vt:lpstr>Slide 22</vt:lpstr>
      <vt:lpstr>Slide 23</vt:lpstr>
      <vt:lpstr>GAP 4  nastaje ako</vt:lpstr>
      <vt:lpstr>Gap 4 se prevazilazi</vt:lpstr>
      <vt:lpstr>Gap 5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Corporate Edition</dc:creator>
  <cp:lastModifiedBy>Maja</cp:lastModifiedBy>
  <cp:revision>27</cp:revision>
  <dcterms:created xsi:type="dcterms:W3CDTF">2011-03-30T04:48:26Z</dcterms:created>
  <dcterms:modified xsi:type="dcterms:W3CDTF">2016-11-12T17:22:17Z</dcterms:modified>
</cp:coreProperties>
</file>