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59" r:id="rId4"/>
    <p:sldId id="260" r:id="rId5"/>
    <p:sldId id="261" r:id="rId6"/>
    <p:sldId id="263" r:id="rId7"/>
    <p:sldId id="264" r:id="rId8"/>
    <p:sldId id="265" r:id="rId9"/>
    <p:sldId id="266" r:id="rId10"/>
    <p:sldId id="267" r:id="rId11"/>
    <p:sldId id="268" r:id="rId12"/>
    <p:sldId id="269" r:id="rId13"/>
    <p:sldId id="271" r:id="rId14"/>
    <p:sldId id="273" r:id="rId15"/>
    <p:sldId id="274" r:id="rId16"/>
    <p:sldId id="275" r:id="rId17"/>
    <p:sldId id="276" r:id="rId18"/>
    <p:sldId id="277" r:id="rId19"/>
    <p:sldId id="278" r:id="rId20"/>
    <p:sldId id="279" r:id="rId21"/>
    <p:sldId id="282" r:id="rId22"/>
    <p:sldId id="283" r:id="rId23"/>
    <p:sldId id="284" r:id="rId24"/>
    <p:sldId id="285" r:id="rId25"/>
    <p:sldId id="286" r:id="rId26"/>
    <p:sldId id="287" r:id="rId27"/>
    <p:sldId id="288" r:id="rId28"/>
    <p:sldId id="28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D1EBD103-4476-4FD1-926C-13147430B2FF}" type="datetimeFigureOut">
              <a:rPr lang="en-US" smtClean="0"/>
              <a:pPr/>
              <a:t>3/16/2020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3755F257-A698-4194-84C8-2CCDF0E209C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D1EBD103-4476-4FD1-926C-13147430B2FF}" type="datetimeFigureOut">
              <a:rPr lang="en-US" smtClean="0"/>
              <a:pPr/>
              <a:t>3/16/2020</a:t>
            </a:fld>
            <a:endParaRPr lang="en-US"/>
          </a:p>
        </p:txBody>
      </p:sp>
      <p:sp>
        <p:nvSpPr>
          <p:cNvPr id="9" name="Slide Number Placeholder 8"/>
          <p:cNvSpPr>
            <a:spLocks noGrp="1"/>
          </p:cNvSpPr>
          <p:nvPr>
            <p:ph type="sldNum" sz="quarter" idx="15"/>
          </p:nvPr>
        </p:nvSpPr>
        <p:spPr/>
        <p:txBody>
          <a:bodyPr rtlCol="0"/>
          <a:lstStyle/>
          <a:p>
            <a:fld id="{3755F257-A698-4194-84C8-2CCDF0E209C6}"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1EBD103-4476-4FD1-926C-13147430B2FF}" type="datetimeFigureOut">
              <a:rPr lang="en-US" smtClean="0"/>
              <a:pPr/>
              <a:t>3/16/2020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3755F257-A698-4194-84C8-2CCDF0E209C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1EBD103-4476-4FD1-926C-13147430B2FF}" type="datetimeFigureOut">
              <a:rPr lang="en-US" smtClean="0"/>
              <a:pPr/>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55F257-A698-4194-84C8-2CCDF0E209C6}"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D1EBD103-4476-4FD1-926C-13147430B2FF}" type="datetimeFigureOut">
              <a:rPr lang="en-US" smtClean="0"/>
              <a:pPr/>
              <a:t>3/16/2020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55F257-A698-4194-84C8-2CCDF0E209C6}"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D1EBD103-4476-4FD1-926C-13147430B2FF}" type="datetimeFigureOut">
              <a:rPr lang="en-US" smtClean="0"/>
              <a:pPr/>
              <a:t>3/16/2020</a:t>
            </a:fld>
            <a:endParaRPr lang="en-US"/>
          </a:p>
        </p:txBody>
      </p:sp>
      <p:sp>
        <p:nvSpPr>
          <p:cNvPr id="7" name="Slide Number Placeholder 6"/>
          <p:cNvSpPr>
            <a:spLocks noGrp="1"/>
          </p:cNvSpPr>
          <p:nvPr>
            <p:ph type="sldNum" sz="quarter" idx="11"/>
          </p:nvPr>
        </p:nvSpPr>
        <p:spPr/>
        <p:txBody>
          <a:bodyPr rtlCol="0"/>
          <a:lstStyle/>
          <a:p>
            <a:fld id="{3755F257-A698-4194-84C8-2CCDF0E209C6}"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EBD103-4476-4FD1-926C-13147430B2FF}" type="datetimeFigureOut">
              <a:rPr lang="en-US" smtClean="0"/>
              <a:pPr/>
              <a:t>3/16/2020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55F257-A698-4194-84C8-2CCDF0E209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D1EBD103-4476-4FD1-926C-13147430B2FF}" type="datetimeFigureOut">
              <a:rPr lang="en-US" smtClean="0"/>
              <a:pPr/>
              <a:t>3/16/2020</a:t>
            </a:fld>
            <a:endParaRPr lang="en-US"/>
          </a:p>
        </p:txBody>
      </p:sp>
      <p:sp>
        <p:nvSpPr>
          <p:cNvPr id="22" name="Slide Number Placeholder 21"/>
          <p:cNvSpPr>
            <a:spLocks noGrp="1"/>
          </p:cNvSpPr>
          <p:nvPr>
            <p:ph type="sldNum" sz="quarter" idx="15"/>
          </p:nvPr>
        </p:nvSpPr>
        <p:spPr/>
        <p:txBody>
          <a:bodyPr rtlCol="0"/>
          <a:lstStyle/>
          <a:p>
            <a:fld id="{3755F257-A698-4194-84C8-2CCDF0E209C6}"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1EBD103-4476-4FD1-926C-13147430B2FF}" type="datetimeFigureOut">
              <a:rPr lang="en-US" smtClean="0"/>
              <a:pPr/>
              <a:t>3/16/2020</a:t>
            </a:fld>
            <a:endParaRPr lang="en-US"/>
          </a:p>
        </p:txBody>
      </p:sp>
      <p:sp>
        <p:nvSpPr>
          <p:cNvPr id="18" name="Slide Number Placeholder 17"/>
          <p:cNvSpPr>
            <a:spLocks noGrp="1"/>
          </p:cNvSpPr>
          <p:nvPr>
            <p:ph type="sldNum" sz="quarter" idx="11"/>
          </p:nvPr>
        </p:nvSpPr>
        <p:spPr/>
        <p:txBody>
          <a:bodyPr rtlCol="0"/>
          <a:lstStyle/>
          <a:p>
            <a:fld id="{3755F257-A698-4194-84C8-2CCDF0E209C6}"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EBD103-4476-4FD1-926C-13147430B2FF}" type="datetimeFigureOut">
              <a:rPr lang="en-US" smtClean="0"/>
              <a:pPr/>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55F257-A698-4194-84C8-2CCDF0E209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EBD103-4476-4FD1-926C-13147430B2FF}" type="datetimeFigureOut">
              <a:rPr lang="en-US" smtClean="0"/>
              <a:pPr/>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55F257-A698-4194-84C8-2CCDF0E209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1EBD103-4476-4FD1-926C-13147430B2FF}" type="datetimeFigureOut">
              <a:rPr lang="en-US" smtClean="0"/>
              <a:pPr/>
              <a:t>3/16/2020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755F257-A698-4194-84C8-2CCDF0E209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buNone/>
            </a:pPr>
            <a:r>
              <a:rPr lang="hr-HR" dirty="0" smtClean="0"/>
              <a:t> </a:t>
            </a:r>
            <a:r>
              <a:rPr lang="hr-HR" dirty="0"/>
              <a:t>uloge </a:t>
            </a:r>
            <a:r>
              <a:rPr lang="hr-HR" dirty="0" smtClean="0"/>
              <a:t>potrošača  u procesu isporuke usluga:</a:t>
            </a:r>
            <a:endParaRPr lang="en-US" dirty="0"/>
          </a:p>
          <a:p>
            <a:pPr>
              <a:buNone/>
            </a:pPr>
            <a:endParaRPr lang="en-US" dirty="0"/>
          </a:p>
          <a:p>
            <a:pPr lvl="0"/>
            <a:r>
              <a:rPr lang="hr-HR" dirty="0"/>
              <a:t>Potrošači kao proizvodni resursi</a:t>
            </a:r>
            <a:endParaRPr lang="en-US" dirty="0"/>
          </a:p>
          <a:p>
            <a:pPr lvl="0"/>
            <a:r>
              <a:rPr lang="hr-HR" dirty="0"/>
              <a:t>Potrošači kao  saradnici u kvalitetu i satisfakciji</a:t>
            </a:r>
            <a:endParaRPr lang="en-US" dirty="0"/>
          </a:p>
          <a:p>
            <a:r>
              <a:rPr lang="hr-HR" dirty="0"/>
              <a:t>Potrošači kao takmičari, konkurenti</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dirty="0"/>
              <a:t>Uloga </a:t>
            </a:r>
            <a:r>
              <a:rPr lang="hr-HR" b="1" dirty="0"/>
              <a:t>potrošača kao proizvodnih resursa</a:t>
            </a:r>
            <a:r>
              <a:rPr lang="hr-HR" dirty="0"/>
              <a:t> </a:t>
            </a:r>
            <a:endParaRPr lang="en-US" dirty="0"/>
          </a:p>
        </p:txBody>
      </p:sp>
      <p:sp>
        <p:nvSpPr>
          <p:cNvPr id="3" name="Content Placeholder 2"/>
          <p:cNvSpPr>
            <a:spLocks noGrp="1"/>
          </p:cNvSpPr>
          <p:nvPr>
            <p:ph sz="quarter" idx="1"/>
          </p:nvPr>
        </p:nvSpPr>
        <p:spPr/>
        <p:txBody>
          <a:bodyPr/>
          <a:lstStyle/>
          <a:p>
            <a:r>
              <a:rPr lang="hr-HR" dirty="0"/>
              <a:t>„delimično </a:t>
            </a:r>
            <a:r>
              <a:rPr lang="hr-HR" dirty="0" smtClean="0"/>
              <a:t>zaposleni“, </a:t>
            </a:r>
            <a:r>
              <a:rPr lang="hr-HR" dirty="0"/>
              <a:t>tj. </a:t>
            </a:r>
            <a:r>
              <a:rPr lang="hr-HR" dirty="0" smtClean="0"/>
              <a:t>ljudski resursi </a:t>
            </a:r>
            <a:r>
              <a:rPr lang="hr-HR" dirty="0"/>
              <a:t>koji doprinose proizvodnim kapacitetima </a:t>
            </a:r>
            <a:r>
              <a:rPr lang="hr-HR" dirty="0" smtClean="0"/>
              <a:t>preduzeća, vremenu, energiji i outputima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r-HR" sz="3600" dirty="0" smtClean="0"/>
              <a:t>Uloga potrošača u </a:t>
            </a:r>
            <a:r>
              <a:rPr lang="hr-HR" sz="3600" b="1" dirty="0" smtClean="0"/>
              <a:t>doprinosu </a:t>
            </a:r>
            <a:r>
              <a:rPr lang="hr-HR" sz="3600" b="1" dirty="0"/>
              <a:t>sopstvenoj satisfakciji i krajnjem, ukupnom kvalitetu usluga</a:t>
            </a:r>
            <a:r>
              <a:rPr lang="hr-HR" sz="3600" dirty="0"/>
              <a:t> </a:t>
            </a:r>
            <a:endParaRPr lang="en-US" sz="3600" dirty="0"/>
          </a:p>
        </p:txBody>
      </p:sp>
      <p:sp>
        <p:nvSpPr>
          <p:cNvPr id="3" name="Content Placeholder 2"/>
          <p:cNvSpPr>
            <a:spLocks noGrp="1"/>
          </p:cNvSpPr>
          <p:nvPr>
            <p:ph sz="quarter" idx="1"/>
          </p:nvPr>
        </p:nvSpPr>
        <p:spPr/>
        <p:txBody>
          <a:bodyPr>
            <a:normAutofit/>
          </a:bodyPr>
          <a:lstStyle/>
          <a:p>
            <a:r>
              <a:rPr lang="hr-HR" dirty="0"/>
              <a:t>potrošači koji su deo isporuke usluga zadovoljniji uslugom od onih koji ne uzimaju aktivno </a:t>
            </a:r>
            <a:r>
              <a:rPr lang="hr-HR" dirty="0" smtClean="0"/>
              <a:t>učešće</a:t>
            </a:r>
          </a:p>
          <a:p>
            <a:r>
              <a:rPr lang="hr-HR" dirty="0"/>
              <a:t>Potrošači doprinose kvalitetu usluga kada postavljaju pitanja, kada imaju odgovornost prema sopstvenoj satisfakciji i stavljaju primedbe onda  kada uoče da usluge imaju </a:t>
            </a:r>
            <a:r>
              <a:rPr lang="hr-HR" dirty="0" smtClean="0"/>
              <a:t>nedostatke</a:t>
            </a:r>
          </a:p>
          <a:p>
            <a:r>
              <a:rPr lang="hr-HR" dirty="0"/>
              <a:t>pojedini potrošači jednostavno uživaju u participaciji u isporučivanju usluga</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Potrošači kao konkurencija </a:t>
            </a:r>
            <a:endParaRPr lang="en-US" dirty="0"/>
          </a:p>
        </p:txBody>
      </p:sp>
      <p:sp>
        <p:nvSpPr>
          <p:cNvPr id="3" name="Content Placeholder 2"/>
          <p:cNvSpPr>
            <a:spLocks noGrp="1"/>
          </p:cNvSpPr>
          <p:nvPr>
            <p:ph sz="quarter" idx="1"/>
          </p:nvPr>
        </p:nvSpPr>
        <p:spPr/>
        <p:txBody>
          <a:bodyPr/>
          <a:lstStyle/>
          <a:p>
            <a:r>
              <a:rPr lang="hr-HR" dirty="0"/>
              <a:t>kada potrošači ili nisu zadovoljni načinom kako im uslužni provajder isporučuje uslugu ili jednostavno smatraju da sami to mogu bolje da urade.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a:t>
            </a:r>
            <a:r>
              <a:rPr lang="sr-Latn-RS" dirty="0" smtClean="0"/>
              <a:t>ktivno i pasivno učešće potrošača</a:t>
            </a:r>
            <a:endParaRPr lang="en-US" dirty="0"/>
          </a:p>
        </p:txBody>
      </p:sp>
      <p:sp>
        <p:nvSpPr>
          <p:cNvPr id="3" name="Content Placeholder 2"/>
          <p:cNvSpPr>
            <a:spLocks noGrp="1"/>
          </p:cNvSpPr>
          <p:nvPr>
            <p:ph sz="quarter" idx="1"/>
          </p:nvPr>
        </p:nvSpPr>
        <p:spPr/>
        <p:txBody>
          <a:bodyPr>
            <a:normAutofit lnSpcReduction="10000"/>
          </a:bodyPr>
          <a:lstStyle/>
          <a:p>
            <a:pPr>
              <a:buNone/>
            </a:pPr>
            <a:r>
              <a:rPr lang="en-US" b="1" dirty="0" smtClean="0">
                <a:solidFill>
                  <a:srgbClr val="FF0000"/>
                </a:solidFill>
              </a:rPr>
              <a:t>P</a:t>
            </a:r>
            <a:r>
              <a:rPr lang="sr-Latn-RS" b="1" dirty="0" smtClean="0">
                <a:solidFill>
                  <a:srgbClr val="FF0000"/>
                </a:solidFill>
              </a:rPr>
              <a:t>asivno</a:t>
            </a:r>
            <a:r>
              <a:rPr lang="sr-Latn-RS" dirty="0" smtClean="0"/>
              <a:t>: za preduzeće znači da je potrošač korektno uslužen</a:t>
            </a:r>
            <a:endParaRPr lang="en-US" dirty="0"/>
          </a:p>
        </p:txBody>
      </p:sp>
      <p:sp>
        <p:nvSpPr>
          <p:cNvPr id="4" name="Content Placeholder 3"/>
          <p:cNvSpPr>
            <a:spLocks noGrp="1"/>
          </p:cNvSpPr>
          <p:nvPr>
            <p:ph sz="quarter" idx="2"/>
          </p:nvPr>
        </p:nvSpPr>
        <p:spPr/>
        <p:txBody>
          <a:bodyPr>
            <a:normAutofit lnSpcReduction="10000"/>
          </a:bodyPr>
          <a:lstStyle/>
          <a:p>
            <a:r>
              <a:rPr lang="hr-HR" b="1" dirty="0">
                <a:solidFill>
                  <a:srgbClr val="FF0000"/>
                </a:solidFill>
              </a:rPr>
              <a:t>Aktivno </a:t>
            </a:r>
            <a:r>
              <a:rPr lang="hr-HR" b="1" dirty="0" smtClean="0">
                <a:solidFill>
                  <a:srgbClr val="FF0000"/>
                </a:solidFill>
              </a:rPr>
              <a:t>učešće</a:t>
            </a:r>
            <a:r>
              <a:rPr lang="hr-HR" dirty="0" smtClean="0"/>
              <a:t>:  </a:t>
            </a:r>
            <a:r>
              <a:rPr lang="hr-HR" dirty="0"/>
              <a:t>potrošač </a:t>
            </a:r>
            <a:r>
              <a:rPr lang="hr-HR" dirty="0" smtClean="0"/>
              <a:t> </a:t>
            </a:r>
            <a:r>
              <a:rPr lang="hr-HR" dirty="0"/>
              <a:t>fizički, </a:t>
            </a:r>
            <a:r>
              <a:rPr lang="hr-HR" dirty="0" smtClean="0"/>
              <a:t>intelektualno </a:t>
            </a:r>
            <a:r>
              <a:rPr lang="hr-HR" dirty="0"/>
              <a:t>ili emocionalno učestvuje u procesu kreiranja </a:t>
            </a:r>
            <a:r>
              <a:rPr lang="hr-HR" dirty="0" smtClean="0"/>
              <a:t>usluga;</a:t>
            </a:r>
          </a:p>
          <a:p>
            <a:r>
              <a:rPr lang="hr-HR" dirty="0" smtClean="0"/>
              <a:t> „</a:t>
            </a:r>
            <a:r>
              <a:rPr lang="hr-HR" dirty="0"/>
              <a:t>sarađuje“ u kreiranju </a:t>
            </a:r>
            <a:r>
              <a:rPr lang="hr-HR" dirty="0" smtClean="0"/>
              <a:t>usluga; ne </a:t>
            </a:r>
            <a:r>
              <a:rPr lang="hr-HR" dirty="0"/>
              <a:t>samo da  je uključen u kreiranje usluge, kao  i  njenog rezultata (output), već je njegovo učešće </a:t>
            </a:r>
            <a:r>
              <a:rPr lang="hr-HR" dirty="0" smtClean="0"/>
              <a:t>često </a:t>
            </a:r>
            <a:r>
              <a:rPr lang="hr-HR" dirty="0"/>
              <a:t>presudno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Pasivno učešće</a:t>
            </a:r>
            <a:endParaRPr lang="en-US" dirty="0"/>
          </a:p>
        </p:txBody>
      </p:sp>
      <p:sp>
        <p:nvSpPr>
          <p:cNvPr id="3" name="Content Placeholder 2"/>
          <p:cNvSpPr>
            <a:spLocks noGrp="1"/>
          </p:cNvSpPr>
          <p:nvPr>
            <p:ph sz="quarter" idx="1"/>
          </p:nvPr>
        </p:nvSpPr>
        <p:spPr/>
        <p:txBody>
          <a:bodyPr>
            <a:normAutofit/>
          </a:bodyPr>
          <a:lstStyle/>
          <a:p>
            <a:r>
              <a:rPr lang="hr-HR" dirty="0" smtClean="0"/>
              <a:t>ograničeno </a:t>
            </a:r>
            <a:r>
              <a:rPr lang="hr-HR" dirty="0"/>
              <a:t>na korektan način pružanja </a:t>
            </a:r>
            <a:r>
              <a:rPr lang="hr-HR" dirty="0" smtClean="0"/>
              <a:t>usluga,</a:t>
            </a:r>
          </a:p>
          <a:p>
            <a:r>
              <a:rPr lang="hr-HR" dirty="0" smtClean="0"/>
              <a:t>bez </a:t>
            </a:r>
            <a:r>
              <a:rPr lang="hr-HR" dirty="0"/>
              <a:t>direktne komunikacije potrošača sa preduzećem, njegovim zaposlenima, </a:t>
            </a:r>
            <a:endParaRPr lang="hr-HR" dirty="0" smtClean="0"/>
          </a:p>
          <a:p>
            <a:r>
              <a:rPr lang="hr-HR" dirty="0" smtClean="0"/>
              <a:t> </a:t>
            </a:r>
            <a:r>
              <a:rPr lang="hr-HR" dirty="0"/>
              <a:t>ne dolazi do eksternalizacije </a:t>
            </a:r>
            <a:r>
              <a:rPr lang="hr-HR" dirty="0" smtClean="0"/>
              <a:t>usluga</a:t>
            </a:r>
          </a:p>
          <a:p>
            <a:r>
              <a:rPr lang="hr-HR" dirty="0" smtClean="0"/>
              <a:t> indirektan </a:t>
            </a:r>
            <a:r>
              <a:rPr lang="hr-HR" dirty="0"/>
              <a:t>uticaj na očekivanja potrošača u vezi sa kvalitetom usluga, koje je moguće izvršiti tek nakon pružene </a:t>
            </a:r>
            <a:r>
              <a:rPr lang="hr-HR" dirty="0" smtClean="0"/>
              <a:t>usluge</a:t>
            </a:r>
          </a:p>
          <a:p>
            <a:r>
              <a:rPr lang="hr-HR" dirty="0" smtClean="0"/>
              <a:t> </a:t>
            </a:r>
            <a:r>
              <a:rPr lang="hr-HR" dirty="0"/>
              <a:t>Interakcija </a:t>
            </a:r>
            <a:r>
              <a:rPr lang="hr-HR" dirty="0" smtClean="0"/>
              <a:t>se može </a:t>
            </a:r>
            <a:r>
              <a:rPr lang="hr-HR" dirty="0"/>
              <a:t>svesti na indirektnu komunikaciju preko klasičnih oblika reklame (oglasi, plakati i sl.). </a:t>
            </a:r>
            <a:endParaRPr lang="hr-HR" dirty="0" smtClean="0"/>
          </a:p>
          <a:p>
            <a:r>
              <a:rPr lang="hr-HR" dirty="0" smtClean="0"/>
              <a:t> </a:t>
            </a:r>
            <a:r>
              <a:rPr lang="hr-HR" dirty="0"/>
              <a:t>interakcije sa potrošačima kao i uključivanje njihovih potencijala </a:t>
            </a:r>
            <a:r>
              <a:rPr lang="hr-HR" dirty="0" smtClean="0"/>
              <a:t>su </a:t>
            </a:r>
            <a:r>
              <a:rPr lang="hr-HR" dirty="0"/>
              <a:t>svedeni na minimum.</a:t>
            </a:r>
            <a:endParaRPr lang="en-US"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Aktivno učešće</a:t>
            </a:r>
            <a:endParaRPr lang="en-US" dirty="0"/>
          </a:p>
        </p:txBody>
      </p:sp>
      <p:sp>
        <p:nvSpPr>
          <p:cNvPr id="3" name="Content Placeholder 2"/>
          <p:cNvSpPr>
            <a:spLocks noGrp="1"/>
          </p:cNvSpPr>
          <p:nvPr>
            <p:ph sz="quarter" idx="1"/>
          </p:nvPr>
        </p:nvSpPr>
        <p:spPr/>
        <p:txBody>
          <a:bodyPr>
            <a:normAutofit fontScale="92500" lnSpcReduction="10000"/>
          </a:bodyPr>
          <a:lstStyle/>
          <a:p>
            <a:r>
              <a:rPr lang="hr-HR" dirty="0" smtClean="0"/>
              <a:t>Npr. aktivno  </a:t>
            </a:r>
            <a:r>
              <a:rPr lang="hr-HR" dirty="0"/>
              <a:t>učešće gostiju nekog hotela na zabavnoj priredbi koja se održava u samom hotelu, uvođenje principa samoposluživanja u trgovini i sl. </a:t>
            </a:r>
            <a:endParaRPr lang="hr-HR" dirty="0" smtClean="0"/>
          </a:p>
          <a:p>
            <a:r>
              <a:rPr lang="hr-HR" b="1" dirty="0" smtClean="0">
                <a:solidFill>
                  <a:srgbClr val="FF0000"/>
                </a:solidFill>
              </a:rPr>
              <a:t>Eksternalizacija</a:t>
            </a:r>
            <a:r>
              <a:rPr lang="hr-HR" dirty="0" smtClean="0"/>
              <a:t> usluga: ponuđač </a:t>
            </a:r>
            <a:r>
              <a:rPr lang="hr-HR" dirty="0"/>
              <a:t>usluga određen deo aktivnosti prenosi na potrošača.  </a:t>
            </a:r>
            <a:endParaRPr lang="hr-HR" dirty="0" smtClean="0"/>
          </a:p>
          <a:p>
            <a:r>
              <a:rPr lang="hr-HR" dirty="0" smtClean="0"/>
              <a:t> </a:t>
            </a:r>
            <a:r>
              <a:rPr lang="hr-HR" dirty="0"/>
              <a:t>više nije samo ponuđač usluga jedino odgovoran za kreiranje usluge i za njen </a:t>
            </a:r>
            <a:r>
              <a:rPr lang="hr-HR" dirty="0" smtClean="0"/>
              <a:t>ukupan </a:t>
            </a:r>
            <a:r>
              <a:rPr lang="hr-HR" dirty="0"/>
              <a:t>kvalitet. Od kvaliteta aktivnosti potrošača objektivno  zavisi  ukupan kvalitet usluga, mada će u očima svakog pojedinačnog  potrošača taj kvalitet biti subjektivno </a:t>
            </a:r>
            <a:r>
              <a:rPr lang="hr-HR" dirty="0" smtClean="0"/>
              <a:t>ocenjivan (ukoliko </a:t>
            </a:r>
            <a:r>
              <a:rPr lang="hr-HR" dirty="0"/>
              <a:t>se gost na priredbi aktivno zabavlja i doprinosi njenom uspehu, on će kvalitet tog događaja oceniti kao bolji,  u odnosu na to kada bi se držao pasivno i kada bi  doživeo događaj sa manje oduševljenja ili čak </a:t>
            </a:r>
            <a:r>
              <a:rPr lang="hr-HR" dirty="0" smtClean="0"/>
              <a:t>nezainteresovano).</a:t>
            </a:r>
            <a:endParaRPr lang="en-US"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buNone/>
            </a:pPr>
            <a:r>
              <a:rPr lang="hr-HR" dirty="0"/>
              <a:t>Mogu se razlikovati tri osnovne faze procesa pružanja usluga  u kojima se potrošači  aktivno </a:t>
            </a:r>
            <a:r>
              <a:rPr lang="hr-HR" dirty="0" smtClean="0"/>
              <a:t>uključuju:</a:t>
            </a:r>
            <a:endParaRPr lang="en-US" dirty="0"/>
          </a:p>
          <a:p>
            <a:pPr>
              <a:buNone/>
            </a:pPr>
            <a:endParaRPr lang="en-US" dirty="0"/>
          </a:p>
          <a:p>
            <a:pPr lvl="1">
              <a:buFont typeface="Wingdings" pitchFamily="2" charset="2"/>
              <a:buChar char="q"/>
            </a:pPr>
            <a:r>
              <a:rPr lang="hr-HR" sz="4000" dirty="0">
                <a:solidFill>
                  <a:srgbClr val="C00000"/>
                </a:solidFill>
              </a:rPr>
              <a:t>Potencijalna faza</a:t>
            </a:r>
            <a:endParaRPr lang="en-US" sz="4000" dirty="0">
              <a:solidFill>
                <a:srgbClr val="C00000"/>
              </a:solidFill>
            </a:endParaRPr>
          </a:p>
          <a:p>
            <a:pPr lvl="1">
              <a:buFont typeface="Wingdings" pitchFamily="2" charset="2"/>
              <a:buChar char="q"/>
            </a:pPr>
            <a:r>
              <a:rPr lang="hr-HR" sz="4000" dirty="0">
                <a:solidFill>
                  <a:srgbClr val="C00000"/>
                </a:solidFill>
              </a:rPr>
              <a:t>Procesna faza i </a:t>
            </a:r>
            <a:endParaRPr lang="en-US" sz="4000" dirty="0">
              <a:solidFill>
                <a:srgbClr val="C00000"/>
              </a:solidFill>
            </a:endParaRPr>
          </a:p>
          <a:p>
            <a:pPr lvl="1">
              <a:buFont typeface="Wingdings" pitchFamily="2" charset="2"/>
              <a:buChar char="q"/>
            </a:pPr>
            <a:r>
              <a:rPr lang="hr-HR" sz="4000" dirty="0">
                <a:solidFill>
                  <a:srgbClr val="C00000"/>
                </a:solidFill>
              </a:rPr>
              <a:t>Faza rezultata</a:t>
            </a:r>
            <a:endParaRPr lang="en-US" sz="4000" dirty="0">
              <a:solidFill>
                <a:srgbClr val="C00000"/>
              </a:solidFill>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r-HR" b="1" dirty="0"/>
              <a:t>Učešće potrošača u </a:t>
            </a:r>
            <a:r>
              <a:rPr lang="hr-HR" sz="4000" b="1" dirty="0">
                <a:solidFill>
                  <a:srgbClr val="C00000"/>
                </a:solidFill>
              </a:rPr>
              <a:t>potencijalnoj fazi </a:t>
            </a:r>
            <a:r>
              <a:rPr lang="hr-HR" b="1" dirty="0"/>
              <a:t>pružanja turističkih usluga</a:t>
            </a:r>
            <a:r>
              <a:rPr lang="en-US" dirty="0"/>
              <a:t/>
            </a:r>
            <a:br>
              <a:rPr lang="en-US" dirty="0"/>
            </a:br>
            <a:endParaRPr lang="en-US" dirty="0"/>
          </a:p>
        </p:txBody>
      </p:sp>
      <p:sp>
        <p:nvSpPr>
          <p:cNvPr id="5" name="TextBox 4"/>
          <p:cNvSpPr txBox="1"/>
          <p:nvPr/>
        </p:nvSpPr>
        <p:spPr>
          <a:xfrm>
            <a:off x="539552" y="1484784"/>
            <a:ext cx="7488832" cy="4154984"/>
          </a:xfrm>
          <a:prstGeom prst="rect">
            <a:avLst/>
          </a:prstGeom>
          <a:noFill/>
        </p:spPr>
        <p:txBody>
          <a:bodyPr wrap="square" rtlCol="0">
            <a:spAutoFit/>
          </a:bodyPr>
          <a:lstStyle/>
          <a:p>
            <a:pPr>
              <a:buFont typeface="Arial" pitchFamily="34" charset="0"/>
              <a:buChar char="•"/>
            </a:pPr>
            <a:r>
              <a:rPr lang="hr-HR" sz="2400" dirty="0" smtClean="0"/>
              <a:t> informacije </a:t>
            </a:r>
            <a:r>
              <a:rPr lang="hr-HR" sz="2400" dirty="0"/>
              <a:t>o potrebama i željama turista dobijaju </a:t>
            </a:r>
            <a:r>
              <a:rPr lang="hr-HR" sz="2400" dirty="0" smtClean="0"/>
              <a:t>se istraživanjem tržišta</a:t>
            </a:r>
          </a:p>
          <a:p>
            <a:pPr>
              <a:buFont typeface="Arial" pitchFamily="34" charset="0"/>
              <a:buChar char="•"/>
            </a:pPr>
            <a:r>
              <a:rPr lang="hr-HR" sz="2400" dirty="0" smtClean="0"/>
              <a:t>Dobijena </a:t>
            </a:r>
            <a:r>
              <a:rPr lang="hr-HR" sz="2400" dirty="0"/>
              <a:t>saznanja se implementiraju u politiku turističkog proizvoda, a onda i u politiku prodaje  tako definisanog proizvoda</a:t>
            </a:r>
            <a:r>
              <a:rPr lang="hr-HR" sz="2400" dirty="0" smtClean="0"/>
              <a:t>.</a:t>
            </a:r>
          </a:p>
          <a:p>
            <a:pPr>
              <a:buFont typeface="Arial" pitchFamily="34" charset="0"/>
              <a:buChar char="•"/>
            </a:pPr>
            <a:r>
              <a:rPr lang="hr-HR" sz="2400" dirty="0" smtClean="0"/>
              <a:t> </a:t>
            </a:r>
            <a:r>
              <a:rPr lang="hr-HR" sz="2400" dirty="0"/>
              <a:t>Anketiranje potrošača može da bude korisno kako bi se dobile informacije o npr.  opremanju soba još dok je hotelski kapacitet u fazi izgradnje, pri čemu će se imati u vidu zahtevi anketiranog ciljnog segmenta. Isto važi i za ponudu paušalnih putovanja putničkih agencija</a:t>
            </a:r>
            <a:endParaRPr lang="en-US" sz="2400" dirty="0"/>
          </a:p>
        </p:txBody>
      </p:sp>
      <p:sp>
        <p:nvSpPr>
          <p:cNvPr id="7" name="Content Placeholder 6"/>
          <p:cNvSpPr>
            <a:spLocks noGrp="1"/>
          </p:cNvSpPr>
          <p:nvPr>
            <p:ph sz="quarter" idx="1"/>
          </p:nvPr>
        </p:nvSpPr>
        <p:spPr/>
        <p:txBody>
          <a:bodyPr/>
          <a:lstStyle/>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Uticaj na nastajanje očekivanja kod potrošača</a:t>
            </a:r>
            <a:endParaRPr lang="en-US" dirty="0"/>
          </a:p>
        </p:txBody>
      </p:sp>
      <p:sp>
        <p:nvSpPr>
          <p:cNvPr id="3" name="Content Placeholder 2"/>
          <p:cNvSpPr>
            <a:spLocks noGrp="1"/>
          </p:cNvSpPr>
          <p:nvPr>
            <p:ph sz="quarter" idx="1"/>
          </p:nvPr>
        </p:nvSpPr>
        <p:spPr/>
        <p:txBody>
          <a:bodyPr>
            <a:normAutofit/>
          </a:bodyPr>
          <a:lstStyle/>
          <a:p>
            <a:r>
              <a:rPr lang="hr-HR" dirty="0" smtClean="0"/>
              <a:t>kroz pojedine elemente komunikacionog miksa (kroz obećanja koja se daju kroz propagandu, opisivanje putovanja, davanje brošura, prospekata, video prezentacije  sa opisima destinacija ili pojedinih usluga koje turista može konzumirati na destinaciji),  interaktivni oblici direktnog marketinga, klasične metode komununiciranja sa potrošačima (reklama, oglasi i sl.). </a:t>
            </a:r>
          </a:p>
          <a:p>
            <a:r>
              <a:rPr lang="hr-HR" dirty="0" smtClean="0"/>
              <a:t> Cilj je građenje očekivanja u vezi sa uslugom. Važno je da se održe obećanja koja su data kroz komuniciranje sa potrošačima u ovoj fazi i da se garantuje verodostojnost poruka.</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uticaj kroz cene turističkih usluga</a:t>
            </a:r>
            <a:endParaRPr lang="en-US" dirty="0"/>
          </a:p>
        </p:txBody>
      </p:sp>
      <p:sp>
        <p:nvSpPr>
          <p:cNvPr id="3" name="Content Placeholder 2"/>
          <p:cNvSpPr>
            <a:spLocks noGrp="1"/>
          </p:cNvSpPr>
          <p:nvPr>
            <p:ph sz="quarter" idx="1"/>
          </p:nvPr>
        </p:nvSpPr>
        <p:spPr/>
        <p:txBody>
          <a:bodyPr>
            <a:normAutofit fontScale="92500" lnSpcReduction="10000"/>
          </a:bodyPr>
          <a:lstStyle/>
          <a:p>
            <a:r>
              <a:rPr lang="hr-HR" dirty="0" smtClean="0"/>
              <a:t>Po pravilu potrošači visoku cenu turističkih usluga često vezuju i za  očekivan visok kvalitet usluga, dok niža cena po pravilu  ukazuje potrošaču na niži nivo kvaliteta. </a:t>
            </a:r>
          </a:p>
          <a:p>
            <a:r>
              <a:rPr lang="hr-HR" dirty="0" smtClean="0"/>
              <a:t>Značajno je da turističko preduzeće u potencijalnoj fazi uskladi cene svojih usluga sa subjektivnim očekivanjima pojedinih potrošača i  da posle toga, kada usluga zaista bude isporučena turistima, ona bude nepromenjenog kvaliteta i po istoj ceni.  </a:t>
            </a:r>
          </a:p>
          <a:p>
            <a:r>
              <a:rPr lang="hr-HR" dirty="0" smtClean="0"/>
              <a:t>Zahtevi potrošača će biti opredeljeni  odnosom cena - kvalitet i razlikovaće se  u zavisnosti od  okruženja (kulturnog, ekonomskog i dr.) u kome živi potencijalni turista i  očekivanja koje on ima u odnosu na kvalitet konkretne usluge ili turističkog preduzeća koje pruža uslugu.  </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hr-HR" dirty="0" smtClean="0"/>
              <a:t>Formiranje klubova potrošača </a:t>
            </a:r>
          </a:p>
          <a:p>
            <a:r>
              <a:rPr lang="hr-HR" dirty="0" smtClean="0"/>
              <a:t>marketing događaja </a:t>
            </a:r>
          </a:p>
          <a:p>
            <a:r>
              <a:rPr lang="hr-HR" dirty="0" smtClean="0"/>
              <a:t>Učešće na sajmovima </a:t>
            </a:r>
          </a:p>
          <a:p>
            <a:r>
              <a:rPr lang="hr-HR" dirty="0" smtClean="0"/>
              <a:t>direktan marketing</a:t>
            </a:r>
          </a:p>
          <a:p>
            <a:r>
              <a:rPr lang="hr-HR" dirty="0" smtClean="0"/>
              <a:t> upotreba Interneta</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b="1" dirty="0" smtClean="0"/>
              <a:t>Učešće potrošača u procesnoj fazi</a:t>
            </a:r>
            <a:r>
              <a:rPr lang="en-US" dirty="0" smtClean="0"/>
              <a:t/>
            </a:r>
            <a:br>
              <a:rPr lang="en-US" dirty="0" smtClean="0"/>
            </a:br>
            <a:endParaRPr lang="en-US" dirty="0"/>
          </a:p>
        </p:txBody>
      </p:sp>
      <p:sp>
        <p:nvSpPr>
          <p:cNvPr id="3" name="Content Placeholder 2"/>
          <p:cNvSpPr>
            <a:spLocks noGrp="1"/>
          </p:cNvSpPr>
          <p:nvPr>
            <p:ph sz="quarter" idx="1"/>
          </p:nvPr>
        </p:nvSpPr>
        <p:spPr/>
        <p:txBody>
          <a:bodyPr/>
          <a:lstStyle/>
          <a:p>
            <a:r>
              <a:rPr lang="hr-HR" dirty="0" smtClean="0"/>
              <a:t>preduzeća mogu  uticati na promenu očekivanja koja su potrošači formirali u potencijalnoj fazi, jer  je formiranje i trajanje očekivanja dinamičan proces</a:t>
            </a:r>
          </a:p>
          <a:p>
            <a:r>
              <a:rPr lang="hr-HR" sz="5400" dirty="0" smtClean="0"/>
              <a:t>moments of truth</a:t>
            </a:r>
            <a:endParaRPr lang="en-US" sz="5400" dirty="0"/>
          </a:p>
        </p:txBody>
      </p:sp>
      <p:sp>
        <p:nvSpPr>
          <p:cNvPr id="8" name="Sun 7"/>
          <p:cNvSpPr/>
          <p:nvPr/>
        </p:nvSpPr>
        <p:spPr>
          <a:xfrm>
            <a:off x="6588224" y="3212976"/>
            <a:ext cx="1584176" cy="1008112"/>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miley Face 8"/>
          <p:cNvSpPr/>
          <p:nvPr/>
        </p:nvSpPr>
        <p:spPr>
          <a:xfrm>
            <a:off x="3347864" y="4581128"/>
            <a:ext cx="914400" cy="9144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un 11"/>
          <p:cNvSpPr/>
          <p:nvPr/>
        </p:nvSpPr>
        <p:spPr>
          <a:xfrm>
            <a:off x="179512" y="3212976"/>
            <a:ext cx="914400" cy="9144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rtl="0">
              <a:spcBef>
                <a:spcPct val="0"/>
              </a:spcBef>
            </a:pPr>
            <a:r>
              <a:rPr lang="hr-HR" sz="2800" b="1" dirty="0">
                <a:solidFill>
                  <a:srgbClr val="002060"/>
                </a:solidFill>
              </a:rPr>
              <a:t>Zadovoljavanje različitih potreba  turista kao element kvaliteta </a:t>
            </a:r>
            <a:r>
              <a:rPr lang="en-US" sz="2800" b="1" dirty="0">
                <a:solidFill>
                  <a:srgbClr val="002060"/>
                </a:solidFill>
              </a:rPr>
              <a:t/>
            </a:r>
            <a:br>
              <a:rPr lang="en-US" sz="2800" b="1" dirty="0">
                <a:solidFill>
                  <a:srgbClr val="002060"/>
                </a:solidFill>
              </a:rPr>
            </a:br>
            <a:endParaRPr lang="en-US" sz="2800" b="1" dirty="0">
              <a:solidFill>
                <a:srgbClr val="002060"/>
              </a:solidFill>
            </a:endParaRPr>
          </a:p>
        </p:txBody>
      </p:sp>
      <p:sp>
        <p:nvSpPr>
          <p:cNvPr id="3" name="Content Placeholder 2"/>
          <p:cNvSpPr>
            <a:spLocks noGrp="1"/>
          </p:cNvSpPr>
          <p:nvPr>
            <p:ph sz="quarter" idx="1"/>
          </p:nvPr>
        </p:nvSpPr>
        <p:spPr/>
        <p:txBody>
          <a:bodyPr/>
          <a:lstStyle/>
          <a:p>
            <a:r>
              <a:rPr lang="hr-HR" dirty="0" smtClean="0"/>
              <a:t> </a:t>
            </a:r>
            <a:endParaRPr lang="en-US" dirty="0" smtClean="0"/>
          </a:p>
          <a:p>
            <a:r>
              <a:rPr lang="hr-HR" dirty="0" smtClean="0"/>
              <a:t> </a:t>
            </a:r>
            <a:endParaRPr lang="en-US" dirty="0" smtClean="0"/>
          </a:p>
          <a:p>
            <a:endParaRPr lang="en-US" dirty="0"/>
          </a:p>
        </p:txBody>
      </p:sp>
      <p:pic>
        <p:nvPicPr>
          <p:cNvPr id="4" name="Picture 3" descr="26"/>
          <p:cNvPicPr/>
          <p:nvPr/>
        </p:nvPicPr>
        <p:blipFill>
          <a:blip r:embed="rId2" cstate="print"/>
          <a:srcRect/>
          <a:stretch>
            <a:fillRect/>
          </a:stretch>
        </p:blipFill>
        <p:spPr bwMode="auto">
          <a:xfrm>
            <a:off x="251520" y="1484784"/>
            <a:ext cx="8136904" cy="4392487"/>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2002234"/>
          </a:xfrm>
        </p:spPr>
        <p:txBody>
          <a:bodyPr>
            <a:normAutofit/>
          </a:bodyPr>
          <a:lstStyle/>
          <a:p>
            <a:pPr algn="ctr"/>
            <a:r>
              <a:rPr lang="hr-HR" dirty="0" smtClean="0"/>
              <a:t>faktori koji  u kombinaciji sa individualnim karakteristikama ličnosti  i prethodnim  iskustvom potrošača determinišu njihova očekivanja </a:t>
            </a:r>
            <a:endParaRPr lang="en-US" dirty="0"/>
          </a:p>
        </p:txBody>
      </p:sp>
      <p:sp>
        <p:nvSpPr>
          <p:cNvPr id="3" name="Content Placeholder 2"/>
          <p:cNvSpPr>
            <a:spLocks noGrp="1"/>
          </p:cNvSpPr>
          <p:nvPr>
            <p:ph sz="quarter" idx="1"/>
          </p:nvPr>
        </p:nvSpPr>
        <p:spPr/>
        <p:txBody>
          <a:bodyPr>
            <a:normAutofit/>
          </a:bodyPr>
          <a:lstStyle/>
          <a:p>
            <a:endParaRPr lang="sr-Latn-RS" dirty="0" smtClean="0"/>
          </a:p>
          <a:p>
            <a:endParaRPr lang="sr-Latn-RS" dirty="0" smtClean="0"/>
          </a:p>
          <a:p>
            <a:endParaRPr lang="sr-Latn-RS" dirty="0" smtClean="0"/>
          </a:p>
          <a:p>
            <a:pPr lvl="0"/>
            <a:r>
              <a:rPr lang="hr-HR" dirty="0" smtClean="0"/>
              <a:t>Klasični oblici tržišnog komuniciranja (propaganda, direct mail, odnosi sa javnošću, prodajne kampanje i sl.) koji su pod kontrolom  preduzeća;</a:t>
            </a:r>
            <a:endParaRPr lang="en-US" dirty="0" smtClean="0"/>
          </a:p>
          <a:p>
            <a:pPr lvl="0"/>
            <a:r>
              <a:rPr lang="hr-HR" dirty="0" smtClean="0"/>
              <a:t>Mišljenje prijatelja ili rođaka koji već imaju određeno iskustvo od konkretne usluge, word of mouth komunikacija;</a:t>
            </a:r>
            <a:endParaRPr lang="en-US" dirty="0" smtClean="0"/>
          </a:p>
          <a:p>
            <a:pPr lvl="0"/>
            <a:r>
              <a:rPr lang="hr-HR" dirty="0" smtClean="0"/>
              <a:t>Korporativni ili lokalni imidž preduzeća;</a:t>
            </a:r>
            <a:endParaRPr lang="en-US" dirty="0" smtClean="0"/>
          </a:p>
          <a:p>
            <a:r>
              <a:rPr lang="hr-HR" dirty="0" smtClean="0"/>
              <a:t>Visina cena u odnosu na konkurente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algn="ctr" rtl="0">
              <a:spcBef>
                <a:spcPct val="0"/>
              </a:spcBef>
            </a:pPr>
            <a:endParaRPr lang="en-US" dirty="0"/>
          </a:p>
        </p:txBody>
      </p:sp>
      <p:sp>
        <p:nvSpPr>
          <p:cNvPr id="3" name="Content Placeholder 2"/>
          <p:cNvSpPr>
            <a:spLocks noGrp="1"/>
          </p:cNvSpPr>
          <p:nvPr>
            <p:ph sz="quarter" idx="1"/>
          </p:nvPr>
        </p:nvSpPr>
        <p:spPr/>
        <p:txBody>
          <a:bodyPr/>
          <a:lstStyle/>
          <a:p>
            <a:endParaRPr lang="sr-Latn-RS" sz="3600" dirty="0" smtClean="0"/>
          </a:p>
          <a:p>
            <a:pPr marL="274320" lvl="2" indent="-274320">
              <a:spcBef>
                <a:spcPts val="600"/>
              </a:spcBef>
              <a:buClr>
                <a:schemeClr val="accent1"/>
              </a:buClr>
              <a:buSzPct val="70000"/>
            </a:pPr>
            <a:r>
              <a:rPr lang="hr-HR" sz="3600" b="1" dirty="0" smtClean="0"/>
              <a:t>Faktori koji se odnose na potrošača</a:t>
            </a:r>
          </a:p>
          <a:p>
            <a:pPr marL="274320" lvl="2" indent="-274320">
              <a:spcBef>
                <a:spcPts val="600"/>
              </a:spcBef>
              <a:buClr>
                <a:schemeClr val="accent1"/>
              </a:buClr>
              <a:buSzPct val="70000"/>
            </a:pPr>
            <a:r>
              <a:rPr lang="hr-HR" sz="3600" b="1" dirty="0" smtClean="0"/>
              <a:t>Faktori koji se odnose na ponuđača usluga</a:t>
            </a:r>
            <a:endParaRPr lang="sr-Latn-RS" sz="3600" dirty="0" smtClean="0"/>
          </a:p>
          <a:p>
            <a:pPr marL="274320" lvl="2" indent="-274320">
              <a:spcBef>
                <a:spcPts val="600"/>
              </a:spcBef>
              <a:buClr>
                <a:schemeClr val="accent1"/>
              </a:buClr>
              <a:buSzPct val="70000"/>
            </a:pPr>
            <a:r>
              <a:rPr lang="hr-HR" sz="3600" b="1" dirty="0" smtClean="0"/>
              <a:t>Faktori koji se odnose na treća lica</a:t>
            </a:r>
            <a:endParaRPr lang="en-US" sz="3600" b="1" dirty="0" smtClean="0"/>
          </a:p>
          <a:p>
            <a:pPr marL="274320" lvl="2" indent="-274320">
              <a:spcBef>
                <a:spcPts val="600"/>
              </a:spcBef>
              <a:buClr>
                <a:schemeClr val="accent1"/>
              </a:buClr>
              <a:buSzPct val="70000"/>
            </a:pP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smtClean="0"/>
              <a:t>Doživljaj turističke usluge</a:t>
            </a:r>
            <a:endParaRPr lang="en-US" dirty="0"/>
          </a:p>
        </p:txBody>
      </p:sp>
      <p:sp>
        <p:nvSpPr>
          <p:cNvPr id="3" name="Content Placeholder 2"/>
          <p:cNvSpPr>
            <a:spLocks noGrp="1"/>
          </p:cNvSpPr>
          <p:nvPr>
            <p:ph sz="quarter" idx="1"/>
          </p:nvPr>
        </p:nvSpPr>
        <p:spPr/>
        <p:txBody>
          <a:bodyPr>
            <a:normAutofit fontScale="85000" lnSpcReduction="20000"/>
          </a:bodyPr>
          <a:lstStyle/>
          <a:p>
            <a:pPr lvl="0"/>
            <a:r>
              <a:rPr lang="hr-HR" i="1" dirty="0" smtClean="0"/>
              <a:t>Progresivno zadovoljstvo</a:t>
            </a:r>
            <a:r>
              <a:rPr lang="hr-HR" dirty="0" smtClean="0"/>
              <a:t>  je onaj stepen zadovoljstva kada su zahtevi ispunjeni, a  potrošač  sukcesivno povećava svoja očekivanja;</a:t>
            </a:r>
            <a:endParaRPr lang="en-US" dirty="0" smtClean="0"/>
          </a:p>
          <a:p>
            <a:pPr lvl="0"/>
            <a:r>
              <a:rPr lang="hr-HR" i="1" dirty="0" smtClean="0"/>
              <a:t>Stabilizovano zadovoljstvo</a:t>
            </a:r>
            <a:r>
              <a:rPr lang="hr-HR" dirty="0" smtClean="0"/>
              <a:t> – zahtevi su ispunjeni i potrošač očekivanja zadržava na istom nivou;</a:t>
            </a:r>
            <a:endParaRPr lang="en-US" dirty="0" smtClean="0"/>
          </a:p>
          <a:p>
            <a:pPr lvl="0"/>
            <a:r>
              <a:rPr lang="hr-HR" i="1" dirty="0" smtClean="0"/>
              <a:t>Rezignirano (ne)zadovoljstvo</a:t>
            </a:r>
            <a:r>
              <a:rPr lang="hr-HR" dirty="0" smtClean="0"/>
              <a:t> – zahtevi nisu ispunjeni i potrošač snižava nivo svojih zahteva kako bi umanjio razliku između svojih očekivanja i percepcije usluga. </a:t>
            </a:r>
            <a:endParaRPr lang="en-US" dirty="0" smtClean="0"/>
          </a:p>
          <a:p>
            <a:pPr lvl="0"/>
            <a:r>
              <a:rPr lang="hr-HR" i="1" dirty="0" smtClean="0"/>
              <a:t>Pseudo (ne)zadovoljstvo</a:t>
            </a:r>
            <a:r>
              <a:rPr lang="hr-HR" dirty="0" smtClean="0"/>
              <a:t> – zahtevi nisu u potpunosti ispunjeni i turista nema potpuno zadovoljstvo. Potrošač ipak ne snižava nivo svojih zahteva, već „falsifikuje“ svoj doživljaj u pozitivnom smislu radi izbegavanja kognitivnih disonanci, kako bi došao do većeg zadovoljstva. </a:t>
            </a:r>
            <a:endParaRPr lang="en-US" dirty="0" smtClean="0"/>
          </a:p>
          <a:p>
            <a:pPr lvl="0"/>
            <a:r>
              <a:rPr lang="hr-HR" i="1" dirty="0" smtClean="0"/>
              <a:t>Konstruktivno nezadovoljstvo</a:t>
            </a:r>
            <a:r>
              <a:rPr lang="hr-HR" dirty="0" smtClean="0"/>
              <a:t> – očekivanja nisu ispunjena, ali se potrošač žali. </a:t>
            </a:r>
            <a:endParaRPr lang="en-US" dirty="0" smtClean="0"/>
          </a:p>
          <a:p>
            <a:pPr lvl="0"/>
            <a:r>
              <a:rPr lang="hr-HR" i="1" dirty="0" smtClean="0"/>
              <a:t>Fiksirano nezadovoljstvo</a:t>
            </a:r>
            <a:r>
              <a:rPr lang="hr-HR" dirty="0" smtClean="0"/>
              <a:t> – očekivanja nisu ispunjena i potrošač ne izražava svoje nezadovoljstvo.</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b="1" dirty="0" smtClean="0"/>
              <a:t>blueprinting tehnika</a:t>
            </a:r>
            <a:r>
              <a:rPr lang="hr-HR" dirty="0" smtClean="0"/>
              <a:t>.</a:t>
            </a:r>
            <a:endParaRPr lang="en-US" dirty="0"/>
          </a:p>
        </p:txBody>
      </p:sp>
      <p:pic>
        <p:nvPicPr>
          <p:cNvPr id="4" name="Content Placeholder 3" descr="56"/>
          <p:cNvPicPr>
            <a:picLocks noGrp="1"/>
          </p:cNvPicPr>
          <p:nvPr>
            <p:ph sz="quarter" idx="1"/>
          </p:nvPr>
        </p:nvPicPr>
        <p:blipFill>
          <a:blip r:embed="rId2" cstate="print"/>
          <a:srcRect/>
          <a:stretch>
            <a:fillRect/>
          </a:stretch>
        </p:blipFill>
        <p:spPr bwMode="auto">
          <a:xfrm>
            <a:off x="251520" y="1902344"/>
            <a:ext cx="8352928" cy="476701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57"/>
          <p:cNvPicPr>
            <a:picLocks noGrp="1"/>
          </p:cNvPicPr>
          <p:nvPr>
            <p:ph sz="quarter" idx="1"/>
          </p:nvPr>
        </p:nvPicPr>
        <p:blipFill>
          <a:blip r:embed="rId2" cstate="print"/>
          <a:srcRect/>
          <a:stretch>
            <a:fillRect/>
          </a:stretch>
        </p:blipFill>
        <p:spPr bwMode="auto">
          <a:xfrm>
            <a:off x="179512" y="404664"/>
            <a:ext cx="8568952" cy="645333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b="1" dirty="0" smtClean="0"/>
              <a:t>koraci</a:t>
            </a:r>
            <a:r>
              <a:rPr lang="hr-HR" dirty="0" smtClean="0"/>
              <a:t> </a:t>
            </a:r>
            <a:r>
              <a:rPr lang="hr-HR" i="1" dirty="0" smtClean="0"/>
              <a:t>u građenju blueprintinga</a:t>
            </a:r>
            <a:r>
              <a:rPr lang="hr-HR" dirty="0" smtClean="0"/>
              <a:t> </a:t>
            </a:r>
            <a:endParaRPr lang="en-US" dirty="0"/>
          </a:p>
        </p:txBody>
      </p:sp>
      <p:sp>
        <p:nvSpPr>
          <p:cNvPr id="3" name="Content Placeholder 2"/>
          <p:cNvSpPr>
            <a:spLocks noGrp="1"/>
          </p:cNvSpPr>
          <p:nvPr>
            <p:ph sz="quarter" idx="1"/>
          </p:nvPr>
        </p:nvSpPr>
        <p:spPr/>
        <p:txBody>
          <a:bodyPr/>
          <a:lstStyle/>
          <a:p>
            <a:pPr lvl="0"/>
            <a:r>
              <a:rPr lang="hr-HR" dirty="0" smtClean="0"/>
              <a:t>Identifikovanje procesa koji će biti uvršćeni u blueprinting</a:t>
            </a:r>
            <a:endParaRPr lang="en-US" dirty="0" smtClean="0"/>
          </a:p>
          <a:p>
            <a:pPr lvl="0"/>
            <a:r>
              <a:rPr lang="hr-HR" dirty="0" smtClean="0"/>
              <a:t>Identifikovanje potrošača i segmenata potrošača</a:t>
            </a:r>
            <a:endParaRPr lang="en-US" dirty="0" smtClean="0"/>
          </a:p>
          <a:p>
            <a:pPr lvl="0"/>
            <a:r>
              <a:rPr lang="hr-HR" dirty="0" smtClean="0"/>
              <a:t>Skiciranje procesa pružanja usluga viđenog iz ugla potrošača</a:t>
            </a:r>
            <a:endParaRPr lang="en-US" dirty="0" smtClean="0"/>
          </a:p>
          <a:p>
            <a:pPr lvl="0"/>
            <a:r>
              <a:rPr lang="hr-HR" dirty="0" smtClean="0"/>
              <a:t>Skiciranje aktivnosti osoblja u direktnom kontaktu sa potrošačima i onih koji indirektno pružaju usluge i/ili tehnoloških aktivnosti </a:t>
            </a:r>
            <a:endParaRPr lang="en-US" dirty="0" smtClean="0"/>
          </a:p>
          <a:p>
            <a:pPr lvl="0"/>
            <a:r>
              <a:rPr lang="hr-HR" dirty="0" smtClean="0"/>
              <a:t>Objedinjavanje aktivnosti potrošača i proizvođača usluga u glavni (master) blueprinting.</a:t>
            </a:r>
            <a:endParaRPr lang="en-US" dirty="0" smtClean="0"/>
          </a:p>
          <a:p>
            <a:pPr lvl="0"/>
            <a:r>
              <a:rPr lang="hr-HR" dirty="0" smtClean="0"/>
              <a:t>Dodavanje fizičkih dokaza usluga za svaku aktivnost potrošača.</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i="1" dirty="0"/>
              <a:t>Četiri ključna područja aktivnosti podeljena su sa tri horizontalne linije</a:t>
            </a:r>
            <a:endParaRPr lang="sr-Latn-RS" dirty="0"/>
          </a:p>
        </p:txBody>
      </p:sp>
      <p:sp>
        <p:nvSpPr>
          <p:cNvPr id="3" name="Content Placeholder 2"/>
          <p:cNvSpPr>
            <a:spLocks noGrp="1"/>
          </p:cNvSpPr>
          <p:nvPr>
            <p:ph idx="1"/>
          </p:nvPr>
        </p:nvSpPr>
        <p:spPr/>
        <p:txBody>
          <a:bodyPr/>
          <a:lstStyle/>
          <a:p>
            <a:r>
              <a:rPr lang="hr-HR" b="1" i="1" dirty="0"/>
              <a:t>linija interakcije</a:t>
            </a:r>
            <a:r>
              <a:rPr lang="hr-HR" dirty="0"/>
              <a:t> </a:t>
            </a:r>
            <a:endParaRPr lang="hr-HR" dirty="0" smtClean="0"/>
          </a:p>
          <a:p>
            <a:r>
              <a:rPr lang="hr-HR" b="1" i="1" dirty="0"/>
              <a:t>linija vidljivosti</a:t>
            </a:r>
            <a:r>
              <a:rPr lang="hr-HR" b="1" dirty="0"/>
              <a:t> </a:t>
            </a:r>
            <a:endParaRPr lang="hr-HR" b="1" dirty="0" smtClean="0"/>
          </a:p>
          <a:p>
            <a:r>
              <a:rPr lang="hr-HR" b="1" i="1" dirty="0" smtClean="0"/>
              <a:t>Linija između on stage i back stage aktivnosti</a:t>
            </a:r>
            <a:endParaRPr lang="sr-Latn-RS"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4356"/>
          </a:xfrm>
        </p:spPr>
        <p:txBody>
          <a:bodyPr>
            <a:normAutofit/>
          </a:bodyPr>
          <a:lstStyle/>
          <a:p>
            <a:r>
              <a:rPr lang="hr-HR" sz="2800" b="1" i="1" dirty="0" smtClean="0"/>
              <a:t>Faze perceptualnog blueprintinga</a:t>
            </a:r>
            <a:r>
              <a:rPr lang="hr-HR" sz="2800" i="1" dirty="0" smtClean="0"/>
              <a:t> </a:t>
            </a:r>
            <a:endParaRPr lang="sr-Latn-RS" sz="2800" dirty="0"/>
          </a:p>
        </p:txBody>
      </p:sp>
      <p:pic>
        <p:nvPicPr>
          <p:cNvPr id="4" name="Content Placeholder 3" descr="58"/>
          <p:cNvPicPr>
            <a:picLocks noGrp="1"/>
          </p:cNvPicPr>
          <p:nvPr>
            <p:ph idx="1"/>
          </p:nvPr>
        </p:nvPicPr>
        <p:blipFill>
          <a:blip r:embed="rId2" cstate="print"/>
          <a:srcRect/>
          <a:stretch>
            <a:fillRect/>
          </a:stretch>
        </p:blipFill>
        <p:spPr bwMode="auto">
          <a:xfrm>
            <a:off x="0" y="785794"/>
            <a:ext cx="8929718" cy="60722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b="1" i="1" dirty="0"/>
              <a:t>koraci u građenju blueprintinga </a:t>
            </a:r>
            <a:endParaRPr lang="sr-Latn-RS" b="1" i="1" dirty="0"/>
          </a:p>
        </p:txBody>
      </p:sp>
      <p:sp>
        <p:nvSpPr>
          <p:cNvPr id="3" name="Content Placeholder 2"/>
          <p:cNvSpPr>
            <a:spLocks noGrp="1"/>
          </p:cNvSpPr>
          <p:nvPr>
            <p:ph idx="1"/>
          </p:nvPr>
        </p:nvSpPr>
        <p:spPr/>
        <p:txBody>
          <a:bodyPr>
            <a:normAutofit/>
          </a:bodyPr>
          <a:lstStyle/>
          <a:p>
            <a:pPr lvl="0"/>
            <a:r>
              <a:rPr lang="hr-HR" dirty="0"/>
              <a:t>Identifikovanje procesa koji će biti uvršćeni u blueprinting</a:t>
            </a:r>
            <a:endParaRPr lang="en-US" dirty="0"/>
          </a:p>
          <a:p>
            <a:pPr lvl="0"/>
            <a:r>
              <a:rPr lang="hr-HR" dirty="0"/>
              <a:t>Identifikovanje potrošača i segmenata potrošača</a:t>
            </a:r>
            <a:endParaRPr lang="en-US" dirty="0"/>
          </a:p>
          <a:p>
            <a:pPr lvl="0"/>
            <a:r>
              <a:rPr lang="hr-HR" dirty="0"/>
              <a:t>Skiciranje procesa pružanja usluga viđenog iz ugla potrošača</a:t>
            </a:r>
            <a:endParaRPr lang="en-US" dirty="0"/>
          </a:p>
          <a:p>
            <a:pPr lvl="0"/>
            <a:r>
              <a:rPr lang="hr-HR" dirty="0"/>
              <a:t>Skiciranje aktivnosti osoblja u direktnom kontaktu sa potrošačima i onih koji indirektno pružaju usluge i/ili tehnoloških aktivnosti </a:t>
            </a:r>
            <a:endParaRPr lang="en-US" dirty="0"/>
          </a:p>
          <a:p>
            <a:pPr lvl="0"/>
            <a:r>
              <a:rPr lang="hr-HR" dirty="0"/>
              <a:t>Objedinjavanje aktivnosti potrošača i proizvođača usluga u glavni (master) blueprinting.</a:t>
            </a:r>
            <a:endParaRPr lang="en-US" dirty="0"/>
          </a:p>
          <a:p>
            <a:r>
              <a:rPr lang="hr-HR" dirty="0"/>
              <a:t>Dodavanje fizičkih dokaza usluga za svaku aktivnost potrošača</a:t>
            </a:r>
            <a:endParaRPr lang="sr-Latn-R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b="1" dirty="0" smtClean="0"/>
              <a:t>Zona tolerancije</a:t>
            </a:r>
            <a:r>
              <a:rPr lang="en-US" dirty="0" smtClean="0"/>
              <a:t/>
            </a:r>
            <a:br>
              <a:rPr lang="en-US" dirty="0" smtClean="0"/>
            </a:br>
            <a:endParaRPr lang="sr-Latn-RS" dirty="0"/>
          </a:p>
        </p:txBody>
      </p:sp>
      <p:sp>
        <p:nvSpPr>
          <p:cNvPr id="3" name="Content Placeholder 2"/>
          <p:cNvSpPr>
            <a:spLocks noGrp="1"/>
          </p:cNvSpPr>
          <p:nvPr>
            <p:ph idx="1"/>
          </p:nvPr>
        </p:nvSpPr>
        <p:spPr/>
        <p:txBody>
          <a:bodyPr>
            <a:normAutofit lnSpcReduction="10000"/>
          </a:bodyPr>
          <a:lstStyle/>
          <a:p>
            <a:r>
              <a:rPr lang="en-US" dirty="0" err="1" smtClean="0"/>
              <a:t>Nivo</a:t>
            </a:r>
            <a:r>
              <a:rPr lang="en-US" dirty="0" smtClean="0"/>
              <a:t> do </a:t>
            </a:r>
            <a:r>
              <a:rPr lang="en-US" dirty="0" err="1" smtClean="0"/>
              <a:t>kog</a:t>
            </a:r>
            <a:r>
              <a:rPr lang="en-US" dirty="0" smtClean="0"/>
              <a:t> je </a:t>
            </a:r>
            <a:r>
              <a:rPr lang="en-US" dirty="0" err="1" smtClean="0"/>
              <a:t>potrošač</a:t>
            </a:r>
            <a:r>
              <a:rPr lang="en-US" dirty="0" smtClean="0"/>
              <a:t> </a:t>
            </a:r>
            <a:r>
              <a:rPr lang="en-US" dirty="0" err="1" smtClean="0"/>
              <a:t>spreman</a:t>
            </a:r>
            <a:r>
              <a:rPr lang="en-US" dirty="0" smtClean="0"/>
              <a:t> </a:t>
            </a:r>
            <a:r>
              <a:rPr lang="en-US" dirty="0" err="1" smtClean="0"/>
              <a:t>da</a:t>
            </a:r>
            <a:r>
              <a:rPr lang="en-US" dirty="0" smtClean="0"/>
              <a:t> </a:t>
            </a:r>
            <a:r>
              <a:rPr lang="en-US" dirty="0" err="1" smtClean="0"/>
              <a:t>prihvati</a:t>
            </a:r>
            <a:r>
              <a:rPr lang="en-US" dirty="0" smtClean="0"/>
              <a:t> </a:t>
            </a:r>
            <a:r>
              <a:rPr lang="en-US" dirty="0" err="1" smtClean="0"/>
              <a:t>varijacije</a:t>
            </a:r>
            <a:r>
              <a:rPr lang="en-US" dirty="0" smtClean="0"/>
              <a:t> u </a:t>
            </a:r>
            <a:r>
              <a:rPr lang="en-US" dirty="0" err="1" smtClean="0"/>
              <a:t>usluzi</a:t>
            </a:r>
            <a:r>
              <a:rPr lang="en-US" dirty="0" smtClean="0"/>
              <a:t> </a:t>
            </a:r>
            <a:r>
              <a:rPr lang="en-US" dirty="0" err="1" smtClean="0"/>
              <a:t>naziva</a:t>
            </a:r>
            <a:r>
              <a:rPr lang="en-US" dirty="0" smtClean="0"/>
              <a:t> se </a:t>
            </a:r>
            <a:r>
              <a:rPr lang="en-US" i="1" dirty="0" err="1" smtClean="0"/>
              <a:t>zona</a:t>
            </a:r>
            <a:r>
              <a:rPr lang="en-US" i="1" dirty="0" smtClean="0"/>
              <a:t> </a:t>
            </a:r>
            <a:r>
              <a:rPr lang="en-US" i="1" dirty="0" err="1" smtClean="0"/>
              <a:t>tolerancije</a:t>
            </a:r>
            <a:endParaRPr lang="en-US" i="1" dirty="0" smtClean="0"/>
          </a:p>
          <a:p>
            <a:r>
              <a:rPr lang="en-US" dirty="0" err="1" smtClean="0"/>
              <a:t>Zona</a:t>
            </a:r>
            <a:r>
              <a:rPr lang="en-US" dirty="0" smtClean="0"/>
              <a:t> </a:t>
            </a:r>
            <a:r>
              <a:rPr lang="en-US" dirty="0" err="1" smtClean="0"/>
              <a:t>tolerancije</a:t>
            </a:r>
            <a:r>
              <a:rPr lang="en-US" dirty="0" smtClean="0"/>
              <a:t> </a:t>
            </a:r>
            <a:r>
              <a:rPr lang="en-US" dirty="0" err="1" smtClean="0"/>
              <a:t>može</a:t>
            </a:r>
            <a:r>
              <a:rPr lang="en-US" dirty="0" smtClean="0"/>
              <a:t> se </a:t>
            </a:r>
            <a:r>
              <a:rPr lang="en-US" dirty="0" err="1" smtClean="0"/>
              <a:t>označiti</a:t>
            </a:r>
            <a:r>
              <a:rPr lang="en-US" dirty="0" smtClean="0"/>
              <a:t> </a:t>
            </a:r>
            <a:r>
              <a:rPr lang="en-US" dirty="0" err="1" smtClean="0"/>
              <a:t>kao</a:t>
            </a:r>
            <a:r>
              <a:rPr lang="en-US" dirty="0" smtClean="0"/>
              <a:t> </a:t>
            </a:r>
            <a:r>
              <a:rPr lang="en-US" dirty="0" err="1" smtClean="0"/>
              <a:t>prostor</a:t>
            </a:r>
            <a:r>
              <a:rPr lang="en-US" dirty="0" smtClean="0"/>
              <a:t> </a:t>
            </a:r>
            <a:r>
              <a:rPr lang="en-US" dirty="0" err="1" smtClean="0"/>
              <a:t>između</a:t>
            </a:r>
            <a:r>
              <a:rPr lang="en-US" dirty="0" smtClean="0"/>
              <a:t> </a:t>
            </a:r>
            <a:r>
              <a:rPr lang="en-US" dirty="0" err="1" smtClean="0"/>
              <a:t>očekivane</a:t>
            </a:r>
            <a:r>
              <a:rPr lang="en-US" dirty="0" smtClean="0"/>
              <a:t> </a:t>
            </a:r>
            <a:r>
              <a:rPr lang="en-US" dirty="0" err="1" smtClean="0"/>
              <a:t>i</a:t>
            </a:r>
            <a:r>
              <a:rPr lang="en-US" dirty="0" smtClean="0"/>
              <a:t> </a:t>
            </a:r>
            <a:r>
              <a:rPr lang="en-US" dirty="0" err="1" smtClean="0"/>
              <a:t>prihvatljive</a:t>
            </a:r>
            <a:r>
              <a:rPr lang="en-US" dirty="0" smtClean="0"/>
              <a:t> </a:t>
            </a:r>
            <a:r>
              <a:rPr lang="en-US" dirty="0" err="1" smtClean="0"/>
              <a:t>usluge</a:t>
            </a:r>
            <a:r>
              <a:rPr lang="en-US" dirty="0" smtClean="0"/>
              <a:t>. </a:t>
            </a:r>
            <a:r>
              <a:rPr lang="en-US" dirty="0" err="1" smtClean="0"/>
              <a:t>Ovaj</a:t>
            </a:r>
            <a:r>
              <a:rPr lang="en-US" dirty="0" smtClean="0"/>
              <a:t> </a:t>
            </a:r>
            <a:r>
              <a:rPr lang="en-US" dirty="0" err="1" smtClean="0"/>
              <a:t>prostor</a:t>
            </a:r>
            <a:r>
              <a:rPr lang="en-US" dirty="0" smtClean="0"/>
              <a:t> se  </a:t>
            </a:r>
            <a:r>
              <a:rPr lang="en-US" dirty="0" err="1" smtClean="0"/>
              <a:t>može</a:t>
            </a:r>
            <a:r>
              <a:rPr lang="en-US" dirty="0" smtClean="0"/>
              <a:t> </a:t>
            </a:r>
            <a:r>
              <a:rPr lang="en-US" dirty="0" err="1" smtClean="0"/>
              <a:t>smanjivati</a:t>
            </a:r>
            <a:r>
              <a:rPr lang="en-US" dirty="0" smtClean="0"/>
              <a:t> </a:t>
            </a:r>
            <a:r>
              <a:rPr lang="en-US" dirty="0" err="1" smtClean="0"/>
              <a:t>ili</a:t>
            </a:r>
            <a:r>
              <a:rPr lang="en-US" dirty="0" smtClean="0"/>
              <a:t> </a:t>
            </a:r>
            <a:r>
              <a:rPr lang="en-US" dirty="0" err="1" smtClean="0"/>
              <a:t>povećavati</a:t>
            </a:r>
            <a:r>
              <a:rPr lang="en-US" dirty="0" smtClean="0"/>
              <a:t> </a:t>
            </a:r>
            <a:r>
              <a:rPr lang="en-US" dirty="0" err="1" smtClean="0"/>
              <a:t>rezultirajući</a:t>
            </a:r>
            <a:r>
              <a:rPr lang="en-US" dirty="0" smtClean="0"/>
              <a:t> </a:t>
            </a:r>
            <a:r>
              <a:rPr lang="en-US" dirty="0" err="1" smtClean="0"/>
              <a:t>različitim</a:t>
            </a:r>
            <a:r>
              <a:rPr lang="en-US" dirty="0" smtClean="0"/>
              <a:t> </a:t>
            </a:r>
            <a:r>
              <a:rPr lang="en-US" dirty="0" err="1" smtClean="0"/>
              <a:t>evaluacijama</a:t>
            </a:r>
            <a:r>
              <a:rPr lang="en-US" dirty="0" smtClean="0"/>
              <a:t> </a:t>
            </a:r>
            <a:r>
              <a:rPr lang="en-US" dirty="0" err="1" smtClean="0"/>
              <a:t>isporuke</a:t>
            </a:r>
            <a:r>
              <a:rPr lang="en-US" dirty="0" smtClean="0"/>
              <a:t> </a:t>
            </a:r>
            <a:r>
              <a:rPr lang="en-US" dirty="0" err="1" smtClean="0"/>
              <a:t>usluge</a:t>
            </a:r>
            <a:r>
              <a:rPr lang="en-US" dirty="0" smtClean="0"/>
              <a:t>, </a:t>
            </a:r>
            <a:r>
              <a:rPr lang="en-US" dirty="0" err="1" smtClean="0"/>
              <a:t>pri</a:t>
            </a:r>
            <a:r>
              <a:rPr lang="en-US" dirty="0" smtClean="0"/>
              <a:t> </a:t>
            </a:r>
            <a:r>
              <a:rPr lang="en-US" dirty="0" err="1" smtClean="0"/>
              <a:t>čemu</a:t>
            </a:r>
            <a:r>
              <a:rPr lang="en-US" dirty="0" smtClean="0"/>
              <a:t> </a:t>
            </a:r>
            <a:r>
              <a:rPr lang="en-US" dirty="0" err="1" smtClean="0"/>
              <a:t>može</a:t>
            </a:r>
            <a:r>
              <a:rPr lang="en-US" dirty="0" smtClean="0"/>
              <a:t> </a:t>
            </a:r>
            <a:r>
              <a:rPr lang="en-US" dirty="0" err="1" smtClean="0"/>
              <a:t>varirati</a:t>
            </a:r>
            <a:r>
              <a:rPr lang="en-US" dirty="0" smtClean="0"/>
              <a:t> </a:t>
            </a:r>
            <a:r>
              <a:rPr lang="en-US" dirty="0" err="1" smtClean="0"/>
              <a:t>od</a:t>
            </a:r>
            <a:r>
              <a:rPr lang="en-US" dirty="0" smtClean="0"/>
              <a:t> </a:t>
            </a:r>
            <a:r>
              <a:rPr lang="en-US" dirty="0" err="1" smtClean="0"/>
              <a:t>potrošača</a:t>
            </a:r>
            <a:r>
              <a:rPr lang="en-US" dirty="0" smtClean="0"/>
              <a:t> do </a:t>
            </a:r>
            <a:r>
              <a:rPr lang="en-US" dirty="0" err="1" smtClean="0"/>
              <a:t>potrošača</a:t>
            </a:r>
            <a:r>
              <a:rPr lang="en-US" dirty="0" smtClean="0"/>
              <a:t> </a:t>
            </a:r>
            <a:r>
              <a:rPr lang="en-US" dirty="0" err="1" smtClean="0"/>
              <a:t>kao</a:t>
            </a:r>
            <a:r>
              <a:rPr lang="en-US" dirty="0" smtClean="0"/>
              <a:t> </a:t>
            </a:r>
            <a:r>
              <a:rPr lang="en-US" dirty="0" err="1" smtClean="0"/>
              <a:t>i</a:t>
            </a:r>
            <a:r>
              <a:rPr lang="en-US" dirty="0" smtClean="0"/>
              <a:t> </a:t>
            </a:r>
            <a:r>
              <a:rPr lang="en-US" dirty="0" err="1" smtClean="0"/>
              <a:t>od</a:t>
            </a:r>
            <a:r>
              <a:rPr lang="en-US" dirty="0" smtClean="0"/>
              <a:t> </a:t>
            </a:r>
            <a:r>
              <a:rPr lang="en-US" dirty="0" err="1" smtClean="0"/>
              <a:t>usluge</a:t>
            </a:r>
            <a:r>
              <a:rPr lang="en-US" dirty="0" smtClean="0"/>
              <a:t> do </a:t>
            </a:r>
            <a:r>
              <a:rPr lang="en-US" dirty="0" err="1" smtClean="0"/>
              <a:t>usluge</a:t>
            </a:r>
            <a:r>
              <a:rPr lang="en-US" dirty="0" smtClean="0"/>
              <a:t>.</a:t>
            </a:r>
            <a:endParaRPr lang="sr-Latn-RS" dirty="0" smtClean="0"/>
          </a:p>
          <a:p>
            <a:r>
              <a:rPr lang="en-US" dirty="0" smtClean="0"/>
              <a:t> </a:t>
            </a:r>
            <a:r>
              <a:rPr lang="sr-Latn-RS" dirty="0" smtClean="0"/>
              <a:t>Š</a:t>
            </a:r>
            <a:r>
              <a:rPr lang="en-US" dirty="0" smtClean="0"/>
              <a:t>to </a:t>
            </a:r>
            <a:r>
              <a:rPr lang="en-US" dirty="0" err="1" smtClean="0"/>
              <a:t>su</a:t>
            </a:r>
            <a:r>
              <a:rPr lang="en-US" dirty="0" smtClean="0"/>
              <a:t> </a:t>
            </a:r>
            <a:r>
              <a:rPr lang="en-US" dirty="0" err="1" smtClean="0"/>
              <a:t>očekivanja</a:t>
            </a:r>
            <a:r>
              <a:rPr lang="en-US" dirty="0" smtClean="0"/>
              <a:t> </a:t>
            </a:r>
            <a:r>
              <a:rPr lang="en-US" dirty="0" err="1" smtClean="0"/>
              <a:t>potrošača</a:t>
            </a:r>
            <a:r>
              <a:rPr lang="en-US" dirty="0" smtClean="0"/>
              <a:t> </a:t>
            </a:r>
            <a:r>
              <a:rPr lang="en-US" dirty="0" err="1" smtClean="0"/>
              <a:t>veća</a:t>
            </a:r>
            <a:r>
              <a:rPr lang="en-US" dirty="0" smtClean="0"/>
              <a:t> </a:t>
            </a:r>
            <a:r>
              <a:rPr lang="en-US" dirty="0" err="1" smtClean="0"/>
              <a:t>zona</a:t>
            </a:r>
            <a:r>
              <a:rPr lang="en-US" dirty="0" smtClean="0"/>
              <a:t> </a:t>
            </a:r>
            <a:r>
              <a:rPr lang="en-US" dirty="0" err="1" smtClean="0"/>
              <a:t>tolerancije</a:t>
            </a:r>
            <a:r>
              <a:rPr lang="en-US" dirty="0" smtClean="0"/>
              <a:t> je </a:t>
            </a:r>
            <a:r>
              <a:rPr lang="en-US" dirty="0" err="1" smtClean="0"/>
              <a:t>uža</a:t>
            </a:r>
            <a:r>
              <a:rPr lang="en-US" dirty="0" smtClean="0"/>
              <a:t>.  </a:t>
            </a:r>
            <a:r>
              <a:rPr lang="en-US" dirty="0" err="1" smtClean="0"/>
              <a:t>Česti</a:t>
            </a:r>
            <a:r>
              <a:rPr lang="en-US" dirty="0" smtClean="0"/>
              <a:t> </a:t>
            </a:r>
            <a:r>
              <a:rPr lang="en-US" dirty="0" err="1" smtClean="0"/>
              <a:t>potrošači</a:t>
            </a:r>
            <a:r>
              <a:rPr lang="en-US" dirty="0" smtClean="0"/>
              <a:t> </a:t>
            </a:r>
            <a:r>
              <a:rPr lang="en-US" dirty="0" err="1" smtClean="0"/>
              <a:t>imaju</a:t>
            </a:r>
            <a:r>
              <a:rPr lang="en-US" dirty="0" smtClean="0"/>
              <a:t> </a:t>
            </a:r>
            <a:r>
              <a:rPr lang="en-US" dirty="0" err="1" smtClean="0"/>
              <a:t>veća</a:t>
            </a:r>
            <a:r>
              <a:rPr lang="en-US" dirty="0" smtClean="0"/>
              <a:t> </a:t>
            </a:r>
            <a:r>
              <a:rPr lang="en-US" dirty="0" err="1" smtClean="0"/>
              <a:t>očekivanja</a:t>
            </a:r>
            <a:r>
              <a:rPr lang="en-US" dirty="0" smtClean="0"/>
              <a:t> </a:t>
            </a:r>
            <a:r>
              <a:rPr lang="en-US" dirty="0" err="1" smtClean="0"/>
              <a:t>i</a:t>
            </a:r>
            <a:r>
              <a:rPr lang="en-US" dirty="0" smtClean="0"/>
              <a:t> </a:t>
            </a:r>
            <a:r>
              <a:rPr lang="en-US" dirty="0" err="1" smtClean="0"/>
              <a:t>manji</a:t>
            </a:r>
            <a:r>
              <a:rPr lang="en-US" dirty="0" smtClean="0"/>
              <a:t> </a:t>
            </a:r>
            <a:r>
              <a:rPr lang="en-US" dirty="0" err="1" smtClean="0"/>
              <a:t>nivo</a:t>
            </a:r>
            <a:r>
              <a:rPr lang="en-US" dirty="0" smtClean="0"/>
              <a:t> </a:t>
            </a:r>
            <a:r>
              <a:rPr lang="en-US" dirty="0" err="1" smtClean="0"/>
              <a:t>tolerancije</a:t>
            </a:r>
            <a:r>
              <a:rPr lang="en-US" dirty="0" smtClean="0"/>
              <a:t> </a:t>
            </a:r>
            <a:r>
              <a:rPr lang="en-US" dirty="0" err="1" smtClean="0"/>
              <a:t>na</a:t>
            </a:r>
            <a:r>
              <a:rPr lang="en-US" dirty="0" smtClean="0"/>
              <a:t> </a:t>
            </a:r>
            <a:r>
              <a:rPr lang="en-US" dirty="0" err="1" smtClean="0"/>
              <a:t>neuspeh</a:t>
            </a:r>
            <a:r>
              <a:rPr lang="en-US" dirty="0" smtClean="0"/>
              <a:t>. </a:t>
            </a:r>
            <a:r>
              <a:rPr lang="en-US" dirty="0" err="1" smtClean="0"/>
              <a:t>Važnost</a:t>
            </a:r>
            <a:r>
              <a:rPr lang="en-US" dirty="0" smtClean="0"/>
              <a:t> </a:t>
            </a:r>
            <a:r>
              <a:rPr lang="en-US" dirty="0" err="1" smtClean="0"/>
              <a:t>događaja</a:t>
            </a:r>
            <a:r>
              <a:rPr lang="en-US" dirty="0" smtClean="0"/>
              <a:t> </a:t>
            </a:r>
            <a:r>
              <a:rPr lang="en-US" dirty="0" err="1" smtClean="0"/>
              <a:t>može</a:t>
            </a:r>
            <a:r>
              <a:rPr lang="en-US" dirty="0" smtClean="0"/>
              <a:t>, </a:t>
            </a:r>
            <a:r>
              <a:rPr lang="en-US" dirty="0" err="1" smtClean="0"/>
              <a:t>takođe</a:t>
            </a:r>
            <a:r>
              <a:rPr lang="en-US" dirty="0" smtClean="0"/>
              <a:t>, </a:t>
            </a:r>
            <a:r>
              <a:rPr lang="en-US" dirty="0" err="1" smtClean="0"/>
              <a:t>uticati</a:t>
            </a:r>
            <a:r>
              <a:rPr lang="en-US" dirty="0" smtClean="0"/>
              <a:t> </a:t>
            </a:r>
            <a:r>
              <a:rPr lang="en-US" dirty="0" err="1" smtClean="0"/>
              <a:t>na</a:t>
            </a:r>
            <a:r>
              <a:rPr lang="en-US" dirty="0" smtClean="0"/>
              <a:t> </a:t>
            </a:r>
            <a:r>
              <a:rPr lang="en-US" dirty="0" err="1" smtClean="0"/>
              <a:t>širinu</a:t>
            </a:r>
            <a:r>
              <a:rPr lang="en-US" dirty="0" smtClean="0"/>
              <a:t> zone </a:t>
            </a:r>
            <a:r>
              <a:rPr lang="en-US" dirty="0" err="1" smtClean="0"/>
              <a:t>tolerancije</a:t>
            </a:r>
            <a:endParaRPr lang="sr-Latn-R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a:p>
        </p:txBody>
      </p:sp>
      <p:sp>
        <p:nvSpPr>
          <p:cNvPr id="3" name="Content Placeholder 2"/>
          <p:cNvSpPr>
            <a:spLocks noGrp="1"/>
          </p:cNvSpPr>
          <p:nvPr>
            <p:ph idx="1"/>
          </p:nvPr>
        </p:nvSpPr>
        <p:spPr/>
        <p:txBody>
          <a:bodyPr/>
          <a:lstStyle/>
          <a:p>
            <a:pPr>
              <a:buNone/>
            </a:pPr>
            <a:r>
              <a:rPr lang="sr-Latn-RS" dirty="0" smtClean="0"/>
              <a:t>S</a:t>
            </a:r>
            <a:r>
              <a:rPr lang="en-US" dirty="0" err="1" smtClean="0"/>
              <a:t>premnost</a:t>
            </a:r>
            <a:r>
              <a:rPr lang="en-US" dirty="0" smtClean="0"/>
              <a:t> </a:t>
            </a:r>
            <a:r>
              <a:rPr lang="en-US" dirty="0" err="1" smtClean="0"/>
              <a:t>da</a:t>
            </a:r>
            <a:r>
              <a:rPr lang="en-US" dirty="0" smtClean="0"/>
              <a:t> se </a:t>
            </a:r>
            <a:r>
              <a:rPr lang="en-US" dirty="0" err="1" smtClean="0"/>
              <a:t>plati</a:t>
            </a:r>
            <a:r>
              <a:rPr lang="en-US" dirty="0" smtClean="0"/>
              <a:t> </a:t>
            </a:r>
            <a:r>
              <a:rPr lang="en-US" dirty="0" err="1" smtClean="0"/>
              <a:t>za</a:t>
            </a:r>
            <a:r>
              <a:rPr lang="en-US" dirty="0" smtClean="0"/>
              <a:t> </a:t>
            </a:r>
            <a:r>
              <a:rPr lang="en-US" dirty="0" err="1" smtClean="0"/>
              <a:t>očekivanja</a:t>
            </a:r>
            <a:r>
              <a:rPr lang="en-US" dirty="0" smtClean="0"/>
              <a:t> </a:t>
            </a:r>
            <a:r>
              <a:rPr lang="en-US" dirty="0" err="1" smtClean="0"/>
              <a:t>od</a:t>
            </a:r>
            <a:r>
              <a:rPr lang="en-US" dirty="0" smtClean="0"/>
              <a:t> </a:t>
            </a:r>
            <a:r>
              <a:rPr lang="en-US" dirty="0" err="1" smtClean="0"/>
              <a:t>usluga</a:t>
            </a:r>
            <a:r>
              <a:rPr lang="en-US" dirty="0" smtClean="0"/>
              <a:t> </a:t>
            </a:r>
            <a:r>
              <a:rPr lang="en-US" dirty="0" err="1" smtClean="0"/>
              <a:t>za</a:t>
            </a:r>
            <a:r>
              <a:rPr lang="en-US" dirty="0" smtClean="0"/>
              <a:t>: </a:t>
            </a:r>
            <a:endParaRPr lang="sr-Latn-RS" dirty="0" smtClean="0"/>
          </a:p>
          <a:p>
            <a:r>
              <a:rPr lang="en-US" dirty="0" err="1" smtClean="0"/>
              <a:t>odgovarajući</a:t>
            </a:r>
            <a:r>
              <a:rPr lang="en-US" dirty="0" smtClean="0"/>
              <a:t> </a:t>
            </a:r>
            <a:r>
              <a:rPr lang="en-US" dirty="0" err="1" smtClean="0"/>
              <a:t>nivo</a:t>
            </a:r>
            <a:r>
              <a:rPr lang="en-US" dirty="0" smtClean="0"/>
              <a:t> </a:t>
            </a:r>
            <a:r>
              <a:rPr lang="en-US" dirty="0" err="1" smtClean="0"/>
              <a:t>usluga</a:t>
            </a:r>
            <a:r>
              <a:rPr lang="en-US" dirty="0" smtClean="0"/>
              <a:t>, </a:t>
            </a:r>
            <a:endParaRPr lang="sr-Latn-RS" dirty="0" smtClean="0"/>
          </a:p>
          <a:p>
            <a:r>
              <a:rPr lang="en-US" dirty="0" err="1" smtClean="0"/>
              <a:t>željeni</a:t>
            </a:r>
            <a:r>
              <a:rPr lang="en-US" dirty="0" smtClean="0"/>
              <a:t> </a:t>
            </a:r>
            <a:r>
              <a:rPr lang="en-US" dirty="0" err="1" smtClean="0"/>
              <a:t>nivo</a:t>
            </a:r>
            <a:r>
              <a:rPr lang="en-US" dirty="0" smtClean="0"/>
              <a:t> </a:t>
            </a:r>
            <a:r>
              <a:rPr lang="en-US" dirty="0" err="1" smtClean="0"/>
              <a:t>usluga</a:t>
            </a:r>
            <a:r>
              <a:rPr lang="en-US" dirty="0" smtClean="0"/>
              <a:t> </a:t>
            </a:r>
            <a:r>
              <a:rPr lang="en-US" dirty="0" err="1" smtClean="0"/>
              <a:t>i</a:t>
            </a:r>
            <a:r>
              <a:rPr lang="en-US" dirty="0" smtClean="0"/>
              <a:t> </a:t>
            </a:r>
            <a:endParaRPr lang="sr-Latn-RS" dirty="0" smtClean="0"/>
          </a:p>
          <a:p>
            <a:r>
              <a:rPr lang="en-US" dirty="0" err="1" smtClean="0"/>
              <a:t>predviđeni</a:t>
            </a:r>
            <a:r>
              <a:rPr lang="en-US" dirty="0" smtClean="0"/>
              <a:t> </a:t>
            </a:r>
            <a:r>
              <a:rPr lang="en-US" dirty="0" err="1" smtClean="0"/>
              <a:t>nivo</a:t>
            </a:r>
            <a:r>
              <a:rPr lang="en-US" dirty="0" smtClean="0"/>
              <a:t> </a:t>
            </a:r>
            <a:r>
              <a:rPr lang="en-US" dirty="0" err="1" smtClean="0"/>
              <a:t>usluga</a:t>
            </a:r>
            <a:endParaRPr lang="sr-Latn-R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a:p>
        </p:txBody>
      </p:sp>
      <p:sp>
        <p:nvSpPr>
          <p:cNvPr id="3" name="Content Placeholder 2"/>
          <p:cNvSpPr>
            <a:spLocks noGrp="1"/>
          </p:cNvSpPr>
          <p:nvPr>
            <p:ph idx="1"/>
          </p:nvPr>
        </p:nvSpPr>
        <p:spPr/>
        <p:txBody>
          <a:bodyPr/>
          <a:lstStyle/>
          <a:p>
            <a:pPr>
              <a:buNone/>
            </a:pPr>
            <a:r>
              <a:rPr lang="en-US" dirty="0" err="1" smtClean="0"/>
              <a:t>Zona</a:t>
            </a:r>
            <a:r>
              <a:rPr lang="en-US" dirty="0" smtClean="0"/>
              <a:t> </a:t>
            </a:r>
            <a:r>
              <a:rPr lang="en-US" dirty="0" err="1" smtClean="0"/>
              <a:t>tolerancije</a:t>
            </a:r>
            <a:r>
              <a:rPr lang="en-US" dirty="0" smtClean="0"/>
              <a:t> </a:t>
            </a:r>
            <a:r>
              <a:rPr lang="en-US" dirty="0" err="1" smtClean="0"/>
              <a:t>može</a:t>
            </a:r>
            <a:r>
              <a:rPr lang="en-US" dirty="0" smtClean="0"/>
              <a:t> se </a:t>
            </a:r>
            <a:r>
              <a:rPr lang="en-US" dirty="0" err="1" smtClean="0"/>
              <a:t>utvrditi</a:t>
            </a:r>
            <a:r>
              <a:rPr lang="en-US" dirty="0" smtClean="0"/>
              <a:t> </a:t>
            </a:r>
            <a:r>
              <a:rPr lang="en-US" dirty="0" err="1" smtClean="0"/>
              <a:t>za</a:t>
            </a:r>
            <a:endParaRPr lang="sr-Latn-RS" dirty="0" smtClean="0"/>
          </a:p>
          <a:p>
            <a:r>
              <a:rPr lang="en-US" dirty="0" smtClean="0"/>
              <a:t> </a:t>
            </a:r>
            <a:r>
              <a:rPr lang="en-US" dirty="0" err="1" smtClean="0"/>
              <a:t>nivo</a:t>
            </a:r>
            <a:r>
              <a:rPr lang="en-US" dirty="0" smtClean="0"/>
              <a:t> </a:t>
            </a:r>
            <a:r>
              <a:rPr lang="en-US" dirty="0" err="1" smtClean="0"/>
              <a:t>kvaliteta</a:t>
            </a:r>
            <a:r>
              <a:rPr lang="en-US" dirty="0" smtClean="0"/>
              <a:t> </a:t>
            </a:r>
            <a:r>
              <a:rPr lang="en-US" dirty="0" err="1" smtClean="0"/>
              <a:t>ukupne</a:t>
            </a:r>
            <a:r>
              <a:rPr lang="en-US" dirty="0" smtClean="0"/>
              <a:t> </a:t>
            </a:r>
            <a:r>
              <a:rPr lang="en-US" dirty="0" err="1" smtClean="0"/>
              <a:t>usluge</a:t>
            </a:r>
            <a:r>
              <a:rPr lang="en-US" dirty="0" smtClean="0"/>
              <a:t>, </a:t>
            </a:r>
            <a:endParaRPr lang="sr-Latn-RS" dirty="0" smtClean="0"/>
          </a:p>
          <a:p>
            <a:r>
              <a:rPr lang="en-US" dirty="0" err="1" smtClean="0"/>
              <a:t>pojedine</a:t>
            </a:r>
            <a:r>
              <a:rPr lang="en-US" dirty="0" smtClean="0"/>
              <a:t> </a:t>
            </a:r>
            <a:r>
              <a:rPr lang="en-US" dirty="0" err="1" smtClean="0"/>
              <a:t>njene</a:t>
            </a:r>
            <a:r>
              <a:rPr lang="en-US" dirty="0" smtClean="0"/>
              <a:t> </a:t>
            </a:r>
            <a:r>
              <a:rPr lang="en-US" dirty="0" err="1" smtClean="0"/>
              <a:t>delove</a:t>
            </a:r>
            <a:endParaRPr lang="sr-Latn-RS" dirty="0" smtClean="0"/>
          </a:p>
          <a:p>
            <a:r>
              <a:rPr lang="en-US" dirty="0" err="1" smtClean="0"/>
              <a:t>pojedinu</a:t>
            </a:r>
            <a:r>
              <a:rPr lang="en-US" dirty="0" smtClean="0"/>
              <a:t> </a:t>
            </a:r>
            <a:r>
              <a:rPr lang="en-US" dirty="0" err="1" smtClean="0"/>
              <a:t>determinantu</a:t>
            </a:r>
            <a:r>
              <a:rPr lang="en-US" dirty="0" smtClean="0"/>
              <a:t> </a:t>
            </a:r>
            <a:r>
              <a:rPr lang="en-US" dirty="0" err="1" smtClean="0"/>
              <a:t>kvaliteta</a:t>
            </a:r>
            <a:endParaRPr lang="sr-Latn-R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285728"/>
            <a:ext cx="8229600" cy="1143000"/>
          </a:xfrm>
        </p:spPr>
        <p:txBody>
          <a:bodyPr>
            <a:normAutofit/>
          </a:bodyPr>
          <a:lstStyle/>
          <a:p>
            <a:r>
              <a:rPr lang="en-US" dirty="0" err="1" smtClean="0"/>
              <a:t>krajnosti</a:t>
            </a:r>
            <a:r>
              <a:rPr lang="en-US" dirty="0" smtClean="0"/>
              <a:t> </a:t>
            </a:r>
            <a:r>
              <a:rPr lang="en-US" dirty="0" err="1" smtClean="0"/>
              <a:t>kod</a:t>
            </a:r>
            <a:r>
              <a:rPr lang="en-US" dirty="0" smtClean="0"/>
              <a:t> </a:t>
            </a:r>
            <a:r>
              <a:rPr lang="en-US" dirty="0" err="1" smtClean="0"/>
              <a:t>očekivanja</a:t>
            </a:r>
            <a:r>
              <a:rPr lang="en-US" dirty="0" smtClean="0"/>
              <a:t> </a:t>
            </a:r>
            <a:r>
              <a:rPr lang="en-US" dirty="0" err="1" smtClean="0"/>
              <a:t>od</a:t>
            </a:r>
            <a:r>
              <a:rPr lang="en-US" dirty="0" smtClean="0"/>
              <a:t> </a:t>
            </a:r>
            <a:r>
              <a:rPr lang="en-US" dirty="0" err="1" smtClean="0"/>
              <a:t>usluge</a:t>
            </a:r>
            <a:r>
              <a:rPr lang="en-US" dirty="0" smtClean="0"/>
              <a:t>,</a:t>
            </a:r>
            <a:r>
              <a:rPr lang="sr-Latn-RS" dirty="0" smtClean="0"/>
              <a:t> </a:t>
            </a:r>
            <a:r>
              <a:rPr lang="en-US" dirty="0" smtClean="0"/>
              <a:t> </a:t>
            </a:r>
            <a:endParaRPr lang="sr-Latn-RS" dirty="0"/>
          </a:p>
        </p:txBody>
      </p:sp>
      <p:sp>
        <p:nvSpPr>
          <p:cNvPr id="3" name="Content Placeholder 2"/>
          <p:cNvSpPr>
            <a:spLocks noGrp="1"/>
          </p:cNvSpPr>
          <p:nvPr>
            <p:ph sz="half" idx="1"/>
          </p:nvPr>
        </p:nvSpPr>
        <p:spPr>
          <a:solidFill>
            <a:schemeClr val="accent3">
              <a:lumMod val="60000"/>
              <a:lumOff val="40000"/>
            </a:schemeClr>
          </a:solidFill>
        </p:spPr>
        <p:txBody>
          <a:bodyPr/>
          <a:lstStyle/>
          <a:p>
            <a:r>
              <a:rPr lang="en-US" b="1" dirty="0" err="1" smtClean="0"/>
              <a:t>Idealna</a:t>
            </a:r>
            <a:r>
              <a:rPr lang="sr-Latn-RS" b="1" dirty="0" smtClean="0"/>
              <a:t> usluga</a:t>
            </a:r>
            <a:r>
              <a:rPr lang="en-US" dirty="0" smtClean="0"/>
              <a:t> </a:t>
            </a:r>
            <a:r>
              <a:rPr lang="en-US" dirty="0" err="1" smtClean="0"/>
              <a:t>reflektuje</a:t>
            </a:r>
            <a:r>
              <a:rPr lang="en-US" dirty="0" smtClean="0"/>
              <a:t> </a:t>
            </a:r>
            <a:r>
              <a:rPr lang="en-US" dirty="0" err="1" smtClean="0"/>
              <a:t>sve</a:t>
            </a:r>
            <a:r>
              <a:rPr lang="en-US" dirty="0" smtClean="0"/>
              <a:t> </a:t>
            </a:r>
            <a:r>
              <a:rPr lang="en-US" dirty="0" err="1" smtClean="0"/>
              <a:t>želje</a:t>
            </a:r>
            <a:r>
              <a:rPr lang="en-US" dirty="0" smtClean="0"/>
              <a:t> </a:t>
            </a:r>
            <a:r>
              <a:rPr lang="en-US" dirty="0" err="1" smtClean="0"/>
              <a:t>i</a:t>
            </a:r>
            <a:r>
              <a:rPr lang="en-US" dirty="0" smtClean="0"/>
              <a:t> </a:t>
            </a:r>
            <a:r>
              <a:rPr lang="en-US" dirty="0" err="1" smtClean="0"/>
              <a:t>nadanja</a:t>
            </a:r>
            <a:r>
              <a:rPr lang="en-US" dirty="0" smtClean="0"/>
              <a:t> </a:t>
            </a:r>
            <a:r>
              <a:rPr lang="en-US" dirty="0" err="1" smtClean="0"/>
              <a:t>koje</a:t>
            </a:r>
            <a:r>
              <a:rPr lang="en-US" dirty="0" smtClean="0"/>
              <a:t> </a:t>
            </a:r>
            <a:r>
              <a:rPr lang="en-US" dirty="0" err="1" smtClean="0"/>
              <a:t>potrošač</a:t>
            </a:r>
            <a:r>
              <a:rPr lang="en-US" dirty="0" smtClean="0"/>
              <a:t> </a:t>
            </a:r>
            <a:r>
              <a:rPr lang="en-US" dirty="0" err="1" smtClean="0"/>
              <a:t>ima</a:t>
            </a:r>
            <a:r>
              <a:rPr lang="en-US" dirty="0" smtClean="0"/>
              <a:t>. </a:t>
            </a:r>
            <a:r>
              <a:rPr lang="en-US" dirty="0" err="1" smtClean="0"/>
              <a:t>Budući</a:t>
            </a:r>
            <a:r>
              <a:rPr lang="en-US" dirty="0" smtClean="0"/>
              <a:t> </a:t>
            </a:r>
            <a:r>
              <a:rPr lang="en-US" dirty="0" err="1" smtClean="0"/>
              <a:t>da</a:t>
            </a:r>
            <a:r>
              <a:rPr lang="en-US" dirty="0" smtClean="0"/>
              <a:t> </a:t>
            </a:r>
            <a:r>
              <a:rPr lang="en-US" dirty="0" err="1" smtClean="0"/>
              <a:t>su</a:t>
            </a:r>
            <a:r>
              <a:rPr lang="en-US" dirty="0" smtClean="0"/>
              <a:t> </a:t>
            </a:r>
            <a:r>
              <a:rPr lang="en-US" dirty="0" err="1" smtClean="0"/>
              <a:t>ljudi</a:t>
            </a:r>
            <a:r>
              <a:rPr lang="en-US" dirty="0" smtClean="0"/>
              <a:t> </a:t>
            </a:r>
            <a:r>
              <a:rPr lang="en-US" dirty="0" err="1" smtClean="0"/>
              <a:t>svesni</a:t>
            </a:r>
            <a:r>
              <a:rPr lang="en-US" dirty="0" smtClean="0"/>
              <a:t> </a:t>
            </a:r>
            <a:r>
              <a:rPr lang="en-US" dirty="0" err="1" smtClean="0"/>
              <a:t>da</a:t>
            </a:r>
            <a:r>
              <a:rPr lang="en-US" dirty="0" smtClean="0"/>
              <a:t> </a:t>
            </a:r>
            <a:r>
              <a:rPr lang="en-US" dirty="0" err="1" smtClean="0"/>
              <a:t>nije</a:t>
            </a:r>
            <a:r>
              <a:rPr lang="en-US" dirty="0" smtClean="0"/>
              <a:t> u </a:t>
            </a:r>
            <a:r>
              <a:rPr lang="en-US" dirty="0" err="1" smtClean="0"/>
              <a:t>svakoj</a:t>
            </a:r>
            <a:r>
              <a:rPr lang="en-US" dirty="0" smtClean="0"/>
              <a:t> </a:t>
            </a:r>
            <a:r>
              <a:rPr lang="en-US" dirty="0" err="1" smtClean="0"/>
              <a:t>situaciji</a:t>
            </a:r>
            <a:r>
              <a:rPr lang="en-US" dirty="0" smtClean="0"/>
              <a:t> </a:t>
            </a:r>
            <a:r>
              <a:rPr lang="en-US" dirty="0" err="1" smtClean="0"/>
              <a:t>moguće</a:t>
            </a:r>
            <a:r>
              <a:rPr lang="en-US" dirty="0" smtClean="0"/>
              <a:t> </a:t>
            </a:r>
            <a:r>
              <a:rPr lang="en-US" dirty="0" err="1" smtClean="0"/>
              <a:t>ispuniti</a:t>
            </a:r>
            <a:r>
              <a:rPr lang="en-US" dirty="0" smtClean="0"/>
              <a:t> „</a:t>
            </a:r>
            <a:r>
              <a:rPr lang="en-US" dirty="0" err="1" smtClean="0"/>
              <a:t>svoje</a:t>
            </a:r>
            <a:r>
              <a:rPr lang="en-US" dirty="0" smtClean="0"/>
              <a:t> </a:t>
            </a:r>
            <a:r>
              <a:rPr lang="en-US" dirty="0" err="1" smtClean="0"/>
              <a:t>snove</a:t>
            </a:r>
            <a:r>
              <a:rPr lang="en-US" dirty="0" smtClean="0"/>
              <a:t>“, </a:t>
            </a:r>
            <a:r>
              <a:rPr lang="en-US" dirty="0" err="1" smtClean="0"/>
              <a:t>spremni</a:t>
            </a:r>
            <a:r>
              <a:rPr lang="en-US" dirty="0" smtClean="0"/>
              <a:t> </a:t>
            </a:r>
            <a:r>
              <a:rPr lang="en-US" dirty="0" err="1" smtClean="0"/>
              <a:t>su</a:t>
            </a:r>
            <a:r>
              <a:rPr lang="en-US" dirty="0" smtClean="0"/>
              <a:t> </a:t>
            </a:r>
            <a:r>
              <a:rPr lang="en-US" dirty="0" err="1" smtClean="0"/>
              <a:t>da</a:t>
            </a:r>
            <a:r>
              <a:rPr lang="en-US" dirty="0" smtClean="0"/>
              <a:t> </a:t>
            </a:r>
            <a:r>
              <a:rPr lang="en-US" dirty="0" err="1" smtClean="0"/>
              <a:t>prihvate</a:t>
            </a:r>
            <a:r>
              <a:rPr lang="en-US" dirty="0" smtClean="0"/>
              <a:t> </a:t>
            </a:r>
            <a:r>
              <a:rPr lang="en-US" dirty="0" err="1" smtClean="0"/>
              <a:t>i</a:t>
            </a:r>
            <a:r>
              <a:rPr lang="en-US" dirty="0" smtClean="0"/>
              <a:t> </a:t>
            </a:r>
            <a:r>
              <a:rPr lang="en-US" dirty="0" err="1" smtClean="0"/>
              <a:t>nešto</a:t>
            </a:r>
            <a:r>
              <a:rPr lang="en-US" dirty="0" smtClean="0"/>
              <a:t> </a:t>
            </a:r>
            <a:r>
              <a:rPr lang="en-US" dirty="0" err="1" smtClean="0"/>
              <a:t>što</a:t>
            </a:r>
            <a:r>
              <a:rPr lang="en-US" dirty="0" smtClean="0"/>
              <a:t> </a:t>
            </a:r>
            <a:r>
              <a:rPr lang="en-US" dirty="0" err="1" smtClean="0"/>
              <a:t>nije</a:t>
            </a:r>
            <a:r>
              <a:rPr lang="en-US" dirty="0" smtClean="0"/>
              <a:t> </a:t>
            </a:r>
            <a:r>
              <a:rPr lang="en-US" dirty="0" err="1" smtClean="0"/>
              <a:t>na</a:t>
            </a:r>
            <a:r>
              <a:rPr lang="en-US" dirty="0" smtClean="0"/>
              <a:t> tom </a:t>
            </a:r>
            <a:r>
              <a:rPr lang="en-US" dirty="0" err="1" smtClean="0"/>
              <a:t>nivou</a:t>
            </a:r>
            <a:r>
              <a:rPr lang="sr-Latn-RS" dirty="0" smtClean="0"/>
              <a:t>.</a:t>
            </a:r>
            <a:endParaRPr lang="sr-Latn-RS" dirty="0"/>
          </a:p>
        </p:txBody>
      </p:sp>
      <p:sp>
        <p:nvSpPr>
          <p:cNvPr id="4" name="Content Placeholder 3"/>
          <p:cNvSpPr>
            <a:spLocks noGrp="1"/>
          </p:cNvSpPr>
          <p:nvPr>
            <p:ph sz="half" idx="2"/>
          </p:nvPr>
        </p:nvSpPr>
        <p:spPr>
          <a:solidFill>
            <a:schemeClr val="accent2">
              <a:lumMod val="40000"/>
              <a:lumOff val="60000"/>
            </a:schemeClr>
          </a:solidFill>
        </p:spPr>
        <p:txBody>
          <a:bodyPr/>
          <a:lstStyle/>
          <a:p>
            <a:r>
              <a:rPr lang="en-US" b="1" dirty="0" err="1" smtClean="0"/>
              <a:t>prihvatljiva</a:t>
            </a:r>
            <a:r>
              <a:rPr lang="en-US" b="1" dirty="0" smtClean="0"/>
              <a:t> </a:t>
            </a:r>
            <a:r>
              <a:rPr lang="en-US" b="1" dirty="0" err="1" smtClean="0"/>
              <a:t>usluga</a:t>
            </a:r>
            <a:r>
              <a:rPr lang="en-US" dirty="0" smtClean="0"/>
              <a:t> </a:t>
            </a:r>
            <a:r>
              <a:rPr lang="sr-Latn-RS" dirty="0" err="1" smtClean="0"/>
              <a:t>G</a:t>
            </a:r>
            <a:r>
              <a:rPr lang="en-US" dirty="0" err="1" smtClean="0"/>
              <a:t>ranice</a:t>
            </a:r>
            <a:r>
              <a:rPr lang="en-US" dirty="0" smtClean="0"/>
              <a:t> </a:t>
            </a:r>
            <a:r>
              <a:rPr lang="en-US" dirty="0" err="1" smtClean="0"/>
              <a:t>tolerancije</a:t>
            </a:r>
            <a:r>
              <a:rPr lang="en-US" dirty="0" smtClean="0"/>
              <a:t> </a:t>
            </a:r>
            <a:r>
              <a:rPr lang="en-US" dirty="0" err="1" smtClean="0"/>
              <a:t>postoje</a:t>
            </a:r>
            <a:r>
              <a:rPr lang="en-US" dirty="0" smtClean="0"/>
              <a:t>. </a:t>
            </a:r>
            <a:r>
              <a:rPr lang="en-US" dirty="0" err="1" smtClean="0"/>
              <a:t>Taj</a:t>
            </a:r>
            <a:r>
              <a:rPr lang="en-US" dirty="0" smtClean="0"/>
              <a:t> </a:t>
            </a:r>
            <a:r>
              <a:rPr lang="en-US" dirty="0" err="1" smtClean="0"/>
              <a:t>donji</a:t>
            </a:r>
            <a:r>
              <a:rPr lang="en-US" dirty="0" smtClean="0"/>
              <a:t> </a:t>
            </a:r>
            <a:r>
              <a:rPr lang="en-US" dirty="0" err="1" smtClean="0"/>
              <a:t>nivo</a:t>
            </a:r>
            <a:r>
              <a:rPr lang="en-US" dirty="0" smtClean="0"/>
              <a:t> je </a:t>
            </a:r>
            <a:r>
              <a:rPr lang="en-US" dirty="0" err="1" smtClean="0"/>
              <a:t>prihvatljiva</a:t>
            </a:r>
            <a:r>
              <a:rPr lang="en-US" dirty="0" smtClean="0"/>
              <a:t> </a:t>
            </a:r>
            <a:r>
              <a:rPr lang="en-US" dirty="0" err="1" smtClean="0"/>
              <a:t>usluga</a:t>
            </a:r>
            <a:r>
              <a:rPr lang="en-US" dirty="0" smtClean="0"/>
              <a:t>. </a:t>
            </a:r>
            <a:r>
              <a:rPr lang="en-US" dirty="0" err="1" smtClean="0"/>
              <a:t>Gornji</a:t>
            </a:r>
            <a:r>
              <a:rPr lang="en-US" dirty="0" smtClean="0"/>
              <a:t> </a:t>
            </a:r>
            <a:r>
              <a:rPr lang="en-US" dirty="0" err="1" smtClean="0"/>
              <a:t>i</a:t>
            </a:r>
            <a:r>
              <a:rPr lang="en-US" dirty="0" smtClean="0"/>
              <a:t> </a:t>
            </a:r>
            <a:r>
              <a:rPr lang="en-US" dirty="0" err="1" smtClean="0"/>
              <a:t>donji</a:t>
            </a:r>
            <a:r>
              <a:rPr lang="en-US" dirty="0" smtClean="0"/>
              <a:t> </a:t>
            </a:r>
            <a:r>
              <a:rPr lang="en-US" dirty="0" err="1" smtClean="0"/>
              <a:t>nivo</a:t>
            </a:r>
            <a:r>
              <a:rPr lang="en-US" dirty="0" smtClean="0"/>
              <a:t> se </a:t>
            </a:r>
            <a:r>
              <a:rPr lang="en-US" dirty="0" err="1" smtClean="0"/>
              <a:t>razlikuju</a:t>
            </a:r>
            <a:r>
              <a:rPr lang="en-US" dirty="0" smtClean="0"/>
              <a:t> u </a:t>
            </a:r>
            <a:r>
              <a:rPr lang="en-US" dirty="0" err="1" smtClean="0"/>
              <a:t>zavisnosti</a:t>
            </a:r>
            <a:r>
              <a:rPr lang="en-US" dirty="0" smtClean="0"/>
              <a:t> </a:t>
            </a:r>
            <a:r>
              <a:rPr lang="en-US" dirty="0" err="1" smtClean="0"/>
              <a:t>od</a:t>
            </a:r>
            <a:r>
              <a:rPr lang="en-US" dirty="0" smtClean="0"/>
              <a:t> </a:t>
            </a:r>
            <a:r>
              <a:rPr lang="en-US" dirty="0" err="1" smtClean="0"/>
              <a:t>tipa</a:t>
            </a:r>
            <a:r>
              <a:rPr lang="en-US" dirty="0" smtClean="0"/>
              <a:t> </a:t>
            </a:r>
            <a:r>
              <a:rPr lang="en-US" dirty="0" err="1" smtClean="0"/>
              <a:t>usluge</a:t>
            </a:r>
            <a:r>
              <a:rPr lang="en-US" dirty="0" smtClean="0"/>
              <a:t>, </a:t>
            </a:r>
            <a:r>
              <a:rPr lang="en-US" dirty="0" err="1" smtClean="0"/>
              <a:t>ali</a:t>
            </a:r>
            <a:r>
              <a:rPr lang="en-US" dirty="0" smtClean="0"/>
              <a:t> </a:t>
            </a:r>
            <a:r>
              <a:rPr lang="en-US" dirty="0" err="1" smtClean="0"/>
              <a:t>između</a:t>
            </a:r>
            <a:r>
              <a:rPr lang="en-US" dirty="0" smtClean="0"/>
              <a:t> </a:t>
            </a:r>
            <a:r>
              <a:rPr lang="en-US" dirty="0" err="1" smtClean="0"/>
              <a:t>različitih</a:t>
            </a:r>
            <a:r>
              <a:rPr lang="en-US" dirty="0" smtClean="0"/>
              <a:t> </a:t>
            </a:r>
            <a:r>
              <a:rPr lang="en-US" dirty="0" err="1" smtClean="0"/>
              <a:t>preduzeća</a:t>
            </a:r>
            <a:r>
              <a:rPr lang="en-US" dirty="0" smtClean="0"/>
              <a:t> u </a:t>
            </a:r>
            <a:r>
              <a:rPr lang="en-US" dirty="0" err="1" smtClean="0"/>
              <a:t>okviru</a:t>
            </a:r>
            <a:r>
              <a:rPr lang="en-US" dirty="0" smtClean="0"/>
              <a:t> </a:t>
            </a:r>
            <a:r>
              <a:rPr lang="en-US" dirty="0" err="1" smtClean="0"/>
              <a:t>istog</a:t>
            </a:r>
            <a:r>
              <a:rPr lang="en-US" dirty="0" smtClean="0"/>
              <a:t> </a:t>
            </a:r>
            <a:r>
              <a:rPr lang="en-US" dirty="0" err="1" smtClean="0"/>
              <a:t>tipa</a:t>
            </a:r>
            <a:r>
              <a:rPr lang="en-US" dirty="0" smtClean="0"/>
              <a:t> </a:t>
            </a:r>
            <a:r>
              <a:rPr lang="en-US" dirty="0" err="1" smtClean="0"/>
              <a:t>usluge</a:t>
            </a:r>
            <a:endParaRPr lang="sr-Latn-R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dirty="0" smtClean="0"/>
              <a:t>Faktori koji utiču na zonu tolerancije</a:t>
            </a:r>
            <a:endParaRPr lang="sr-Latn-RS" dirty="0"/>
          </a:p>
        </p:txBody>
      </p:sp>
      <p:sp>
        <p:nvSpPr>
          <p:cNvPr id="3" name="Content Placeholder 2"/>
          <p:cNvSpPr>
            <a:spLocks noGrp="1"/>
          </p:cNvSpPr>
          <p:nvPr>
            <p:ph sz="half" idx="1"/>
          </p:nvPr>
        </p:nvSpPr>
        <p:spPr/>
        <p:txBody>
          <a:bodyPr/>
          <a:lstStyle/>
          <a:p>
            <a:pPr marL="342900" lvl="1" indent="-342900">
              <a:buFont typeface="Arial" pitchFamily="34" charset="0"/>
              <a:buChar char="•"/>
            </a:pPr>
            <a:r>
              <a:rPr lang="hr-HR" dirty="0" smtClean="0"/>
              <a:t>oni koji utiču na očekivanja potrošača povezana sa idealnom (željenom) uslugom i povezani su sa očekivanjima, željama i ličnošću potrošača kao i informacijama dobijenim iz različitih izvora.</a:t>
            </a:r>
            <a:endParaRPr lang="en-US" dirty="0" smtClean="0"/>
          </a:p>
          <a:p>
            <a:endParaRPr lang="sr-Latn-RS" dirty="0"/>
          </a:p>
        </p:txBody>
      </p:sp>
      <p:sp>
        <p:nvSpPr>
          <p:cNvPr id="4" name="Content Placeholder 3"/>
          <p:cNvSpPr>
            <a:spLocks noGrp="1"/>
          </p:cNvSpPr>
          <p:nvPr>
            <p:ph sz="half" idx="2"/>
          </p:nvPr>
        </p:nvSpPr>
        <p:spPr/>
        <p:txBody>
          <a:bodyPr/>
          <a:lstStyle/>
          <a:p>
            <a:pPr marL="342900" lvl="1" indent="-342900">
              <a:buFont typeface="Arial" pitchFamily="34" charset="0"/>
              <a:buChar char="•"/>
            </a:pPr>
            <a:r>
              <a:rPr lang="hr-HR" dirty="0" smtClean="0"/>
              <a:t>oni koji utiču na očekivanja u vezi sa prihvatljivom uslugom (donjim nivoom usluge) i vezuju se za situacione faktore (predviđene i nepredviđene)</a:t>
            </a:r>
            <a:endParaRPr lang="en-US" dirty="0" smtClean="0"/>
          </a:p>
          <a:p>
            <a:endParaRPr lang="sr-Latn-R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79</TotalTime>
  <Words>1412</Words>
  <Application>Microsoft Office PowerPoint</Application>
  <PresentationFormat>On-screen Show (4:3)</PresentationFormat>
  <Paragraphs>112</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Oriel</vt:lpstr>
      <vt:lpstr>Slide 1</vt:lpstr>
      <vt:lpstr>Uloga potrošača kao proizvodnih resursa </vt:lpstr>
      <vt:lpstr>Uloga potrošača u doprinosu sopstvenoj satisfakciji i krajnjem, ukupnom kvalitetu usluga </vt:lpstr>
      <vt:lpstr>Potrošači kao konkurencija </vt:lpstr>
      <vt:lpstr>Aktivno i pasivno učešće potrošača</vt:lpstr>
      <vt:lpstr>Pasivno učešće</vt:lpstr>
      <vt:lpstr>Aktivno učešće</vt:lpstr>
      <vt:lpstr>Slide 8</vt:lpstr>
      <vt:lpstr>Učešće potrošača u potencijalnoj fazi pružanja turističkih usluga </vt:lpstr>
      <vt:lpstr>Uticaj na nastajanje očekivanja kod potrošača</vt:lpstr>
      <vt:lpstr>uticaj kroz cene turističkih usluga</vt:lpstr>
      <vt:lpstr>Slide 12</vt:lpstr>
      <vt:lpstr>Učešće potrošača u procesnoj fazi </vt:lpstr>
      <vt:lpstr>Zadovoljavanje različitih potreba  turista kao element kvaliteta  </vt:lpstr>
      <vt:lpstr>faktori koji  u kombinaciji sa individualnim karakteristikama ličnosti  i prethodnim  iskustvom potrošača determinišu njihova očekivanja </vt:lpstr>
      <vt:lpstr>Slide 16</vt:lpstr>
      <vt:lpstr>Doživljaj turističke usluge</vt:lpstr>
      <vt:lpstr>blueprinting tehnika.</vt:lpstr>
      <vt:lpstr>Slide 19</vt:lpstr>
      <vt:lpstr>koraci u građenju blueprintinga </vt:lpstr>
      <vt:lpstr>Četiri ključna područja aktivnosti podeljena su sa tri horizontalne linije</vt:lpstr>
      <vt:lpstr>Faze perceptualnog blueprintinga </vt:lpstr>
      <vt:lpstr>koraci u građenju blueprintinga </vt:lpstr>
      <vt:lpstr>Zona tolerancije </vt:lpstr>
      <vt:lpstr>Slide 25</vt:lpstr>
      <vt:lpstr>Slide 26</vt:lpstr>
      <vt:lpstr>krajnosti kod očekivanja od usluge,  </vt:lpstr>
      <vt:lpstr>Faktori koji utiču na zonu tolerancije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Corporate Edition</dc:creator>
  <cp:lastModifiedBy>Maja</cp:lastModifiedBy>
  <cp:revision>11</cp:revision>
  <dcterms:created xsi:type="dcterms:W3CDTF">2011-03-23T05:02:31Z</dcterms:created>
  <dcterms:modified xsi:type="dcterms:W3CDTF">2020-03-16T15:19:28Z</dcterms:modified>
</cp:coreProperties>
</file>