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C1E6319-19A1-42C1-AEBC-D6F65630B0BD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9E15A93-2A6C-472E-984D-0C3FAB35FB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Razlozi za primenu koncepta kvaliteta u turizmu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 smtClean="0"/>
              <a:t>Zadržavanje potrošača </a:t>
            </a:r>
          </a:p>
          <a:p>
            <a:r>
              <a:rPr lang="sr-Latn-CS" i="1" dirty="0" smtClean="0"/>
              <a:t>Izbegavanje cenovne konkurencije</a:t>
            </a:r>
          </a:p>
          <a:p>
            <a:r>
              <a:rPr lang="sr-Latn-CS" dirty="0" smtClean="0"/>
              <a:t> </a:t>
            </a:r>
            <a:r>
              <a:rPr lang="sr-Latn-CS" i="1" dirty="0" smtClean="0"/>
              <a:t>Zadržavanje zaposlenog osoblja</a:t>
            </a:r>
            <a:r>
              <a:rPr lang="sr-Latn-CS" dirty="0" smtClean="0"/>
              <a:t> </a:t>
            </a:r>
          </a:p>
          <a:p>
            <a:r>
              <a:rPr lang="sr-Latn-CS" i="1" smtClean="0"/>
              <a:t>Smanjenje troškova</a:t>
            </a:r>
            <a:r>
              <a:rPr lang="sr-Latn-CS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Zadržavanje potrošača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Visok kvalitet gradi lojalne potrošače</a:t>
            </a:r>
          </a:p>
          <a:p>
            <a:r>
              <a:rPr lang="sr-Latn-CS" dirty="0" smtClean="0"/>
              <a:t> kreira pozitivnu word-of mouth propagandu </a:t>
            </a:r>
          </a:p>
          <a:p>
            <a:r>
              <a:rPr lang="sr-Latn-CS" dirty="0" smtClean="0"/>
              <a:t>Visok kvalitet je jedan od najznačajniji faktor ponovljene kupovine, </a:t>
            </a:r>
          </a:p>
          <a:p>
            <a:r>
              <a:rPr lang="sr-Latn-CS" dirty="0" smtClean="0"/>
              <a:t>satisfakcije potrošača</a:t>
            </a:r>
          </a:p>
          <a:p>
            <a:r>
              <a:rPr lang="sr-Latn-CS" dirty="0" smtClean="0"/>
              <a:t>pridobijanja novih potrošača kroz usmenu propagandu</a:t>
            </a:r>
          </a:p>
          <a:p>
            <a:r>
              <a:rPr lang="sr-Latn-CS" dirty="0" smtClean="0"/>
              <a:t>je pet do šest puta skuplje pridobiti, tj. privući nove potrošače, nego  zadržati postojeće,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„vrednosti životnog ciklusa potrošača“ (customer life time value)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Izbegavanje cenovne konkurencije</a:t>
            </a:r>
            <a:r>
              <a:rPr lang="sr-Latn-C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preduzeća koja su rangirana u gornjoj trećini lestvice kvaliteta mogu imati 5-6% više cene od onih koji se nalaze u donjoj trećini</a:t>
            </a:r>
          </a:p>
          <a:p>
            <a:r>
              <a:rPr lang="sr-Latn-CS" dirty="0" smtClean="0"/>
              <a:t>Izbegava se cenovna konkurencija i maksimizira potencijalni prihod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Zadržavanje zaposlenog osoblja</a:t>
            </a:r>
            <a:r>
              <a:rPr lang="sr-Latn-C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Privrženost</a:t>
            </a:r>
          </a:p>
          <a:p>
            <a:r>
              <a:rPr lang="sr-Latn-CS" dirty="0" smtClean="0"/>
              <a:t>Radni moral</a:t>
            </a:r>
          </a:p>
          <a:p>
            <a:r>
              <a:rPr lang="sr-Latn-CS" dirty="0" smtClean="0"/>
              <a:t>reklamacije i pritužbe </a:t>
            </a:r>
          </a:p>
          <a:p>
            <a:r>
              <a:rPr lang="sr-Latn-CS" dirty="0" smtClean="0"/>
              <a:t>troškovi treninga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Smanjenje troškova</a:t>
            </a:r>
            <a:r>
              <a:rPr lang="sr-Latn-C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 smtClean="0"/>
              <a:t>interni</a:t>
            </a:r>
            <a:r>
              <a:rPr lang="sr-Latn-CS" dirty="0" smtClean="0"/>
              <a:t> i </a:t>
            </a:r>
            <a:r>
              <a:rPr lang="sr-Latn-CS" i="1" dirty="0" smtClean="0"/>
              <a:t>eksterni</a:t>
            </a:r>
            <a:r>
              <a:rPr lang="sr-Latn-CS" dirty="0" smtClean="0"/>
              <a:t> troškovi</a:t>
            </a:r>
          </a:p>
          <a:p>
            <a:pPr>
              <a:buNone/>
            </a:pPr>
            <a:r>
              <a:rPr lang="sr-Latn-CS" dirty="0" smtClean="0"/>
              <a:t>i</a:t>
            </a:r>
          </a:p>
          <a:p>
            <a:r>
              <a:rPr lang="sr-Latn-CS" i="1" dirty="0" smtClean="0"/>
              <a:t>troškovi uvođenja</a:t>
            </a:r>
            <a:r>
              <a:rPr lang="sr-Latn-CS" dirty="0" smtClean="0"/>
              <a:t> </a:t>
            </a:r>
            <a:r>
              <a:rPr lang="sr-Latn-CS" i="1" dirty="0" smtClean="0"/>
              <a:t>sistema kvaliteta</a:t>
            </a:r>
            <a:r>
              <a:rPr lang="sr-Latn-C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Interni troškovi: korekcija problema koji postoje u preduzeću u vezi sa proizvodom ili uslugom, ali pre nego što oni dospeju do potrošača</a:t>
            </a:r>
          </a:p>
          <a:p>
            <a:r>
              <a:rPr lang="sr-Latn-CS" dirty="0" smtClean="0"/>
              <a:t>Eksterni troškovi: otklanjanje nedostataka i  greški koje je iskusio potrošač; mogu biti izuzetno visoki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roškovi sistema kvaliteta (</a:t>
            </a:r>
            <a:r>
              <a:rPr lang="sr-Latn-CS" dirty="0" smtClean="0"/>
              <a:t>Quality pays)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CS" dirty="0" smtClean="0"/>
              <a:t>sistem kvaliteta je nemoguće obezbediti  bez određenih troškova.</a:t>
            </a:r>
          </a:p>
          <a:p>
            <a:r>
              <a:rPr lang="sr-Latn-CS" dirty="0" smtClean="0"/>
              <a:t>Troškovi implementacije  </a:t>
            </a:r>
          </a:p>
          <a:p>
            <a:r>
              <a:rPr lang="sr-Latn-CS" dirty="0" smtClean="0"/>
              <a:t>kontrola (audits), trening,  </a:t>
            </a:r>
          </a:p>
          <a:p>
            <a:r>
              <a:rPr lang="sr-Latn-CS" dirty="0" smtClean="0"/>
              <a:t>sastanci menadžera sa osobljem i potrošačima </a:t>
            </a:r>
          </a:p>
          <a:p>
            <a:r>
              <a:rPr lang="sr-Latn-CS" dirty="0" smtClean="0"/>
              <a:t>upoznavanje zaposlenih i potrošača sa novom tehnologijom i sl.</a:t>
            </a:r>
          </a:p>
          <a:p>
            <a:r>
              <a:rPr lang="sr-Latn-CS" dirty="0" smtClean="0"/>
              <a:t>investicija u budućnost preduzeća jer omogućavaju zadržavanje potrošača  (gubljenje potrošača ili njihovo odustajanje od korišćenja usluge predstavlja značajan trošak za preduzeće). </a:t>
            </a:r>
          </a:p>
          <a:p>
            <a:r>
              <a:rPr lang="sr-Latn-CS" dirty="0" smtClean="0"/>
              <a:t>pet puta je skuplje pridobiti nove potrošače nego sačuvati postojeće.</a:t>
            </a:r>
          </a:p>
          <a:p>
            <a:r>
              <a:rPr lang="sr-Latn-CS" dirty="0" smtClean="0"/>
              <a:t>65% poslovanja zasniva se na postojećim potrošačima. </a:t>
            </a:r>
          </a:p>
          <a:p>
            <a:r>
              <a:rPr lang="sr-Latn-CS" dirty="0" smtClean="0"/>
              <a:t>Interni troškovi, sa druge strane niti dodaju niti oduzimaju od satisfakcije potrošača, dok se eksterni troškovi koji su po pravilu veoma visoki, posmatraju kao zauvek izgubljen novac.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CS" sz="3200" dirty="0" smtClean="0"/>
              <a:t>Korelacija i između kvalitet , tržišnog učešća i povraćaja na uložena sredstva (return of investment – ROI)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na 12% tržišta  oni čiji je kvalitet inferioran prosečan ROI je 4,5% dok je za kvalitetne proizvode sa istim tržišnim učešćem ROI prosečno 10,4%, a kod onih superiornog kvaliteta čak 17,4%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 lvl="0"/>
            <a:r>
              <a:rPr lang="sr-Latn-CS" dirty="0" smtClean="0"/>
              <a:t>Visok kvalitet i iz njega proizašao menadžment kvaliteta su preduslovi za poboljšanje strukture troškova i  dobrog poslovanja: sa jasnijim procesima i ciljevima  može da se radi efikasnije;</a:t>
            </a:r>
            <a:endParaRPr lang="en-US" dirty="0" smtClean="0"/>
          </a:p>
          <a:p>
            <a:pPr lvl="0"/>
            <a:r>
              <a:rPr lang="sr-Latn-CS" dirty="0" smtClean="0"/>
              <a:t>Veći kvalitet proizvoda ili usluga povećava efikasnost marketing napora i podstiče prodaju, pod predpostavkom da je kvalitet orijentisan na kupce i da je kao takav i prihvaćen od kupaca.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/>
              <a:t>Demingov lanac reakcije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sr-Latn-CS" i="1" dirty="0" smtClean="0"/>
              <a:t>POBOLJŠAN KVALITET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POBOLJŠANA PRODUKTIVNOST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SMANJENJE TROŠKOVA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KONKURENTNE CENE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SIGURAN MARKETINŠKI UDEO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POVRAĆAJ NA ULOŽENA SREDSTVA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Struktura kvaliteta u turizmu</a:t>
            </a:r>
            <a:endParaRPr lang="en-US" dirty="0"/>
          </a:p>
        </p:txBody>
      </p:sp>
      <p:pic>
        <p:nvPicPr>
          <p:cNvPr id="4" name="Picture 1" descr="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7848871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Copperplate Gothic Light" pitchFamily="34" charset="0"/>
              </a:rPr>
              <a:t>Troškovi kvaliteta</a:t>
            </a:r>
            <a:endParaRPr lang="en-US" dirty="0">
              <a:latin typeface="Copperplate Gothic Ligh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</a:t>
            </a:r>
            <a:r>
              <a:rPr lang="sr-Latn-RS" dirty="0" smtClean="0"/>
              <a:t>isu cena koju treba platiti za stvaranje usluga visokog kvaliteta već su</a:t>
            </a:r>
          </a:p>
          <a:p>
            <a:endParaRPr lang="sr-Latn-RS" dirty="0" smtClean="0"/>
          </a:p>
          <a:p>
            <a:pPr algn="ctr">
              <a:buNone/>
            </a:pPr>
            <a:r>
              <a:rPr lang="sr-Latn-RS" b="1" dirty="0" smtClean="0">
                <a:solidFill>
                  <a:schemeClr val="accent3"/>
                </a:solidFill>
                <a:latin typeface="Wide Latin" pitchFamily="18" charset="0"/>
              </a:rPr>
              <a:t>TROŠAK KOJI NASTAJE NJIHOVIM NESTVARANJEM</a:t>
            </a:r>
            <a:endParaRPr lang="en-US" b="1" dirty="0">
              <a:solidFill>
                <a:schemeClr val="accent3"/>
              </a:solidFill>
              <a:latin typeface="Wide Lati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196752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IZDACI KOJI NASTAJU ZBOG GREŠKI</a:t>
            </a:r>
          </a:p>
          <a:p>
            <a:r>
              <a:rPr lang="sr-Latn-RS" dirty="0" smtClean="0"/>
              <a:t>IZDACI JER POSAO NIJE OBAVLJN KAKO TREBA</a:t>
            </a:r>
          </a:p>
          <a:p>
            <a:r>
              <a:rPr lang="sr-Latn-RS" dirty="0" smtClean="0"/>
              <a:t>IZDACI DA BI SE OSIGURAO KVALITET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ogu biti OGROMNI, ali u računovodsveno je obuhvaćen samo manji deo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isu troškovi obavljanja posla ali jesu troškovi hvatanja koraka nakon isporučene usluge, proces oporavka usluga i upravljanja neuspehom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roškovi kvaliteta su opasni jer 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o pravilu prikriveni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adržani u kalkulacijama, ali ne kao posebno iskazana stavka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truktura je nepoznata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Prema ISO 9004 to su troškovi nastali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aktivnostima na sprečavanju grešaka, 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spitivanjem kvaliteta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nterno i eksterno utvrđenim greškama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orekcijom grešaka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</a:t>
            </a:r>
            <a:r>
              <a:rPr lang="sr-Latn-RS" dirty="0" smtClean="0"/>
              <a:t>ategorizacija troškova kvaliteta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roškovi usaglašenosti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sr-Latn-RS" dirty="0" smtClean="0"/>
              <a:t>roškovi prevencije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sr-Latn-RS" dirty="0" smtClean="0"/>
              <a:t>roškovi detekcije i formalizovane procene </a:t>
            </a:r>
          </a:p>
          <a:p>
            <a:pPr>
              <a:buNone/>
            </a:pPr>
            <a:r>
              <a:rPr lang="sr-Latn-RS" dirty="0" smtClean="0"/>
              <a:t>i 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neusaglašenosti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sr-Latn-RS" dirty="0" smtClean="0"/>
              <a:t>roškovi otkaza – neispravnosti – propusta (interni i eksterni)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sr-Latn-RS" dirty="0" smtClean="0"/>
              <a:t>roškovi prevazilaženja zahteva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sr-Latn-RS" dirty="0" smtClean="0"/>
              <a:t>roškovi izgubljenih potrošača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Troškovi prevencije (dobri troškovi - good costs)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troškovi planiranja kvaliteta, </a:t>
            </a:r>
          </a:p>
          <a:p>
            <a:r>
              <a:rPr lang="sr-Latn-RS" dirty="0" smtClean="0"/>
              <a:t>troškovi planiranja procesa i upravljanja procesima, 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informacionih sistema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preispitivanja novih proizvoda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provere kvaliteta (quality audits)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procene kvaliteta isporučioca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Troškovi detekcije (loši troškovi – bad costs)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sr-Latn-RS" dirty="0" smtClean="0"/>
              <a:t>roškovi ispitivanja i kontrolisanja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</a:t>
            </a:r>
            <a:r>
              <a:rPr lang="sr-Latn-RS" dirty="0" smtClean="0"/>
              <a:t>održavanja instrumenata</a:t>
            </a:r>
            <a:endParaRPr lang="sr-Latn-RS" dirty="0" smtClean="0"/>
          </a:p>
          <a:p>
            <a:r>
              <a:rPr lang="en-US" dirty="0" smtClean="0"/>
              <a:t>T</a:t>
            </a:r>
            <a:r>
              <a:rPr lang="sr-Latn-RS" dirty="0" smtClean="0"/>
              <a:t>roškovi merenja i upravljanja procesima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reispitivanje dokumentacije koja se šalje korisniku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roškovi izrade raznih vrsta bilansa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Troškovi neispravnosti (odvratni – ugly costs)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AutoNum type="arabicPeriod"/>
            </a:pPr>
            <a:r>
              <a:rPr lang="en-US" dirty="0" smtClean="0"/>
              <a:t>T</a:t>
            </a:r>
            <a:r>
              <a:rPr lang="sr-Latn-RS" dirty="0" smtClean="0"/>
              <a:t>roškovi internih neispravnosti</a:t>
            </a:r>
          </a:p>
          <a:p>
            <a:pPr marL="596646" indent="-514350"/>
            <a:r>
              <a:rPr lang="en-US" dirty="0" smtClean="0"/>
              <a:t>T</a:t>
            </a:r>
            <a:r>
              <a:rPr lang="sr-Latn-RS" dirty="0" smtClean="0"/>
              <a:t>roškovi škarta i dorade (materijala, energije, rada, potrošnog materijala)</a:t>
            </a:r>
          </a:p>
          <a:p>
            <a:pPr marL="596646" indent="-514350"/>
            <a:r>
              <a:rPr lang="en-US" dirty="0" smtClean="0"/>
              <a:t>T</a:t>
            </a:r>
            <a:r>
              <a:rPr lang="sr-Latn-RS" dirty="0" smtClean="0"/>
              <a:t>roškovi korektivnih mera</a:t>
            </a:r>
          </a:p>
          <a:p>
            <a:pPr marL="596646" indent="-514350"/>
            <a:r>
              <a:rPr lang="en-US" dirty="0" smtClean="0"/>
              <a:t>T</a:t>
            </a:r>
            <a:r>
              <a:rPr lang="sr-Latn-RS" dirty="0" smtClean="0"/>
              <a:t>roškovi nastali prebacivanjem robe ili usluga u nižu klasu</a:t>
            </a:r>
          </a:p>
          <a:p>
            <a:pPr marL="596646" indent="-514350"/>
            <a:r>
              <a:rPr lang="en-US" dirty="0" smtClean="0"/>
              <a:t>T</a:t>
            </a:r>
            <a:r>
              <a:rPr lang="sr-Latn-RS" dirty="0" smtClean="0"/>
              <a:t>roškovi zbog grešaka u procesima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rogres u organizaciji se vrši kroz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sr-Latn-RS" dirty="0" smtClean="0"/>
              <a:t>inimiziranje troškova prevencije i ocene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ovećanje troškova ocene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vođenje procesa upravljanja čime se povećavaju troškovi ocene i smanjuju troškovi internih i eksternih neispravnosti</a:t>
            </a:r>
          </a:p>
          <a:p>
            <a:r>
              <a:rPr lang="en-US" dirty="0" smtClean="0"/>
              <a:t>P</a:t>
            </a:r>
            <a:r>
              <a:rPr lang="sr-Latn-RS" smtClean="0"/>
              <a:t>orast troškova prevencije 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94</TotalTime>
  <Words>756</Words>
  <Application>Microsoft Office PowerPoint</Application>
  <PresentationFormat>On-screen Show (4:3)</PresentationFormat>
  <Paragraphs>106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Copperplate Gothic Light</vt:lpstr>
      <vt:lpstr>Gill Sans MT</vt:lpstr>
      <vt:lpstr>Verdana</vt:lpstr>
      <vt:lpstr>Wide Latin</vt:lpstr>
      <vt:lpstr>Wingdings</vt:lpstr>
      <vt:lpstr>Wingdings 2</vt:lpstr>
      <vt:lpstr>Solstice</vt:lpstr>
      <vt:lpstr>Razlozi za primenu koncepta kvaliteta u turizmu </vt:lpstr>
      <vt:lpstr>PowerPoint Presentation</vt:lpstr>
      <vt:lpstr>Zadržavanje potrošača</vt:lpstr>
      <vt:lpstr>PowerPoint Presentation</vt:lpstr>
      <vt:lpstr>Izbegavanje cenovne konkurencije </vt:lpstr>
      <vt:lpstr>Zadržavanje zaposlenog osoblja </vt:lpstr>
      <vt:lpstr>Smanjenje troškova </vt:lpstr>
      <vt:lpstr>PowerPoint Presentation</vt:lpstr>
      <vt:lpstr>Troškovi sistema kvaliteta (Quality pays)</vt:lpstr>
      <vt:lpstr>Korelacija i između kvalitet , tržišnog učešća i povraćaja na uložena sredstva (return of investment – ROI)</vt:lpstr>
      <vt:lpstr>PowerPoint Presentation</vt:lpstr>
      <vt:lpstr>Demingov lanac reakcije</vt:lpstr>
      <vt:lpstr>Struktura kvaliteta u turizmu</vt:lpstr>
      <vt:lpstr>Troškovi kvaliteta</vt:lpstr>
      <vt:lpstr>PowerPoint Presentation</vt:lpstr>
      <vt:lpstr>Troškovi kvaliteta su opasni jer su</vt:lpstr>
      <vt:lpstr>Prema ISO 9004 to su troškovi nastali</vt:lpstr>
      <vt:lpstr>Kategorizacija troškova kvaliteta</vt:lpstr>
      <vt:lpstr>Troškovi prevencije (dobri troškovi - good costs)</vt:lpstr>
      <vt:lpstr>Troškovi detekcije (loši troškovi – bad costs)</vt:lpstr>
      <vt:lpstr>Troškovi neispravnosti (odvratni – ugly costs)</vt:lpstr>
      <vt:lpstr>Progres u organizaciji se vrši kroz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Razlozi za primenu koncepta kvaliteta u turizmu </dc:title>
  <dc:creator>Corporate Edition</dc:creator>
  <cp:lastModifiedBy>MajaCosic</cp:lastModifiedBy>
  <cp:revision>12</cp:revision>
  <dcterms:created xsi:type="dcterms:W3CDTF">2011-03-09T18:50:59Z</dcterms:created>
  <dcterms:modified xsi:type="dcterms:W3CDTF">2014-10-21T10:26:10Z</dcterms:modified>
</cp:coreProperties>
</file>