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8" r:id="rId10"/>
    <p:sldId id="279" r:id="rId11"/>
    <p:sldId id="265" r:id="rId12"/>
    <p:sldId id="264" r:id="rId13"/>
    <p:sldId id="266" r:id="rId14"/>
    <p:sldId id="267" r:id="rId15"/>
    <p:sldId id="280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91776-AE84-4975-A99A-3AC65F252D22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4AE75-78C4-4A49-AC8B-39676E4EBC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91776-AE84-4975-A99A-3AC65F252D22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4AE75-78C4-4A49-AC8B-39676E4EBC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91776-AE84-4975-A99A-3AC65F252D22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4AE75-78C4-4A49-AC8B-39676E4EBC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91776-AE84-4975-A99A-3AC65F252D22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4AE75-78C4-4A49-AC8B-39676E4EBC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91776-AE84-4975-A99A-3AC65F252D22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4AE75-78C4-4A49-AC8B-39676E4EBC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91776-AE84-4975-A99A-3AC65F252D22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4AE75-78C4-4A49-AC8B-39676E4EBC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91776-AE84-4975-A99A-3AC65F252D22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4AE75-78C4-4A49-AC8B-39676E4EBC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91776-AE84-4975-A99A-3AC65F252D22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4AE75-78C4-4A49-AC8B-39676E4EBC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91776-AE84-4975-A99A-3AC65F252D22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4AE75-78C4-4A49-AC8B-39676E4EBC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91776-AE84-4975-A99A-3AC65F252D22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4AE75-78C4-4A49-AC8B-39676E4EBC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91776-AE84-4975-A99A-3AC65F252D22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4AE75-78C4-4A49-AC8B-39676E4EBC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C91776-AE84-4975-A99A-3AC65F252D22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24AE75-78C4-4A49-AC8B-39676E4EBCB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sr-Latn-CS" b="1" dirty="0"/>
              <a:t>KONCEPT KVALITETA TURISTIČKIH USLUGA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Latn-CS" b="1" dirty="0">
                <a:solidFill>
                  <a:schemeClr val="tx2">
                    <a:lumMod val="75000"/>
                  </a:schemeClr>
                </a:solidFill>
              </a:rPr>
              <a:t>Turističke usluge u formi  osnovnih, formalnih i uvećanih elemenata</a:t>
            </a: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/>
              <a:t>tri nivoa proizvoda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CS" b="1" dirty="0" smtClean="0"/>
              <a:t>generički </a:t>
            </a:r>
            <a:r>
              <a:rPr lang="sr-Latn-CS" b="1" dirty="0"/>
              <a:t>proizvod</a:t>
            </a:r>
            <a:r>
              <a:rPr lang="sr-Latn-CS" dirty="0"/>
              <a:t> – ono što čini suštinu zadovoljavanja potrebe potrošača</a:t>
            </a:r>
            <a:endParaRPr lang="en-US" dirty="0"/>
          </a:p>
          <a:p>
            <a:r>
              <a:rPr lang="sr-Latn-CS" b="1" dirty="0" smtClean="0"/>
              <a:t>opipljiv </a:t>
            </a:r>
            <a:r>
              <a:rPr lang="sr-Latn-CS" b="1" dirty="0"/>
              <a:t>proizvod</a:t>
            </a:r>
            <a:r>
              <a:rPr lang="sr-Latn-CS" dirty="0"/>
              <a:t> koji čine određeni atributi proizvoda koji imaju preciznu specifikaciju;</a:t>
            </a:r>
            <a:endParaRPr lang="en-US" dirty="0"/>
          </a:p>
          <a:p>
            <a:r>
              <a:rPr lang="sr-Latn-CS" b="1" dirty="0" smtClean="0"/>
              <a:t>prošireni </a:t>
            </a:r>
            <a:r>
              <a:rPr lang="sr-Latn-CS" b="1" dirty="0"/>
              <a:t>proizvod</a:t>
            </a:r>
            <a:r>
              <a:rPr lang="sr-Latn-CS" dirty="0"/>
              <a:t> kao skup proizvoda i usluga koji prati opipljiv proizvod i imidž koji ide uz njega.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CS" dirty="0" smtClean="0"/>
              <a:t/>
            </a:r>
            <a:br>
              <a:rPr lang="sr-Latn-CS" dirty="0" smtClean="0"/>
            </a:br>
            <a:r>
              <a:rPr lang="sr-Latn-CS" dirty="0"/>
              <a:t/>
            </a:r>
            <a:br>
              <a:rPr lang="sr-Latn-CS" dirty="0"/>
            </a:br>
            <a:r>
              <a:rPr lang="sr-Latn-CS" dirty="0" smtClean="0"/>
              <a:t>Kotler i Andresen: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sr-Latn-CS" dirty="0" smtClean="0"/>
              <a:t> 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sr-Latn-CS" dirty="0" smtClean="0"/>
              <a:t> </a:t>
            </a:r>
            <a:r>
              <a:rPr lang="sr-Latn-CS" b="1" dirty="0"/>
              <a:t>osnovni proizvod</a:t>
            </a:r>
            <a:r>
              <a:rPr lang="sr-Latn-CS" dirty="0"/>
              <a:t>, </a:t>
            </a:r>
            <a:r>
              <a:rPr lang="sr-Latn-CS" b="1" dirty="0"/>
              <a:t>suština ili jezgro proizvoda (core </a:t>
            </a:r>
            <a:r>
              <a:rPr lang="sr-Latn-CS" b="1" dirty="0" smtClean="0"/>
              <a:t>product)</a:t>
            </a:r>
            <a:endParaRPr lang="en-US" dirty="0"/>
          </a:p>
          <a:p>
            <a:pPr lvl="0"/>
            <a:r>
              <a:rPr lang="sr-Latn-CS" b="1" dirty="0" smtClean="0"/>
              <a:t>opipljivi </a:t>
            </a:r>
            <a:r>
              <a:rPr lang="sr-Latn-CS" b="1" dirty="0"/>
              <a:t>nivo proizvoda ili formalni proizvod</a:t>
            </a:r>
            <a:r>
              <a:rPr lang="sr-Latn-CS" dirty="0"/>
              <a:t> (</a:t>
            </a:r>
            <a:r>
              <a:rPr lang="sr-Latn-CS" b="1" dirty="0"/>
              <a:t>tangible / formal product</a:t>
            </a:r>
            <a:r>
              <a:rPr lang="sr-Latn-CS" dirty="0"/>
              <a:t>). </a:t>
            </a:r>
            <a:endParaRPr lang="en-US" dirty="0"/>
          </a:p>
          <a:p>
            <a:pPr lvl="0"/>
            <a:r>
              <a:rPr lang="sr-Latn-CS" b="1" dirty="0" smtClean="0"/>
              <a:t>unapređeni </a:t>
            </a:r>
            <a:r>
              <a:rPr lang="sr-Latn-CS" b="1" dirty="0"/>
              <a:t>proizvod, uvećani proizvod (augmented product</a:t>
            </a:r>
            <a:r>
              <a:rPr lang="sr-Latn-CS" dirty="0" smtClean="0"/>
              <a:t>),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CS" b="1" dirty="0"/>
              <a:t>Komponente i nivoi formiranja hotelskog proizvoda</a:t>
            </a:r>
            <a:endParaRPr lang="en-US" dirty="0"/>
          </a:p>
        </p:txBody>
      </p:sp>
      <p:pic>
        <p:nvPicPr>
          <p:cNvPr id="4" name="Content Placeholder 3" descr="04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484784"/>
            <a:ext cx="8820471" cy="5373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b="1" dirty="0"/>
              <a:t>Nivoi proizvoda</a:t>
            </a:r>
            <a:endParaRPr lang="en-US" dirty="0"/>
          </a:p>
        </p:txBody>
      </p:sp>
      <p:pic>
        <p:nvPicPr>
          <p:cNvPr id="4" name="Content Placeholder 3" descr="05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124744"/>
            <a:ext cx="7992888" cy="5733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CS" dirty="0"/>
              <a:t>Norman </a:t>
            </a:r>
            <a:r>
              <a:rPr lang="sr-Latn-CS" dirty="0" smtClean="0"/>
              <a:t>posmatra </a:t>
            </a:r>
            <a:r>
              <a:rPr lang="sr-Latn-CS" dirty="0"/>
              <a:t>koncept kvaliteta kroz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pPr lvl="0"/>
            <a:r>
              <a:rPr lang="sr-Latn-CS" dirty="0"/>
              <a:t>Kvalitet proizvoda ili output-a;</a:t>
            </a:r>
            <a:endParaRPr lang="en-US" dirty="0"/>
          </a:p>
          <a:p>
            <a:pPr lvl="0"/>
            <a:r>
              <a:rPr lang="sr-Latn-CS" dirty="0"/>
              <a:t>Kvalitet procesa;</a:t>
            </a:r>
            <a:endParaRPr lang="en-US" dirty="0"/>
          </a:p>
          <a:p>
            <a:pPr lvl="0"/>
            <a:r>
              <a:rPr lang="sr-Latn-CS" dirty="0"/>
              <a:t>Kvalitet proizvodnje ili sistema isporuke;</a:t>
            </a:r>
            <a:endParaRPr lang="en-US" dirty="0"/>
          </a:p>
          <a:p>
            <a:pPr lvl="0"/>
            <a:r>
              <a:rPr lang="sr-Latn-CS" dirty="0"/>
              <a:t>Kvalitet kao generalna filozofija koja prožima celu organizaciju.</a:t>
            </a:r>
            <a:endParaRPr lang="en-US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sr-Latn-CS" b="1" dirty="0"/>
              <a:t>Fokus na apsolutni pojam kvaliteta</a:t>
            </a:r>
            <a:r>
              <a:rPr lang="sr-Latn-CS" dirty="0"/>
              <a:t> </a:t>
            </a:r>
            <a:endParaRPr lang="en-US" dirty="0"/>
          </a:p>
          <a:p>
            <a:pPr>
              <a:buNone/>
            </a:pPr>
            <a:endParaRPr lang="en-US" dirty="0"/>
          </a:p>
          <a:p>
            <a:pPr lvl="0"/>
            <a:r>
              <a:rPr lang="sr-Latn-CS" b="1" dirty="0"/>
              <a:t>Pojam kvaliteta orijentisan na proizvod </a:t>
            </a:r>
            <a:r>
              <a:rPr lang="sr-Latn-CS" dirty="0"/>
              <a:t>(„</a:t>
            </a:r>
            <a:r>
              <a:rPr lang="sr-Latn-CS" b="1" dirty="0"/>
              <a:t>product – based</a:t>
            </a:r>
            <a:r>
              <a:rPr lang="sr-Latn-CS" dirty="0" smtClean="0"/>
              <a:t>“)</a:t>
            </a:r>
            <a:endParaRPr lang="en-US" dirty="0"/>
          </a:p>
          <a:p>
            <a:pPr>
              <a:buNone/>
            </a:pPr>
            <a:r>
              <a:rPr lang="sr-Latn-CS" dirty="0"/>
              <a:t> </a:t>
            </a:r>
            <a:endParaRPr lang="en-US" dirty="0"/>
          </a:p>
          <a:p>
            <a:pPr lvl="0"/>
            <a:r>
              <a:rPr lang="sr-Latn-CS" b="1" dirty="0"/>
              <a:t>Pojam kvaliteta orijentisan na kupca, odnosno potrošača</a:t>
            </a:r>
            <a:r>
              <a:rPr lang="sr-Latn-CS" dirty="0"/>
              <a:t> („</a:t>
            </a:r>
            <a:r>
              <a:rPr lang="sr-Latn-CS" b="1" dirty="0"/>
              <a:t>user – based</a:t>
            </a:r>
            <a:r>
              <a:rPr lang="sr-Latn-CS" dirty="0" smtClean="0"/>
              <a:t>“) </a:t>
            </a:r>
          </a:p>
          <a:p>
            <a:pPr lvl="0"/>
            <a:r>
              <a:rPr lang="sr-Latn-CS" b="1" dirty="0" smtClean="0"/>
              <a:t>Pojam </a:t>
            </a:r>
            <a:r>
              <a:rPr lang="sr-Latn-CS" b="1" dirty="0"/>
              <a:t>kvaliteta orijentisan na proizvodnju</a:t>
            </a:r>
            <a:r>
              <a:rPr lang="sr-Latn-CS" dirty="0"/>
              <a:t> („</a:t>
            </a:r>
            <a:r>
              <a:rPr lang="sr-Latn-CS" b="1" dirty="0"/>
              <a:t>manufacturing – </a:t>
            </a:r>
            <a:r>
              <a:rPr lang="sr-Latn-CS" b="1" dirty="0" smtClean="0"/>
              <a:t>based)</a:t>
            </a:r>
            <a:r>
              <a:rPr lang="sr-Latn-CS" dirty="0"/>
              <a:t> </a:t>
            </a:r>
            <a:endParaRPr lang="en-US" dirty="0"/>
          </a:p>
          <a:p>
            <a:pPr lvl="0"/>
            <a:r>
              <a:rPr lang="sr-Latn-CS" b="1" dirty="0"/>
              <a:t>Pojam kvaliteta orijentisan na vrednost</a:t>
            </a:r>
            <a:r>
              <a:rPr lang="sr-Latn-CS" dirty="0"/>
              <a:t> („</a:t>
            </a:r>
            <a:r>
              <a:rPr lang="sr-Latn-CS" b="1" dirty="0"/>
              <a:t>value – based</a:t>
            </a:r>
            <a:r>
              <a:rPr lang="sr-Latn-CS" dirty="0" smtClean="0"/>
              <a:t>“)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CS" dirty="0" smtClean="0"/>
              <a:t>Uzroci </a:t>
            </a:r>
            <a:r>
              <a:rPr lang="sr-Latn-CS" dirty="0"/>
              <a:t>koji su doveli do „ofanzive“ kvaliteta u turizmu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CS" i="1" dirty="0" smtClean="0"/>
              <a:t>Povećanje konkurentnosti</a:t>
            </a:r>
          </a:p>
          <a:p>
            <a:r>
              <a:rPr lang="sr-Latn-CS" i="1" dirty="0"/>
              <a:t>Povećanje racionalnosti </a:t>
            </a:r>
            <a:r>
              <a:rPr lang="sr-Latn-CS" i="1" dirty="0" smtClean="0"/>
              <a:t>poslovanja</a:t>
            </a:r>
          </a:p>
          <a:p>
            <a:r>
              <a:rPr lang="sr-Latn-CS" i="1" dirty="0"/>
              <a:t>Povećanje </a:t>
            </a:r>
            <a:r>
              <a:rPr lang="sr-Latn-CS" i="1" dirty="0" smtClean="0"/>
              <a:t>obima</a:t>
            </a:r>
          </a:p>
          <a:p>
            <a:r>
              <a:rPr lang="sr-Latn-CS" i="1" dirty="0"/>
              <a:t>Nova veličina </a:t>
            </a:r>
            <a:r>
              <a:rPr lang="sr-Latn-CS" i="1" dirty="0" smtClean="0"/>
              <a:t>preduzeća</a:t>
            </a:r>
          </a:p>
          <a:p>
            <a:r>
              <a:rPr lang="sr-Latn-CS" i="1" dirty="0"/>
              <a:t>Pad </a:t>
            </a:r>
            <a:r>
              <a:rPr lang="sr-Latn-CS" i="1" dirty="0" smtClean="0"/>
              <a:t>atraktivnosti</a:t>
            </a:r>
          </a:p>
          <a:p>
            <a:r>
              <a:rPr lang="sr-Latn-CS" i="1" dirty="0"/>
              <a:t>Umanjena </a:t>
            </a:r>
            <a:r>
              <a:rPr lang="sr-Latn-CS" i="1" dirty="0" smtClean="0"/>
              <a:t>gostoljubivost</a:t>
            </a:r>
          </a:p>
          <a:p>
            <a:r>
              <a:rPr lang="sr-Latn-CS" i="1" dirty="0"/>
              <a:t>Izmenjene potrebe turista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Smernice</a:t>
            </a:r>
            <a:r>
              <a:rPr lang="en-US" dirty="0" smtClean="0"/>
              <a:t> </a:t>
            </a:r>
            <a:r>
              <a:rPr lang="en-US" dirty="0" err="1" smtClean="0"/>
              <a:t>evolucije</a:t>
            </a:r>
            <a:r>
              <a:rPr lang="en-US" dirty="0" smtClean="0"/>
              <a:t> </a:t>
            </a:r>
            <a:r>
              <a:rPr lang="en-US" dirty="0" err="1" smtClean="0"/>
              <a:t>kvaliteta</a:t>
            </a:r>
            <a:r>
              <a:rPr lang="en-US" dirty="0" smtClean="0"/>
              <a:t> 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lvl="0"/>
            <a:r>
              <a:rPr lang="en-US" sz="9600" b="1" dirty="0" err="1" smtClean="0"/>
              <a:t>Konkurencija</a:t>
            </a:r>
            <a:r>
              <a:rPr lang="en-US" sz="9600" dirty="0" smtClean="0"/>
              <a:t>: u </a:t>
            </a:r>
            <a:r>
              <a:rPr lang="en-US" sz="9600" dirty="0" err="1" smtClean="0"/>
              <a:t>prošlosti</a:t>
            </a:r>
            <a:r>
              <a:rPr lang="en-US" sz="9600" dirty="0" smtClean="0"/>
              <a:t> se </a:t>
            </a:r>
            <a:r>
              <a:rPr lang="en-US" sz="9600" dirty="0" err="1" smtClean="0"/>
              <a:t>viši</a:t>
            </a:r>
            <a:r>
              <a:rPr lang="en-US" sz="9600" dirty="0" smtClean="0"/>
              <a:t> </a:t>
            </a:r>
            <a:r>
              <a:rPr lang="en-US" sz="9600" dirty="0" err="1" smtClean="0"/>
              <a:t>kvalitet</a:t>
            </a:r>
            <a:r>
              <a:rPr lang="en-US" sz="9600" dirty="0" smtClean="0"/>
              <a:t> </a:t>
            </a:r>
            <a:r>
              <a:rPr lang="en-US" sz="9600" dirty="0" err="1" smtClean="0"/>
              <a:t>obično</a:t>
            </a:r>
            <a:r>
              <a:rPr lang="en-US" sz="9600" dirty="0" smtClean="0"/>
              <a:t> </a:t>
            </a:r>
            <a:r>
              <a:rPr lang="en-US" sz="9600" dirty="0" err="1" smtClean="0"/>
              <a:t>odnosio</a:t>
            </a:r>
            <a:r>
              <a:rPr lang="en-US" sz="9600" dirty="0" smtClean="0"/>
              <a:t> </a:t>
            </a:r>
            <a:r>
              <a:rPr lang="en-US" sz="9600" dirty="0" err="1" smtClean="0"/>
              <a:t>na</a:t>
            </a:r>
            <a:r>
              <a:rPr lang="en-US" sz="9600" dirty="0" smtClean="0"/>
              <a:t> </a:t>
            </a:r>
            <a:r>
              <a:rPr lang="en-US" sz="9600" dirty="0" err="1" smtClean="0"/>
              <a:t>veću</a:t>
            </a:r>
            <a:r>
              <a:rPr lang="en-US" sz="9600" dirty="0" smtClean="0"/>
              <a:t> </a:t>
            </a:r>
            <a:r>
              <a:rPr lang="en-US" sz="9600" dirty="0" err="1" smtClean="0"/>
              <a:t>cenu</a:t>
            </a:r>
            <a:r>
              <a:rPr lang="en-US" sz="9600" dirty="0" smtClean="0"/>
              <a:t>, </a:t>
            </a:r>
            <a:r>
              <a:rPr lang="en-US" sz="9600" dirty="0" err="1" smtClean="0"/>
              <a:t>dok</a:t>
            </a:r>
            <a:r>
              <a:rPr lang="en-US" sz="9600" dirty="0" smtClean="0"/>
              <a:t> </a:t>
            </a:r>
            <a:r>
              <a:rPr lang="en-US" sz="9600" dirty="0" err="1" smtClean="0"/>
              <a:t>danas</a:t>
            </a:r>
            <a:r>
              <a:rPr lang="en-US" sz="9600" dirty="0" smtClean="0"/>
              <a:t> </a:t>
            </a:r>
            <a:r>
              <a:rPr lang="en-US" sz="9600" dirty="0" err="1" smtClean="0"/>
              <a:t>potrošači</a:t>
            </a:r>
            <a:r>
              <a:rPr lang="en-US" sz="9600" dirty="0" smtClean="0"/>
              <a:t> </a:t>
            </a:r>
            <a:r>
              <a:rPr lang="en-US" sz="9600" dirty="0" err="1" smtClean="0"/>
              <a:t>mogu</a:t>
            </a:r>
            <a:r>
              <a:rPr lang="en-US" sz="9600" dirty="0" smtClean="0"/>
              <a:t> </a:t>
            </a:r>
            <a:r>
              <a:rPr lang="en-US" sz="9600" dirty="0" err="1" smtClean="0"/>
              <a:t>da</a:t>
            </a:r>
            <a:r>
              <a:rPr lang="en-US" sz="9600" dirty="0" smtClean="0"/>
              <a:t> </a:t>
            </a:r>
            <a:r>
              <a:rPr lang="en-US" sz="9600" dirty="0" err="1" smtClean="0"/>
              <a:t>očekuju</a:t>
            </a:r>
            <a:r>
              <a:rPr lang="en-US" sz="9600" dirty="0" smtClean="0"/>
              <a:t> </a:t>
            </a:r>
            <a:r>
              <a:rPr lang="en-US" sz="9600" dirty="0" err="1" smtClean="0"/>
              <a:t>visok</a:t>
            </a:r>
            <a:r>
              <a:rPr lang="en-US" sz="9600" dirty="0" smtClean="0"/>
              <a:t> </a:t>
            </a:r>
            <a:r>
              <a:rPr lang="en-US" sz="9600" dirty="0" err="1" smtClean="0"/>
              <a:t>kvalitet</a:t>
            </a:r>
            <a:r>
              <a:rPr lang="en-US" sz="9600" dirty="0" smtClean="0"/>
              <a:t> poi </a:t>
            </a:r>
            <a:r>
              <a:rPr lang="en-US" sz="9600" dirty="0" err="1" smtClean="0"/>
              <a:t>relativno</a:t>
            </a:r>
            <a:r>
              <a:rPr lang="en-US" sz="9600" dirty="0" smtClean="0"/>
              <a:t> </a:t>
            </a:r>
            <a:r>
              <a:rPr lang="en-US" sz="9600" dirty="0" err="1" smtClean="0"/>
              <a:t>pristupačnim</a:t>
            </a:r>
            <a:r>
              <a:rPr lang="en-US" sz="9600" dirty="0" smtClean="0"/>
              <a:t>, pa </a:t>
            </a:r>
            <a:r>
              <a:rPr lang="en-US" sz="9600" dirty="0" err="1" smtClean="0"/>
              <a:t>čak</a:t>
            </a:r>
            <a:r>
              <a:rPr lang="en-US" sz="9600" dirty="0" smtClean="0"/>
              <a:t> </a:t>
            </a:r>
            <a:r>
              <a:rPr lang="en-US" sz="9600" dirty="0" err="1" smtClean="0"/>
              <a:t>i</a:t>
            </a:r>
            <a:r>
              <a:rPr lang="en-US" sz="9600" dirty="0" smtClean="0"/>
              <a:t> </a:t>
            </a:r>
            <a:r>
              <a:rPr lang="en-US" sz="9600" dirty="0" err="1" smtClean="0"/>
              <a:t>niskim</a:t>
            </a:r>
            <a:r>
              <a:rPr lang="en-US" sz="9600" dirty="0" smtClean="0"/>
              <a:t> </a:t>
            </a:r>
            <a:r>
              <a:rPr lang="en-US" sz="9600" dirty="0" err="1" smtClean="0"/>
              <a:t>cenama</a:t>
            </a:r>
            <a:r>
              <a:rPr lang="en-US" sz="9600" dirty="0" smtClean="0"/>
              <a:t>, </a:t>
            </a:r>
            <a:r>
              <a:rPr lang="en-US" sz="9600" dirty="0" err="1" smtClean="0"/>
              <a:t>dok</a:t>
            </a:r>
            <a:r>
              <a:rPr lang="en-US" sz="9600" dirty="0" smtClean="0"/>
              <a:t> se </a:t>
            </a:r>
            <a:r>
              <a:rPr lang="en-US" sz="9600" dirty="0" err="1" smtClean="0"/>
              <a:t>kvalitet</a:t>
            </a:r>
            <a:r>
              <a:rPr lang="en-US" sz="9600" dirty="0" smtClean="0"/>
              <a:t>  </a:t>
            </a:r>
            <a:r>
              <a:rPr lang="en-US" sz="9600" dirty="0" err="1" smtClean="0"/>
              <a:t>na</a:t>
            </a:r>
            <a:r>
              <a:rPr lang="en-US" sz="9600" dirty="0" smtClean="0"/>
              <a:t> </a:t>
            </a:r>
            <a:r>
              <a:rPr lang="en-US" sz="9600" dirty="0" err="1" smtClean="0"/>
              <a:t>izvestan</a:t>
            </a:r>
            <a:r>
              <a:rPr lang="en-US" sz="9600" dirty="0" smtClean="0"/>
              <a:t> </a:t>
            </a:r>
            <a:r>
              <a:rPr lang="en-US" sz="9600" dirty="0" err="1" smtClean="0"/>
              <a:t>način</a:t>
            </a:r>
            <a:r>
              <a:rPr lang="en-US" sz="9600" dirty="0" smtClean="0"/>
              <a:t> </a:t>
            </a:r>
            <a:r>
              <a:rPr lang="en-US" sz="9600" dirty="0" err="1" smtClean="0"/>
              <a:t>podrazumeva</a:t>
            </a:r>
            <a:r>
              <a:rPr lang="en-US" sz="9600" dirty="0" smtClean="0"/>
              <a:t>.</a:t>
            </a:r>
          </a:p>
          <a:p>
            <a:pPr lvl="0"/>
            <a:r>
              <a:rPr lang="en-US" sz="9600" b="1" dirty="0" err="1" smtClean="0"/>
              <a:t>Organizacije</a:t>
            </a:r>
            <a:r>
              <a:rPr lang="en-US" sz="9600" b="1" dirty="0" smtClean="0"/>
              <a:t> </a:t>
            </a:r>
            <a:r>
              <a:rPr lang="en-US" sz="9600" b="1" dirty="0" err="1" smtClean="0"/>
              <a:t>orijentisane</a:t>
            </a:r>
            <a:r>
              <a:rPr lang="en-US" sz="9600" b="1" dirty="0" smtClean="0"/>
              <a:t> </a:t>
            </a:r>
            <a:r>
              <a:rPr lang="en-US" sz="9600" b="1" dirty="0" err="1" smtClean="0"/>
              <a:t>na</a:t>
            </a:r>
            <a:r>
              <a:rPr lang="en-US" sz="9600" b="1" dirty="0" smtClean="0"/>
              <a:t> </a:t>
            </a:r>
            <a:r>
              <a:rPr lang="en-US" sz="9600" b="1" dirty="0" err="1" smtClean="0"/>
              <a:t>kupce</a:t>
            </a:r>
            <a:r>
              <a:rPr lang="en-US" sz="9600" b="1" dirty="0" smtClean="0"/>
              <a:t>, </a:t>
            </a:r>
            <a:r>
              <a:rPr lang="en-US" sz="9600" b="1" dirty="0" err="1" smtClean="0"/>
              <a:t>tj</a:t>
            </a:r>
            <a:r>
              <a:rPr lang="en-US" sz="9600" b="1" dirty="0" smtClean="0"/>
              <a:t>. </a:t>
            </a:r>
            <a:r>
              <a:rPr lang="en-US" sz="9600" dirty="0" err="1" smtClean="0"/>
              <a:t>kvalitet</a:t>
            </a:r>
            <a:r>
              <a:rPr lang="en-US" sz="9600" dirty="0" smtClean="0"/>
              <a:t> </a:t>
            </a:r>
            <a:r>
              <a:rPr lang="en-US" sz="9600" dirty="0" err="1" smtClean="0"/>
              <a:t>sa</a:t>
            </a:r>
            <a:r>
              <a:rPr lang="en-US" sz="9600" dirty="0" smtClean="0"/>
              <a:t> </a:t>
            </a:r>
            <a:r>
              <a:rPr lang="en-US" sz="9600" dirty="0" err="1" smtClean="0"/>
              <a:t>aspekta</a:t>
            </a:r>
            <a:r>
              <a:rPr lang="en-US" sz="9600" dirty="0" smtClean="0"/>
              <a:t> </a:t>
            </a:r>
            <a:r>
              <a:rPr lang="en-US" sz="9600" dirty="0" err="1" smtClean="0"/>
              <a:t>zadovoljstva</a:t>
            </a:r>
            <a:r>
              <a:rPr lang="en-US" sz="9600" dirty="0" smtClean="0"/>
              <a:t> </a:t>
            </a:r>
            <a:r>
              <a:rPr lang="en-US" sz="9600" dirty="0" err="1" smtClean="0"/>
              <a:t>i</a:t>
            </a:r>
            <a:r>
              <a:rPr lang="en-US" sz="9600" dirty="0" smtClean="0"/>
              <a:t> </a:t>
            </a:r>
            <a:r>
              <a:rPr lang="en-US" sz="9600" dirty="0" err="1" smtClean="0"/>
              <a:t>lojalnosti</a:t>
            </a:r>
            <a:r>
              <a:rPr lang="en-US" sz="9600" dirty="0" smtClean="0"/>
              <a:t> </a:t>
            </a:r>
            <a:r>
              <a:rPr lang="en-US" sz="9600" dirty="0" err="1" smtClean="0"/>
              <a:t>kupca</a:t>
            </a:r>
            <a:r>
              <a:rPr lang="en-US" sz="9600" dirty="0" smtClean="0"/>
              <a:t> </a:t>
            </a:r>
            <a:r>
              <a:rPr lang="en-US" sz="9600" dirty="0" err="1" smtClean="0"/>
              <a:t>umesto</a:t>
            </a:r>
            <a:r>
              <a:rPr lang="en-US" sz="9600" dirty="0" smtClean="0"/>
              <a:t> </a:t>
            </a:r>
            <a:r>
              <a:rPr lang="en-US" sz="9600" dirty="0" err="1" smtClean="0"/>
              <a:t>ranijeg</a:t>
            </a:r>
            <a:r>
              <a:rPr lang="en-US" sz="9600" dirty="0" smtClean="0"/>
              <a:t> </a:t>
            </a:r>
            <a:r>
              <a:rPr lang="en-US" sz="9600" dirty="0" err="1" smtClean="0"/>
              <a:t>fokusa</a:t>
            </a:r>
            <a:r>
              <a:rPr lang="en-US" sz="9600" dirty="0" smtClean="0"/>
              <a:t> </a:t>
            </a:r>
            <a:r>
              <a:rPr lang="en-US" sz="9600" dirty="0" err="1" smtClean="0"/>
              <a:t>na</a:t>
            </a:r>
            <a:r>
              <a:rPr lang="en-US" sz="9600" dirty="0" smtClean="0"/>
              <a:t> </a:t>
            </a:r>
            <a:r>
              <a:rPr lang="en-US" sz="9600" dirty="0" err="1" smtClean="0"/>
              <a:t>usaglašenosti</a:t>
            </a:r>
            <a:r>
              <a:rPr lang="en-US" sz="9600" dirty="0" smtClean="0"/>
              <a:t> </a:t>
            </a:r>
            <a:r>
              <a:rPr lang="en-US" sz="9600" dirty="0" err="1" smtClean="0"/>
              <a:t>sa</a:t>
            </a:r>
            <a:r>
              <a:rPr lang="en-US" sz="9600" dirty="0" smtClean="0"/>
              <a:t> </a:t>
            </a:r>
            <a:r>
              <a:rPr lang="en-US" sz="9600" dirty="0" err="1" smtClean="0"/>
              <a:t>specifikacijama</a:t>
            </a:r>
            <a:r>
              <a:rPr lang="en-US" sz="9600" dirty="0" smtClean="0"/>
              <a:t>. </a:t>
            </a:r>
          </a:p>
          <a:p>
            <a:pPr lvl="0"/>
            <a:r>
              <a:rPr lang="en-US" sz="9600" b="1" dirty="0" err="1" smtClean="0"/>
              <a:t>Viši</a:t>
            </a:r>
            <a:r>
              <a:rPr lang="en-US" sz="9600" b="1" dirty="0" smtClean="0"/>
              <a:t> </a:t>
            </a:r>
            <a:r>
              <a:rPr lang="en-US" sz="9600" b="1" dirty="0" err="1" smtClean="0"/>
              <a:t>nivo</a:t>
            </a:r>
            <a:r>
              <a:rPr lang="en-US" sz="9600" b="1" dirty="0" smtClean="0"/>
              <a:t> </a:t>
            </a:r>
            <a:r>
              <a:rPr lang="en-US" sz="9600" b="1" dirty="0" err="1" smtClean="0"/>
              <a:t>očekivanja</a:t>
            </a:r>
            <a:r>
              <a:rPr lang="en-US" sz="9600" b="1" dirty="0" smtClean="0"/>
              <a:t> </a:t>
            </a:r>
            <a:r>
              <a:rPr lang="en-US" sz="9600" b="1" dirty="0" err="1" smtClean="0"/>
              <a:t>potrošača</a:t>
            </a:r>
            <a:r>
              <a:rPr lang="en-US" sz="9600" b="1" dirty="0" smtClean="0"/>
              <a:t> </a:t>
            </a:r>
            <a:r>
              <a:rPr lang="en-US" sz="9600" dirty="0" smtClean="0"/>
              <a:t>ne </a:t>
            </a:r>
            <a:r>
              <a:rPr lang="en-US" sz="9600" dirty="0" err="1" smtClean="0"/>
              <a:t>samo</a:t>
            </a:r>
            <a:r>
              <a:rPr lang="en-US" sz="9600" dirty="0" smtClean="0"/>
              <a:t> u </a:t>
            </a:r>
            <a:r>
              <a:rPr lang="en-US" sz="9600" dirty="0" err="1" smtClean="0"/>
              <a:t>toku</a:t>
            </a:r>
            <a:r>
              <a:rPr lang="en-US" sz="9600" dirty="0" smtClean="0"/>
              <a:t> </a:t>
            </a:r>
            <a:r>
              <a:rPr lang="en-US" sz="9600" dirty="0" err="1" smtClean="0"/>
              <a:t>korišćenja</a:t>
            </a:r>
            <a:r>
              <a:rPr lang="en-US" sz="9600" dirty="0" smtClean="0"/>
              <a:t> </a:t>
            </a:r>
            <a:r>
              <a:rPr lang="en-US" sz="9600" dirty="0" err="1" smtClean="0"/>
              <a:t>usluga</a:t>
            </a:r>
            <a:r>
              <a:rPr lang="en-US" sz="9600" dirty="0" smtClean="0"/>
              <a:t>, </a:t>
            </a:r>
            <a:r>
              <a:rPr lang="en-US" sz="9600" dirty="0" err="1" smtClean="0"/>
              <a:t>već</a:t>
            </a:r>
            <a:r>
              <a:rPr lang="en-US" sz="9600" dirty="0" smtClean="0"/>
              <a:t> </a:t>
            </a:r>
            <a:r>
              <a:rPr lang="en-US" sz="9600" dirty="0" err="1" smtClean="0"/>
              <a:t>i</a:t>
            </a:r>
            <a:r>
              <a:rPr lang="en-US" sz="9600" dirty="0" smtClean="0"/>
              <a:t> pre </a:t>
            </a:r>
            <a:r>
              <a:rPr lang="en-US" sz="9600" dirty="0" err="1" smtClean="0"/>
              <a:t>i</a:t>
            </a:r>
            <a:r>
              <a:rPr lang="en-US" sz="9600" dirty="0" smtClean="0"/>
              <a:t> </a:t>
            </a:r>
            <a:r>
              <a:rPr lang="en-US" sz="9600" dirty="0" err="1" smtClean="0"/>
              <a:t>nakon</a:t>
            </a:r>
            <a:r>
              <a:rPr lang="en-US" sz="9600" dirty="0" smtClean="0"/>
              <a:t> </a:t>
            </a:r>
            <a:r>
              <a:rPr lang="en-US" sz="9600" dirty="0" err="1" smtClean="0"/>
              <a:t>korišćenja</a:t>
            </a:r>
            <a:r>
              <a:rPr lang="en-US" sz="9600" dirty="0" smtClean="0"/>
              <a:t> </a:t>
            </a:r>
            <a:r>
              <a:rPr lang="en-US" sz="9600" dirty="0" err="1" smtClean="0"/>
              <a:t>usluga</a:t>
            </a:r>
            <a:r>
              <a:rPr lang="en-US" sz="9600" dirty="0" smtClean="0"/>
              <a:t> </a:t>
            </a:r>
            <a:r>
              <a:rPr lang="en-US" sz="9600" dirty="0" err="1" smtClean="0"/>
              <a:t>na</a:t>
            </a:r>
            <a:r>
              <a:rPr lang="en-US" sz="9600" dirty="0" smtClean="0"/>
              <a:t> </a:t>
            </a:r>
            <a:r>
              <a:rPr lang="en-US" sz="9600" dirty="0" err="1" smtClean="0"/>
              <a:t>konkretnoj</a:t>
            </a:r>
            <a:r>
              <a:rPr lang="en-US" sz="9600" dirty="0" smtClean="0"/>
              <a:t> </a:t>
            </a:r>
            <a:r>
              <a:rPr lang="en-US" sz="9600" dirty="0" err="1" smtClean="0"/>
              <a:t>turističkoj</a:t>
            </a:r>
            <a:r>
              <a:rPr lang="en-US" sz="9600" dirty="0" smtClean="0"/>
              <a:t> </a:t>
            </a:r>
            <a:r>
              <a:rPr lang="en-US" sz="9600" dirty="0" err="1" smtClean="0"/>
              <a:t>desinaciji</a:t>
            </a:r>
            <a:r>
              <a:rPr lang="en-US" sz="9600" dirty="0" smtClean="0"/>
              <a:t>.</a:t>
            </a:r>
          </a:p>
          <a:p>
            <a:pPr lvl="0"/>
            <a:r>
              <a:rPr lang="en-US" sz="9600" b="1" dirty="0" err="1" smtClean="0"/>
              <a:t>Razvoj</a:t>
            </a:r>
            <a:r>
              <a:rPr lang="en-US" sz="9600" b="1" dirty="0" smtClean="0"/>
              <a:t> </a:t>
            </a:r>
            <a:r>
              <a:rPr lang="en-US" sz="9600" b="1" dirty="0" err="1" smtClean="0"/>
              <a:t>korisničkog</a:t>
            </a:r>
            <a:r>
              <a:rPr lang="en-US" sz="9600" b="1" dirty="0" smtClean="0"/>
              <a:t> </a:t>
            </a:r>
            <a:r>
              <a:rPr lang="en-US" sz="9600" b="1" dirty="0" err="1" smtClean="0"/>
              <a:t>pokreta</a:t>
            </a:r>
            <a:r>
              <a:rPr lang="en-US" sz="9600" b="1" dirty="0" smtClean="0"/>
              <a:t> – „Consumerism Movement“</a:t>
            </a:r>
            <a:r>
              <a:rPr lang="en-US" sz="9600" dirty="0" smtClean="0"/>
              <a:t>: </a:t>
            </a:r>
            <a:r>
              <a:rPr lang="en-US" sz="9600" dirty="0" err="1" smtClean="0"/>
              <a:t>potrošači</a:t>
            </a:r>
            <a:r>
              <a:rPr lang="en-US" sz="9600" dirty="0" smtClean="0"/>
              <a:t> </a:t>
            </a:r>
            <a:r>
              <a:rPr lang="en-US" sz="9600" dirty="0" err="1" smtClean="0"/>
              <a:t>su</a:t>
            </a:r>
            <a:r>
              <a:rPr lang="en-US" sz="9600" dirty="0" smtClean="0"/>
              <a:t> </a:t>
            </a:r>
            <a:r>
              <a:rPr lang="en-US" sz="9600" dirty="0" err="1" smtClean="0"/>
              <a:t>sve</a:t>
            </a:r>
            <a:r>
              <a:rPr lang="en-US" sz="9600" dirty="0" smtClean="0"/>
              <a:t> „</a:t>
            </a:r>
            <a:r>
              <a:rPr lang="en-US" sz="9600" dirty="0" err="1" smtClean="0"/>
              <a:t>budniji</a:t>
            </a:r>
            <a:r>
              <a:rPr lang="en-US" sz="9600" dirty="0" smtClean="0"/>
              <a:t>“, </a:t>
            </a:r>
            <a:r>
              <a:rPr lang="en-US" sz="9600" dirty="0" err="1" smtClean="0"/>
              <a:t>kritičniji</a:t>
            </a:r>
            <a:r>
              <a:rPr lang="en-US" sz="9600" dirty="0" smtClean="0"/>
              <a:t>, </a:t>
            </a:r>
            <a:r>
              <a:rPr lang="en-US" sz="9600" dirty="0" err="1" smtClean="0"/>
              <a:t>probirljiviji</a:t>
            </a:r>
            <a:r>
              <a:rPr lang="en-US" sz="9600" dirty="0" smtClean="0"/>
              <a:t>, </a:t>
            </a:r>
            <a:r>
              <a:rPr lang="en-US" sz="9600" dirty="0" err="1" smtClean="0"/>
              <a:t>birajući</a:t>
            </a:r>
            <a:r>
              <a:rPr lang="en-US" sz="9600" dirty="0" smtClean="0"/>
              <a:t> </a:t>
            </a:r>
            <a:r>
              <a:rPr lang="en-US" sz="9600" dirty="0" err="1" smtClean="0"/>
              <a:t>robu</a:t>
            </a:r>
            <a:r>
              <a:rPr lang="en-US" sz="9600" dirty="0" smtClean="0"/>
              <a:t> </a:t>
            </a:r>
            <a:r>
              <a:rPr lang="en-US" sz="9600" dirty="0" err="1" smtClean="0"/>
              <a:t>i</a:t>
            </a:r>
            <a:r>
              <a:rPr lang="en-US" sz="9600" dirty="0" smtClean="0"/>
              <a:t> </a:t>
            </a:r>
            <a:r>
              <a:rPr lang="en-US" sz="9600" dirty="0" err="1" smtClean="0"/>
              <a:t>usluge</a:t>
            </a:r>
            <a:r>
              <a:rPr lang="en-US" sz="9600" dirty="0" smtClean="0"/>
              <a:t> </a:t>
            </a:r>
            <a:r>
              <a:rPr lang="en-US" sz="9600" dirty="0" err="1" smtClean="0"/>
              <a:t>na</a:t>
            </a:r>
            <a:r>
              <a:rPr lang="en-US" sz="9600" dirty="0" smtClean="0"/>
              <a:t> </a:t>
            </a:r>
            <a:r>
              <a:rPr lang="en-US" sz="9600" dirty="0" err="1" smtClean="0"/>
              <a:t>osnovu</a:t>
            </a:r>
            <a:r>
              <a:rPr lang="en-US" sz="9600" dirty="0" smtClean="0"/>
              <a:t> </a:t>
            </a:r>
            <a:r>
              <a:rPr lang="en-US" sz="9600" dirty="0" err="1" smtClean="0"/>
              <a:t>njihove</a:t>
            </a:r>
            <a:r>
              <a:rPr lang="en-US" sz="9600" dirty="0" smtClean="0"/>
              <a:t> </a:t>
            </a:r>
            <a:r>
              <a:rPr lang="en-US" sz="9600" dirty="0" err="1" smtClean="0"/>
              <a:t>totalne</a:t>
            </a:r>
            <a:r>
              <a:rPr lang="en-US" sz="9600" dirty="0" smtClean="0"/>
              <a:t> </a:t>
            </a:r>
            <a:r>
              <a:rPr lang="en-US" sz="9600" dirty="0" err="1" smtClean="0"/>
              <a:t>vrednosti</a:t>
            </a:r>
            <a:r>
              <a:rPr lang="en-US" sz="9600" dirty="0" smtClean="0"/>
              <a:t> – </a:t>
            </a:r>
            <a:r>
              <a:rPr lang="en-US" sz="9600" dirty="0" err="1" smtClean="0"/>
              <a:t>kvaliteta</a:t>
            </a:r>
            <a:r>
              <a:rPr lang="en-US" sz="9600" dirty="0" smtClean="0"/>
              <a:t>, </a:t>
            </a:r>
            <a:r>
              <a:rPr lang="en-US" sz="9600" dirty="0" err="1" smtClean="0"/>
              <a:t>cene</a:t>
            </a:r>
            <a:r>
              <a:rPr lang="en-US" sz="9600" dirty="0" smtClean="0"/>
              <a:t> </a:t>
            </a:r>
            <a:r>
              <a:rPr lang="en-US" sz="9600" dirty="0" err="1" smtClean="0"/>
              <a:t>i</a:t>
            </a:r>
            <a:r>
              <a:rPr lang="en-US" sz="9600" dirty="0" smtClean="0"/>
              <a:t> </a:t>
            </a:r>
            <a:r>
              <a:rPr lang="en-US" sz="9600" dirty="0" err="1" smtClean="0"/>
              <a:t>svrsishodnosti</a:t>
            </a:r>
            <a:r>
              <a:rPr lang="en-US" sz="9600" dirty="0" smtClean="0"/>
              <a:t> </a:t>
            </a:r>
            <a:r>
              <a:rPr lang="en-US" sz="9600" dirty="0" err="1" smtClean="0"/>
              <a:t>pri</a:t>
            </a:r>
            <a:r>
              <a:rPr lang="en-US" sz="9600" dirty="0" smtClean="0"/>
              <a:t> </a:t>
            </a:r>
            <a:r>
              <a:rPr lang="en-US" sz="9600" dirty="0" err="1" smtClean="0"/>
              <a:t>čemu</a:t>
            </a:r>
            <a:r>
              <a:rPr lang="en-US" sz="9600" dirty="0" smtClean="0"/>
              <a:t> </a:t>
            </a:r>
            <a:r>
              <a:rPr lang="en-US" sz="9600" dirty="0" err="1" smtClean="0"/>
              <a:t>im</a:t>
            </a:r>
            <a:r>
              <a:rPr lang="en-US" sz="9600" dirty="0" smtClean="0"/>
              <a:t> </a:t>
            </a:r>
            <a:r>
              <a:rPr lang="en-US" sz="9600" dirty="0" err="1" smtClean="0"/>
              <a:t>državna</a:t>
            </a:r>
            <a:r>
              <a:rPr lang="en-US" sz="9600" dirty="0" smtClean="0"/>
              <a:t> </a:t>
            </a:r>
            <a:r>
              <a:rPr lang="en-US" sz="9600" dirty="0" err="1" smtClean="0"/>
              <a:t>regulativa</a:t>
            </a:r>
            <a:r>
              <a:rPr lang="en-US" sz="9600" dirty="0" smtClean="0"/>
              <a:t> o </a:t>
            </a:r>
            <a:r>
              <a:rPr lang="en-US" sz="9600" dirty="0" err="1" smtClean="0"/>
              <a:t>bezbednosti</a:t>
            </a:r>
            <a:r>
              <a:rPr lang="en-US" sz="9600" dirty="0" smtClean="0"/>
              <a:t> </a:t>
            </a:r>
            <a:r>
              <a:rPr lang="en-US" sz="9600" dirty="0" err="1" smtClean="0"/>
              <a:t>sve</a:t>
            </a:r>
            <a:r>
              <a:rPr lang="en-US" sz="9600" dirty="0" smtClean="0"/>
              <a:t> </a:t>
            </a:r>
            <a:r>
              <a:rPr lang="en-US" sz="9600" dirty="0" err="1" smtClean="0"/>
              <a:t>više</a:t>
            </a:r>
            <a:r>
              <a:rPr lang="en-US" sz="9600" dirty="0" smtClean="0"/>
              <a:t> </a:t>
            </a:r>
            <a:r>
              <a:rPr lang="en-US" sz="9600" dirty="0" err="1" smtClean="0"/>
              <a:t>omogućava</a:t>
            </a:r>
            <a:r>
              <a:rPr lang="en-US" sz="9600" dirty="0" smtClean="0"/>
              <a:t> </a:t>
            </a:r>
            <a:r>
              <a:rPr lang="en-US" sz="9600" dirty="0" err="1" smtClean="0"/>
              <a:t>uspešno</a:t>
            </a:r>
            <a:r>
              <a:rPr lang="en-US" sz="9600" dirty="0" smtClean="0"/>
              <a:t> </a:t>
            </a:r>
            <a:r>
              <a:rPr lang="en-US" sz="9600" dirty="0" err="1" smtClean="0"/>
              <a:t>rešavanje</a:t>
            </a:r>
            <a:r>
              <a:rPr lang="en-US" sz="9600" dirty="0" smtClean="0"/>
              <a:t> </a:t>
            </a:r>
            <a:r>
              <a:rPr lang="en-US" sz="9600" dirty="0" err="1" smtClean="0"/>
              <a:t>reklamacija</a:t>
            </a:r>
            <a:r>
              <a:rPr lang="en-US" sz="9600" dirty="0" smtClean="0"/>
              <a:t>. U </a:t>
            </a:r>
            <a:r>
              <a:rPr lang="en-US" sz="9600" dirty="0" err="1" smtClean="0"/>
              <a:t>takvoj</a:t>
            </a:r>
            <a:r>
              <a:rPr lang="en-US" sz="9600" dirty="0" smtClean="0"/>
              <a:t> </a:t>
            </a:r>
            <a:r>
              <a:rPr lang="en-US" sz="9600" dirty="0" err="1" smtClean="0"/>
              <a:t>situaciji</a:t>
            </a:r>
            <a:r>
              <a:rPr lang="en-US" sz="9600" dirty="0" smtClean="0"/>
              <a:t> </a:t>
            </a:r>
            <a:r>
              <a:rPr lang="en-US" sz="9600" dirty="0" err="1" smtClean="0"/>
              <a:t>pojam</a:t>
            </a:r>
            <a:r>
              <a:rPr lang="en-US" sz="9600" dirty="0" smtClean="0"/>
              <a:t> </a:t>
            </a:r>
            <a:r>
              <a:rPr lang="en-US" sz="9600" dirty="0" err="1" smtClean="0"/>
              <a:t>izvrsnosti</a:t>
            </a:r>
            <a:r>
              <a:rPr lang="en-US" sz="9600" dirty="0" smtClean="0"/>
              <a:t> je </a:t>
            </a:r>
            <a:r>
              <a:rPr lang="en-US" sz="9600" dirty="0" err="1" smtClean="0"/>
              <a:t>postao</a:t>
            </a:r>
            <a:r>
              <a:rPr lang="en-US" sz="9600" dirty="0" smtClean="0"/>
              <a:t> </a:t>
            </a:r>
            <a:r>
              <a:rPr lang="en-US" sz="9600" dirty="0" err="1" smtClean="0"/>
              <a:t>vodilja</a:t>
            </a:r>
            <a:r>
              <a:rPr lang="en-US" sz="9600" dirty="0" smtClean="0"/>
              <a:t> </a:t>
            </a:r>
            <a:r>
              <a:rPr lang="en-US" sz="9600" dirty="0" err="1" smtClean="0"/>
              <a:t>za</a:t>
            </a:r>
            <a:r>
              <a:rPr lang="en-US" sz="9600" dirty="0" smtClean="0"/>
              <a:t> </a:t>
            </a:r>
            <a:r>
              <a:rPr lang="en-US" sz="9600" dirty="0" err="1" smtClean="0"/>
              <a:t>veliki</a:t>
            </a:r>
            <a:r>
              <a:rPr lang="en-US" sz="9600" dirty="0" smtClean="0"/>
              <a:t> </a:t>
            </a:r>
            <a:r>
              <a:rPr lang="en-US" sz="9600" dirty="0" err="1" smtClean="0"/>
              <a:t>broj</a:t>
            </a:r>
            <a:r>
              <a:rPr lang="en-US" sz="9600" dirty="0" smtClean="0"/>
              <a:t> </a:t>
            </a:r>
            <a:r>
              <a:rPr lang="en-US" sz="9600" dirty="0" err="1" smtClean="0"/>
              <a:t>organizacija</a:t>
            </a:r>
            <a:r>
              <a:rPr lang="en-US" sz="9600" dirty="0" smtClean="0"/>
              <a:t>. </a:t>
            </a:r>
          </a:p>
          <a:p>
            <a:endParaRPr lang="sr-Latn-R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lvl="0"/>
            <a:r>
              <a:rPr lang="en-US" b="1" dirty="0" err="1" smtClean="0"/>
              <a:t>Organizaciiona</a:t>
            </a:r>
            <a:r>
              <a:rPr lang="en-US" b="1" dirty="0" smtClean="0"/>
              <a:t> </a:t>
            </a:r>
            <a:r>
              <a:rPr lang="en-US" b="1" dirty="0" err="1" smtClean="0"/>
              <a:t>struktura</a:t>
            </a:r>
            <a:r>
              <a:rPr lang="en-US" dirty="0" smtClean="0"/>
              <a:t>: </a:t>
            </a:r>
            <a:r>
              <a:rPr lang="en-US" dirty="0" err="1" smtClean="0"/>
              <a:t>veliki</a:t>
            </a:r>
            <a:r>
              <a:rPr lang="en-US" dirty="0" smtClean="0"/>
              <a:t> </a:t>
            </a:r>
            <a:r>
              <a:rPr lang="en-US" dirty="0" err="1" smtClean="0"/>
              <a:t>broj</a:t>
            </a:r>
            <a:r>
              <a:rPr lang="en-US" dirty="0" smtClean="0"/>
              <a:t> </a:t>
            </a:r>
            <a:r>
              <a:rPr lang="en-US" dirty="0" err="1" smtClean="0"/>
              <a:t>preduzeća</a:t>
            </a:r>
            <a:r>
              <a:rPr lang="en-US" dirty="0" smtClean="0"/>
              <a:t> </a:t>
            </a:r>
            <a:r>
              <a:rPr lang="en-US" dirty="0" err="1" smtClean="0"/>
              <a:t>pojednostavljuje</a:t>
            </a:r>
            <a:r>
              <a:rPr lang="en-US" dirty="0" smtClean="0"/>
              <a:t>  </a:t>
            </a:r>
            <a:r>
              <a:rPr lang="en-US" dirty="0" err="1" smtClean="0"/>
              <a:t>svoju</a:t>
            </a:r>
            <a:r>
              <a:rPr lang="en-US" dirty="0" smtClean="0"/>
              <a:t> </a:t>
            </a:r>
            <a:r>
              <a:rPr lang="en-US" dirty="0" err="1" smtClean="0"/>
              <a:t>strukturu</a:t>
            </a:r>
            <a:r>
              <a:rPr lang="en-US" dirty="0" smtClean="0"/>
              <a:t> </a:t>
            </a:r>
            <a:r>
              <a:rPr lang="en-US" dirty="0" err="1" smtClean="0"/>
              <a:t>poslovanja</a:t>
            </a:r>
            <a:r>
              <a:rPr lang="en-US" dirty="0" smtClean="0"/>
              <a:t>, </a:t>
            </a:r>
            <a:r>
              <a:rPr lang="en-US" dirty="0" err="1" smtClean="0"/>
              <a:t>posebno</a:t>
            </a:r>
            <a:r>
              <a:rPr lang="en-US" dirty="0" smtClean="0"/>
              <a:t> </a:t>
            </a:r>
            <a:r>
              <a:rPr lang="en-US" dirty="0" err="1" smtClean="0"/>
              <a:t>kada</a:t>
            </a:r>
            <a:r>
              <a:rPr lang="en-US" dirty="0" smtClean="0"/>
              <a:t> je </a:t>
            </a:r>
            <a:r>
              <a:rPr lang="en-US" dirty="0" err="1" smtClean="0"/>
              <a:t>reč</a:t>
            </a:r>
            <a:r>
              <a:rPr lang="en-US" dirty="0" smtClean="0"/>
              <a:t> o </a:t>
            </a:r>
            <a:r>
              <a:rPr lang="en-US" dirty="0" err="1" smtClean="0"/>
              <a:t>suvišnim</a:t>
            </a:r>
            <a:r>
              <a:rPr lang="en-US" dirty="0" smtClean="0"/>
              <a:t> </a:t>
            </a:r>
            <a:r>
              <a:rPr lang="en-US" dirty="0" err="1" smtClean="0"/>
              <a:t>nivoima</a:t>
            </a:r>
            <a:r>
              <a:rPr lang="en-US" dirty="0" smtClean="0"/>
              <a:t> </a:t>
            </a:r>
            <a:r>
              <a:rPr lang="en-US" dirty="0" err="1" smtClean="0"/>
              <a:t>menadžmenta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različitim</a:t>
            </a:r>
            <a:r>
              <a:rPr lang="en-US" dirty="0" smtClean="0"/>
              <a:t> </a:t>
            </a:r>
            <a:r>
              <a:rPr lang="en-US" dirty="0" err="1" smtClean="0"/>
              <a:t>funkcijama</a:t>
            </a:r>
            <a:r>
              <a:rPr lang="en-US" dirty="0" smtClean="0"/>
              <a:t>. U </a:t>
            </a:r>
            <a:r>
              <a:rPr lang="en-US" dirty="0" err="1" smtClean="0"/>
              <a:t>praksi</a:t>
            </a:r>
            <a:r>
              <a:rPr lang="en-US" dirty="0" smtClean="0"/>
              <a:t> se </a:t>
            </a:r>
            <a:r>
              <a:rPr lang="en-US" dirty="0" err="1" smtClean="0"/>
              <a:t>sve</a:t>
            </a:r>
            <a:r>
              <a:rPr lang="en-US" dirty="0" smtClean="0"/>
              <a:t> </a:t>
            </a:r>
            <a:r>
              <a:rPr lang="en-US" dirty="0" err="1" smtClean="0"/>
              <a:t>češće</a:t>
            </a:r>
            <a:r>
              <a:rPr lang="en-US" dirty="0" smtClean="0"/>
              <a:t> </a:t>
            </a:r>
            <a:r>
              <a:rPr lang="en-US" dirty="0" err="1" smtClean="0"/>
              <a:t>sreće</a:t>
            </a:r>
            <a:r>
              <a:rPr lang="en-US" dirty="0" smtClean="0"/>
              <a:t> </a:t>
            </a:r>
            <a:r>
              <a:rPr lang="en-US" dirty="0" err="1" smtClean="0"/>
              <a:t>partnerstvo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drugim</a:t>
            </a:r>
            <a:r>
              <a:rPr lang="en-US" dirty="0" smtClean="0"/>
              <a:t> </a:t>
            </a:r>
            <a:r>
              <a:rPr lang="en-US" dirty="0" err="1" smtClean="0"/>
              <a:t>organizacijama</a:t>
            </a:r>
            <a:r>
              <a:rPr lang="en-US" dirty="0" smtClean="0"/>
              <a:t> </a:t>
            </a:r>
            <a:r>
              <a:rPr lang="en-US" dirty="0" err="1" smtClean="0"/>
              <a:t>koje</a:t>
            </a:r>
            <a:r>
              <a:rPr lang="en-US" dirty="0" smtClean="0"/>
              <a:t> </a:t>
            </a:r>
            <a:r>
              <a:rPr lang="en-US" dirty="0" err="1" smtClean="0"/>
              <a:t>praktično</a:t>
            </a:r>
            <a:r>
              <a:rPr lang="en-US" dirty="0" smtClean="0"/>
              <a:t> </a:t>
            </a:r>
            <a:r>
              <a:rPr lang="en-US" dirty="0" err="1" smtClean="0"/>
              <a:t>postaju</a:t>
            </a:r>
            <a:r>
              <a:rPr lang="en-US" dirty="0" smtClean="0"/>
              <a:t> </a:t>
            </a:r>
            <a:r>
              <a:rPr lang="en-US" dirty="0" err="1" smtClean="0"/>
              <a:t>zamena</a:t>
            </a:r>
            <a:r>
              <a:rPr lang="en-US" dirty="0" smtClean="0"/>
              <a:t> („outsource“)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pojedine</a:t>
            </a:r>
            <a:r>
              <a:rPr lang="en-US" dirty="0" smtClean="0"/>
              <a:t> </a:t>
            </a:r>
            <a:r>
              <a:rPr lang="en-US" dirty="0" err="1" smtClean="0"/>
              <a:t>funkcije</a:t>
            </a:r>
            <a:r>
              <a:rPr lang="en-US" dirty="0" smtClean="0"/>
              <a:t>, </a:t>
            </a:r>
            <a:r>
              <a:rPr lang="en-US" dirty="0" err="1" smtClean="0"/>
              <a:t>procesni</a:t>
            </a:r>
            <a:r>
              <a:rPr lang="en-US" dirty="0" smtClean="0"/>
              <a:t> </a:t>
            </a:r>
            <a:r>
              <a:rPr lang="en-US" dirty="0" err="1" smtClean="0"/>
              <a:t>menadžment</a:t>
            </a:r>
            <a:r>
              <a:rPr lang="en-US" dirty="0" smtClean="0"/>
              <a:t>, </a:t>
            </a:r>
            <a:r>
              <a:rPr lang="en-US" dirty="0" err="1" smtClean="0"/>
              <a:t>kao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formiranje</a:t>
            </a:r>
            <a:r>
              <a:rPr lang="en-US" dirty="0" smtClean="0"/>
              <a:t> </a:t>
            </a:r>
            <a:r>
              <a:rPr lang="en-US" dirty="0" err="1" smtClean="0"/>
              <a:t>privremenih</a:t>
            </a:r>
            <a:r>
              <a:rPr lang="en-US" dirty="0" smtClean="0"/>
              <a:t> </a:t>
            </a:r>
            <a:r>
              <a:rPr lang="en-US" dirty="0" err="1" smtClean="0"/>
              <a:t>timova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pojedine</a:t>
            </a:r>
            <a:r>
              <a:rPr lang="en-US" dirty="0" smtClean="0"/>
              <a:t> </a:t>
            </a:r>
            <a:r>
              <a:rPr lang="en-US" dirty="0" err="1" smtClean="0"/>
              <a:t>projekte</a:t>
            </a:r>
            <a:r>
              <a:rPr lang="en-US" dirty="0" smtClean="0"/>
              <a:t>.</a:t>
            </a:r>
          </a:p>
          <a:p>
            <a:pPr lvl="0"/>
            <a:r>
              <a:rPr lang="en-US" b="1" dirty="0" err="1" smtClean="0"/>
              <a:t>Zaposleni</a:t>
            </a:r>
            <a:r>
              <a:rPr lang="en-US" dirty="0" smtClean="0"/>
              <a:t>: </a:t>
            </a:r>
            <a:r>
              <a:rPr lang="en-US" dirty="0" err="1" smtClean="0"/>
              <a:t>kontinuirano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dodatno</a:t>
            </a:r>
            <a:r>
              <a:rPr lang="en-US" dirty="0" smtClean="0"/>
              <a:t> </a:t>
            </a:r>
            <a:r>
              <a:rPr lang="en-US" dirty="0" err="1" smtClean="0"/>
              <a:t>obrazovanje</a:t>
            </a:r>
            <a:r>
              <a:rPr lang="en-US" dirty="0" smtClean="0"/>
              <a:t> </a:t>
            </a:r>
            <a:r>
              <a:rPr lang="en-US" dirty="0" err="1" smtClean="0"/>
              <a:t>zaposlenih</a:t>
            </a:r>
            <a:r>
              <a:rPr lang="en-US" dirty="0" smtClean="0"/>
              <a:t>, </a:t>
            </a:r>
            <a:r>
              <a:rPr lang="en-US" dirty="0" err="1" smtClean="0"/>
              <a:t>viši</a:t>
            </a:r>
            <a:r>
              <a:rPr lang="en-US" dirty="0" smtClean="0"/>
              <a:t> </a:t>
            </a:r>
            <a:r>
              <a:rPr lang="en-US" dirty="0" err="1" smtClean="0"/>
              <a:t>nivo</a:t>
            </a:r>
            <a:r>
              <a:rPr lang="en-US" dirty="0" smtClean="0"/>
              <a:t> </a:t>
            </a:r>
            <a:r>
              <a:rPr lang="en-US" dirty="0" err="1" smtClean="0"/>
              <a:t>školske</a:t>
            </a:r>
            <a:r>
              <a:rPr lang="en-US" dirty="0" smtClean="0"/>
              <a:t> </a:t>
            </a:r>
            <a:r>
              <a:rPr lang="en-US" dirty="0" err="1" smtClean="0"/>
              <a:t>spreme</a:t>
            </a:r>
            <a:r>
              <a:rPr lang="en-US" dirty="0" smtClean="0"/>
              <a:t>, </a:t>
            </a:r>
            <a:r>
              <a:rPr lang="en-US" dirty="0" err="1" smtClean="0"/>
              <a:t>čak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onim</a:t>
            </a:r>
            <a:r>
              <a:rPr lang="en-US" dirty="0" smtClean="0"/>
              <a:t> </a:t>
            </a:r>
            <a:r>
              <a:rPr lang="en-US" dirty="0" err="1" smtClean="0"/>
              <a:t>radnim</a:t>
            </a:r>
            <a:r>
              <a:rPr lang="en-US" dirty="0" smtClean="0"/>
              <a:t> </a:t>
            </a:r>
            <a:r>
              <a:rPr lang="en-US" dirty="0" err="1" smtClean="0"/>
              <a:t>mestima</a:t>
            </a:r>
            <a:r>
              <a:rPr lang="en-US" dirty="0" smtClean="0"/>
              <a:t> </a:t>
            </a:r>
            <a:r>
              <a:rPr lang="en-US" dirty="0" err="1" smtClean="0"/>
              <a:t>gde</a:t>
            </a:r>
            <a:r>
              <a:rPr lang="en-US" dirty="0" smtClean="0"/>
              <a:t> to </a:t>
            </a:r>
            <a:r>
              <a:rPr lang="en-US" dirty="0" err="1" smtClean="0"/>
              <a:t>nije</a:t>
            </a:r>
            <a:r>
              <a:rPr lang="en-US" dirty="0" smtClean="0"/>
              <a:t> </a:t>
            </a:r>
            <a:r>
              <a:rPr lang="en-US" dirty="0" err="1" smtClean="0"/>
              <a:t>bila</a:t>
            </a:r>
            <a:r>
              <a:rPr lang="en-US" dirty="0" smtClean="0"/>
              <a:t> </a:t>
            </a:r>
            <a:r>
              <a:rPr lang="en-US" dirty="0" err="1" smtClean="0"/>
              <a:t>uobičajena</a:t>
            </a:r>
            <a:r>
              <a:rPr lang="en-US" dirty="0" smtClean="0"/>
              <a:t> </a:t>
            </a:r>
            <a:r>
              <a:rPr lang="en-US" dirty="0" err="1" smtClean="0"/>
              <a:t>praksa</a:t>
            </a:r>
            <a:r>
              <a:rPr lang="en-US" dirty="0" smtClean="0"/>
              <a:t>. </a:t>
            </a:r>
          </a:p>
          <a:p>
            <a:pPr lvl="0"/>
            <a:r>
              <a:rPr lang="en-US" b="1" dirty="0" err="1" smtClean="0"/>
              <a:t>Informatička</a:t>
            </a:r>
            <a:r>
              <a:rPr lang="en-US" b="1" dirty="0" smtClean="0"/>
              <a:t> </a:t>
            </a:r>
            <a:r>
              <a:rPr lang="en-US" b="1" dirty="0" err="1" smtClean="0"/>
              <a:t>revolucija</a:t>
            </a:r>
            <a:r>
              <a:rPr lang="en-US" dirty="0" smtClean="0"/>
              <a:t>: </a:t>
            </a:r>
            <a:r>
              <a:rPr lang="en-US" dirty="0" err="1" smtClean="0"/>
              <a:t>informacije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danas</a:t>
            </a:r>
            <a:r>
              <a:rPr lang="en-US" dirty="0" smtClean="0"/>
              <a:t> </a:t>
            </a:r>
            <a:r>
              <a:rPr lang="en-US" dirty="0" err="1" smtClean="0"/>
              <a:t>postale</a:t>
            </a:r>
            <a:r>
              <a:rPr lang="en-US" dirty="0" smtClean="0"/>
              <a:t> </a:t>
            </a:r>
            <a:r>
              <a:rPr lang="en-US" dirty="0" err="1" smtClean="0"/>
              <a:t>dragocen</a:t>
            </a:r>
            <a:r>
              <a:rPr lang="en-US" dirty="0" smtClean="0"/>
              <a:t> </a:t>
            </a:r>
            <a:r>
              <a:rPr lang="en-US" dirty="0" err="1" smtClean="0"/>
              <a:t>resurs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kapital</a:t>
            </a:r>
            <a:r>
              <a:rPr lang="en-US" dirty="0" smtClean="0"/>
              <a:t>  </a:t>
            </a:r>
            <a:r>
              <a:rPr lang="en-US" dirty="0" err="1" smtClean="0"/>
              <a:t>svake</a:t>
            </a:r>
            <a:r>
              <a:rPr lang="en-US" dirty="0" smtClean="0"/>
              <a:t> </a:t>
            </a:r>
            <a:r>
              <a:rPr lang="en-US" dirty="0" err="1" smtClean="0"/>
              <a:t>organizacije</a:t>
            </a:r>
            <a:r>
              <a:rPr lang="en-US" dirty="0" smtClean="0"/>
              <a:t>, </a:t>
            </a:r>
            <a:r>
              <a:rPr lang="en-US" dirty="0" err="1" smtClean="0"/>
              <a:t>čime</a:t>
            </a:r>
            <a:r>
              <a:rPr lang="en-US" dirty="0" smtClean="0"/>
              <a:t> je </a:t>
            </a:r>
            <a:r>
              <a:rPr lang="en-US" dirty="0" err="1" smtClean="0"/>
              <a:t>olakšano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pojednostavljeno</a:t>
            </a:r>
            <a:r>
              <a:rPr lang="en-US" dirty="0" smtClean="0"/>
              <a:t> </a:t>
            </a:r>
            <a:r>
              <a:rPr lang="en-US" dirty="0" err="1" smtClean="0"/>
              <a:t>prikupljanje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obrađivanje</a:t>
            </a:r>
            <a:r>
              <a:rPr lang="en-US" dirty="0" smtClean="0"/>
              <a:t> </a:t>
            </a:r>
            <a:r>
              <a:rPr lang="en-US" dirty="0" err="1" smtClean="0"/>
              <a:t>informacija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to u </a:t>
            </a:r>
            <a:r>
              <a:rPr lang="en-US" dirty="0" err="1" smtClean="0"/>
              <a:t>svim</a:t>
            </a:r>
            <a:r>
              <a:rPr lang="en-US" dirty="0" smtClean="0"/>
              <a:t> </a:t>
            </a:r>
            <a:r>
              <a:rPr lang="en-US" dirty="0" err="1" smtClean="0"/>
              <a:t>aktivnostima</a:t>
            </a:r>
            <a:r>
              <a:rPr lang="en-US" dirty="0" smtClean="0"/>
              <a:t> </a:t>
            </a:r>
            <a:r>
              <a:rPr lang="en-US" dirty="0" err="1" smtClean="0"/>
              <a:t>preduzeća</a:t>
            </a:r>
            <a:r>
              <a:rPr lang="en-US" dirty="0" smtClean="0"/>
              <a:t>, </a:t>
            </a:r>
            <a:r>
              <a:rPr lang="en-US" dirty="0" err="1" smtClean="0"/>
              <a:t>posebno</a:t>
            </a:r>
            <a:r>
              <a:rPr lang="en-US" dirty="0" smtClean="0"/>
              <a:t> u </a:t>
            </a:r>
            <a:r>
              <a:rPr lang="en-US" dirty="0" err="1" smtClean="0"/>
              <a:t>planiranju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odlučivanju</a:t>
            </a:r>
            <a:r>
              <a:rPr lang="en-US" dirty="0" smtClean="0"/>
              <a:t>.</a:t>
            </a:r>
          </a:p>
          <a:p>
            <a:pPr lvl="0"/>
            <a:r>
              <a:rPr lang="en-US" b="1" dirty="0" smtClean="0"/>
              <a:t>E-</a:t>
            </a:r>
            <a:r>
              <a:rPr lang="en-US" b="1" dirty="0" err="1" smtClean="0"/>
              <a:t>trgovina</a:t>
            </a:r>
            <a:r>
              <a:rPr lang="en-US" dirty="0" smtClean="0"/>
              <a:t>: </a:t>
            </a:r>
            <a:r>
              <a:rPr lang="en-US" dirty="0" err="1" smtClean="0"/>
              <a:t>Zahvaljujući</a:t>
            </a:r>
            <a:r>
              <a:rPr lang="en-US" dirty="0" smtClean="0"/>
              <a:t> </a:t>
            </a:r>
            <a:r>
              <a:rPr lang="en-US" dirty="0" err="1" smtClean="0"/>
              <a:t>ekspanziji</a:t>
            </a:r>
            <a:r>
              <a:rPr lang="en-US" dirty="0" smtClean="0"/>
              <a:t> </a:t>
            </a:r>
            <a:r>
              <a:rPr lang="en-US" dirty="0" err="1" smtClean="0"/>
              <a:t>interneta</a:t>
            </a:r>
            <a:r>
              <a:rPr lang="en-US" dirty="0" smtClean="0"/>
              <a:t>, </a:t>
            </a:r>
            <a:r>
              <a:rPr lang="en-US" dirty="0" err="1" smtClean="0"/>
              <a:t>organizacije</a:t>
            </a:r>
            <a:r>
              <a:rPr lang="en-US" dirty="0" smtClean="0"/>
              <a:t> </a:t>
            </a:r>
            <a:r>
              <a:rPr lang="en-US" dirty="0" err="1" smtClean="0"/>
              <a:t>posredstvom</a:t>
            </a:r>
            <a:r>
              <a:rPr lang="en-US" dirty="0" smtClean="0"/>
              <a:t> </a:t>
            </a:r>
            <a:r>
              <a:rPr lang="en-US" dirty="0" err="1" smtClean="0"/>
              <a:t>mreže</a:t>
            </a:r>
            <a:r>
              <a:rPr lang="en-US" dirty="0" smtClean="0"/>
              <a:t> </a:t>
            </a:r>
            <a:r>
              <a:rPr lang="en-US" dirty="0" err="1" smtClean="0"/>
              <a:t>mogu</a:t>
            </a:r>
            <a:r>
              <a:rPr lang="en-US" dirty="0" smtClean="0"/>
              <a:t> </a:t>
            </a:r>
            <a:r>
              <a:rPr lang="en-US" dirty="0" err="1" smtClean="0"/>
              <a:t>obavljati</a:t>
            </a:r>
            <a:r>
              <a:rPr lang="en-US" dirty="0" smtClean="0"/>
              <a:t> </a:t>
            </a:r>
            <a:r>
              <a:rPr lang="en-US" dirty="0" err="1" smtClean="0"/>
              <a:t>brojne</a:t>
            </a:r>
            <a:r>
              <a:rPr lang="en-US" dirty="0" smtClean="0"/>
              <a:t> </a:t>
            </a:r>
            <a:r>
              <a:rPr lang="en-US" dirty="0" err="1" smtClean="0"/>
              <a:t>aktivnosti</a:t>
            </a:r>
            <a:r>
              <a:rPr lang="en-US" dirty="0" smtClean="0"/>
              <a:t>, </a:t>
            </a:r>
            <a:r>
              <a:rPr lang="en-US" dirty="0" err="1" smtClean="0"/>
              <a:t>od</a:t>
            </a:r>
            <a:r>
              <a:rPr lang="en-US" dirty="0" smtClean="0"/>
              <a:t> </a:t>
            </a:r>
            <a:r>
              <a:rPr lang="en-US" dirty="0" err="1" smtClean="0"/>
              <a:t>rezervacije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prodaje</a:t>
            </a:r>
            <a:r>
              <a:rPr lang="en-US" dirty="0" smtClean="0"/>
              <a:t>, </a:t>
            </a:r>
            <a:r>
              <a:rPr lang="en-US" dirty="0" err="1" smtClean="0"/>
              <a:t>informisanja</a:t>
            </a:r>
            <a:r>
              <a:rPr lang="en-US" dirty="0" smtClean="0"/>
              <a:t>, </a:t>
            </a:r>
            <a:r>
              <a:rPr lang="en-US" dirty="0" err="1" smtClean="0"/>
              <a:t>korisničkog</a:t>
            </a:r>
            <a:r>
              <a:rPr lang="en-US" dirty="0" smtClean="0"/>
              <a:t> </a:t>
            </a:r>
            <a:r>
              <a:rPr lang="en-US" dirty="0" err="1" smtClean="0"/>
              <a:t>servisa</a:t>
            </a:r>
            <a:r>
              <a:rPr lang="en-US" dirty="0" smtClean="0"/>
              <a:t>, </a:t>
            </a:r>
            <a:r>
              <a:rPr lang="en-US" dirty="0" err="1" smtClean="0"/>
              <a:t>istraživanja</a:t>
            </a:r>
            <a:r>
              <a:rPr lang="en-US" dirty="0" smtClean="0"/>
              <a:t> </a:t>
            </a:r>
            <a:r>
              <a:rPr lang="en-US" dirty="0" err="1" smtClean="0"/>
              <a:t>tržišta</a:t>
            </a:r>
            <a:r>
              <a:rPr lang="en-US" dirty="0" smtClean="0"/>
              <a:t>, </a:t>
            </a:r>
            <a:r>
              <a:rPr lang="en-US" dirty="0" err="1" smtClean="0"/>
              <a:t>primanja</a:t>
            </a:r>
            <a:r>
              <a:rPr lang="en-US" dirty="0" smtClean="0"/>
              <a:t> </a:t>
            </a:r>
            <a:r>
              <a:rPr lang="en-US" dirty="0" err="1" smtClean="0"/>
              <a:t>reklamacija</a:t>
            </a:r>
            <a:r>
              <a:rPr lang="en-US" dirty="0" smtClean="0"/>
              <a:t>, do </a:t>
            </a:r>
            <a:r>
              <a:rPr lang="en-US" dirty="0" err="1" smtClean="0"/>
              <a:t>razvoja</a:t>
            </a:r>
            <a:r>
              <a:rPr lang="en-US" dirty="0" smtClean="0"/>
              <a:t> </a:t>
            </a:r>
            <a:r>
              <a:rPr lang="en-US" dirty="0" err="1" smtClean="0"/>
              <a:t>novih</a:t>
            </a:r>
            <a:r>
              <a:rPr lang="en-US" dirty="0" smtClean="0"/>
              <a:t> </a:t>
            </a:r>
            <a:r>
              <a:rPr lang="en-US" dirty="0" err="1" smtClean="0"/>
              <a:t>proizvoda</a:t>
            </a:r>
            <a:r>
              <a:rPr lang="en-US" dirty="0" smtClean="0"/>
              <a:t>. </a:t>
            </a:r>
          </a:p>
          <a:p>
            <a:endParaRPr lang="sr-Latn-R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Definisanje</a:t>
            </a:r>
            <a:r>
              <a:rPr lang="en-US" b="1" dirty="0" smtClean="0"/>
              <a:t>  </a:t>
            </a:r>
            <a:r>
              <a:rPr lang="en-US" b="1" dirty="0" err="1" smtClean="0"/>
              <a:t>kvaliteta</a:t>
            </a:r>
            <a:r>
              <a:rPr lang="en-US" b="1" dirty="0" smtClean="0"/>
              <a:t> </a:t>
            </a:r>
            <a:r>
              <a:rPr lang="en-US" b="1" dirty="0" err="1" smtClean="0"/>
              <a:t>turističkih</a:t>
            </a:r>
            <a:r>
              <a:rPr lang="en-US" b="1" dirty="0" smtClean="0"/>
              <a:t> </a:t>
            </a:r>
            <a:r>
              <a:rPr lang="en-US" b="1" dirty="0" err="1" smtClean="0"/>
              <a:t>usluga</a:t>
            </a:r>
            <a:r>
              <a:rPr lang="en-US" dirty="0" smtClean="0"/>
              <a:t/>
            </a:r>
            <a:br>
              <a:rPr lang="en-US" dirty="0" smtClean="0"/>
            </a:b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err="1" smtClean="0"/>
              <a:t>Subjektivni</a:t>
            </a:r>
            <a:r>
              <a:rPr lang="en-US" b="1" dirty="0" smtClean="0"/>
              <a:t> </a:t>
            </a:r>
            <a:r>
              <a:rPr lang="en-US" b="1" dirty="0" err="1" smtClean="0"/>
              <a:t>kriterijum</a:t>
            </a:r>
            <a:r>
              <a:rPr lang="en-US" b="1" dirty="0" smtClean="0"/>
              <a:t> (</a:t>
            </a:r>
            <a:r>
              <a:rPr lang="en-US" dirty="0" err="1" smtClean="0"/>
              <a:t>Judgemental</a:t>
            </a:r>
            <a:r>
              <a:rPr lang="en-US" dirty="0" smtClean="0"/>
              <a:t> Criterion) </a:t>
            </a:r>
          </a:p>
          <a:p>
            <a:r>
              <a:rPr lang="en-US" b="1" dirty="0" err="1" smtClean="0"/>
              <a:t>Kriterijum</a:t>
            </a:r>
            <a:r>
              <a:rPr lang="en-US" b="1" dirty="0" smtClean="0"/>
              <a:t> </a:t>
            </a:r>
            <a:r>
              <a:rPr lang="en-US" b="1" dirty="0" err="1" smtClean="0"/>
              <a:t>kvaliteta</a:t>
            </a:r>
            <a:r>
              <a:rPr lang="en-US" b="1" dirty="0" smtClean="0"/>
              <a:t> </a:t>
            </a:r>
            <a:r>
              <a:rPr lang="en-US" b="1" dirty="0" err="1" smtClean="0"/>
              <a:t>zasnovan</a:t>
            </a:r>
            <a:r>
              <a:rPr lang="en-US" b="1" dirty="0" smtClean="0"/>
              <a:t> </a:t>
            </a:r>
            <a:r>
              <a:rPr lang="en-US" b="1" dirty="0" err="1" smtClean="0"/>
              <a:t>na</a:t>
            </a:r>
            <a:r>
              <a:rPr lang="en-US" b="1" dirty="0" smtClean="0"/>
              <a:t> </a:t>
            </a:r>
            <a:r>
              <a:rPr lang="en-US" b="1" dirty="0" err="1" smtClean="0"/>
              <a:t>proizvodu</a:t>
            </a:r>
            <a:r>
              <a:rPr lang="en-US" b="1" dirty="0" smtClean="0"/>
              <a:t> / </a:t>
            </a:r>
            <a:r>
              <a:rPr lang="en-US" b="1" dirty="0" err="1" smtClean="0"/>
              <a:t>usluzi</a:t>
            </a:r>
            <a:r>
              <a:rPr lang="en-US" dirty="0" smtClean="0"/>
              <a:t> (Product-Based Criterion)</a:t>
            </a:r>
          </a:p>
          <a:p>
            <a:r>
              <a:rPr lang="en-US" b="1" dirty="0" err="1" smtClean="0"/>
              <a:t>Kriterijum</a:t>
            </a:r>
            <a:r>
              <a:rPr lang="en-US" b="1" dirty="0" smtClean="0"/>
              <a:t> </a:t>
            </a:r>
            <a:r>
              <a:rPr lang="en-US" b="1" dirty="0" err="1" smtClean="0"/>
              <a:t>kvaliteta</a:t>
            </a:r>
            <a:r>
              <a:rPr lang="en-US" b="1" dirty="0" smtClean="0"/>
              <a:t> </a:t>
            </a:r>
            <a:r>
              <a:rPr lang="en-US" b="1" dirty="0" err="1" smtClean="0"/>
              <a:t>orijentisan</a:t>
            </a:r>
            <a:r>
              <a:rPr lang="en-US" b="1" dirty="0" smtClean="0"/>
              <a:t> </a:t>
            </a:r>
            <a:r>
              <a:rPr lang="en-US" b="1" dirty="0" err="1" smtClean="0"/>
              <a:t>na</a:t>
            </a:r>
            <a:r>
              <a:rPr lang="en-US" b="1" dirty="0" smtClean="0"/>
              <a:t> </a:t>
            </a:r>
            <a:r>
              <a:rPr lang="en-US" b="1" dirty="0" err="1" smtClean="0"/>
              <a:t>korisnika</a:t>
            </a:r>
            <a:r>
              <a:rPr lang="en-US" b="1" dirty="0" smtClean="0"/>
              <a:t>, </a:t>
            </a:r>
            <a:r>
              <a:rPr lang="en-US" b="1" dirty="0" err="1" smtClean="0"/>
              <a:t>kupca</a:t>
            </a:r>
            <a:r>
              <a:rPr lang="en-US" b="1" dirty="0" smtClean="0"/>
              <a:t>, </a:t>
            </a:r>
            <a:r>
              <a:rPr lang="en-US" b="1" dirty="0" err="1" smtClean="0"/>
              <a:t>odnosno</a:t>
            </a:r>
            <a:r>
              <a:rPr lang="en-US" b="1" dirty="0" smtClean="0"/>
              <a:t> </a:t>
            </a:r>
            <a:r>
              <a:rPr lang="en-US" b="1" dirty="0" err="1" smtClean="0"/>
              <a:t>potrošača</a:t>
            </a:r>
            <a:r>
              <a:rPr lang="en-US" b="1" dirty="0" smtClean="0"/>
              <a:t> </a:t>
            </a:r>
            <a:r>
              <a:rPr lang="en-US" dirty="0" smtClean="0"/>
              <a:t>(User-Based Criterion)</a:t>
            </a:r>
          </a:p>
          <a:p>
            <a:r>
              <a:rPr lang="en-US" b="1" dirty="0" err="1" smtClean="0"/>
              <a:t>Kriterijum</a:t>
            </a:r>
            <a:r>
              <a:rPr lang="en-US" b="1" dirty="0" smtClean="0"/>
              <a:t> </a:t>
            </a:r>
            <a:r>
              <a:rPr lang="en-US" b="1" dirty="0" err="1" smtClean="0"/>
              <a:t>zasnovan</a:t>
            </a:r>
            <a:r>
              <a:rPr lang="en-US" b="1" dirty="0" smtClean="0"/>
              <a:t> </a:t>
            </a:r>
            <a:r>
              <a:rPr lang="en-US" b="1" dirty="0" err="1" smtClean="0"/>
              <a:t>na</a:t>
            </a:r>
            <a:r>
              <a:rPr lang="en-US" b="1" dirty="0" smtClean="0"/>
              <a:t> </a:t>
            </a:r>
            <a:r>
              <a:rPr lang="en-US" b="1" dirty="0" err="1" smtClean="0"/>
              <a:t>proizvodnji</a:t>
            </a:r>
            <a:r>
              <a:rPr lang="en-US" b="1" dirty="0" smtClean="0"/>
              <a:t> </a:t>
            </a:r>
            <a:r>
              <a:rPr lang="en-US" dirty="0" smtClean="0"/>
              <a:t>(Manufacturing-Based Criterion)</a:t>
            </a:r>
          </a:p>
          <a:p>
            <a:r>
              <a:rPr lang="en-US" b="1" dirty="0" err="1" smtClean="0"/>
              <a:t>Kriterijum</a:t>
            </a:r>
            <a:r>
              <a:rPr lang="en-US" b="1" dirty="0" smtClean="0"/>
              <a:t> </a:t>
            </a:r>
            <a:r>
              <a:rPr lang="en-US" b="1" dirty="0" err="1" smtClean="0"/>
              <a:t>kvaliteta</a:t>
            </a:r>
            <a:r>
              <a:rPr lang="en-US" b="1" dirty="0" smtClean="0"/>
              <a:t>  </a:t>
            </a:r>
            <a:r>
              <a:rPr lang="en-US" b="1" dirty="0" err="1" smtClean="0"/>
              <a:t>na</a:t>
            </a:r>
            <a:r>
              <a:rPr lang="en-US" b="1" dirty="0" smtClean="0"/>
              <a:t> </a:t>
            </a:r>
            <a:r>
              <a:rPr lang="en-US" b="1" dirty="0" err="1" smtClean="0"/>
              <a:t>bazi</a:t>
            </a:r>
            <a:r>
              <a:rPr lang="en-US" b="1" dirty="0" smtClean="0"/>
              <a:t> </a:t>
            </a:r>
            <a:r>
              <a:rPr lang="en-US" b="1" dirty="0" err="1" smtClean="0"/>
              <a:t>vrednosti</a:t>
            </a:r>
            <a:r>
              <a:rPr lang="en-US" b="1" dirty="0" smtClean="0"/>
              <a:t> </a:t>
            </a:r>
            <a:r>
              <a:rPr lang="en-US" dirty="0" smtClean="0"/>
              <a:t>(Value-Based Criterion) </a:t>
            </a:r>
            <a:endParaRPr lang="sr-Latn-R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Pristupi upravljanju kvalitetom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r-Latn-RS" dirty="0" smtClean="0"/>
              <a:t>Matematički : osiguranje valj</a:t>
            </a:r>
            <a:r>
              <a:rPr lang="en-US" dirty="0" smtClean="0"/>
              <a:t>a</a:t>
            </a:r>
            <a:r>
              <a:rPr lang="sr-Latn-RS" dirty="0" smtClean="0"/>
              <a:t>nosti </a:t>
            </a:r>
            <a:r>
              <a:rPr lang="en-US" dirty="0" smtClean="0"/>
              <a:t>=</a:t>
            </a:r>
            <a:r>
              <a:rPr lang="en-US" dirty="0" err="1" smtClean="0"/>
              <a:t>kvalitet</a:t>
            </a:r>
            <a:endParaRPr lang="en-US" dirty="0" smtClean="0"/>
          </a:p>
          <a:p>
            <a:r>
              <a:rPr lang="sr-Latn-RS" dirty="0" smtClean="0"/>
              <a:t>Sistemsko-strukturni: procedure (npr. prema ISO); zadovoljenje procesa; </a:t>
            </a:r>
          </a:p>
          <a:p>
            <a:r>
              <a:rPr lang="en-US" dirty="0" smtClean="0"/>
              <a:t>K</a:t>
            </a:r>
            <a:r>
              <a:rPr lang="sr-Latn-RS" dirty="0" smtClean="0"/>
              <a:t>ontrolno-organizacioni: zaposleni i potrošači su KSF kvaliteta</a:t>
            </a:r>
          </a:p>
          <a:p>
            <a:r>
              <a:rPr lang="sr-Latn-RS" dirty="0" smtClean="0"/>
              <a:t>Ekonomski/privredni: kvantificiranje kvaliteta kroz ekonomske rezultate; ušteda troškova; povećanje profitabilnosti</a:t>
            </a:r>
          </a:p>
          <a:p>
            <a:r>
              <a:rPr lang="sr-Latn-RS" dirty="0" smtClean="0"/>
              <a:t>Holistički: TQM</a:t>
            </a:r>
          </a:p>
          <a:p>
            <a:r>
              <a:rPr lang="sr-Latn-RS" dirty="0" smtClean="0"/>
              <a:t>Strateški: strategije kvaliteta su funkcionalne strategije u okviru funkcije menadžmenta; utvrđivanje percepcije potrošača.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CS" dirty="0" smtClean="0"/>
              <a:t>Razlozi za primenu koncepta kvaliteta u turizmu 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CS" i="1" dirty="0" smtClean="0"/>
              <a:t>Zadržavanje potrošača </a:t>
            </a:r>
          </a:p>
          <a:p>
            <a:r>
              <a:rPr lang="sr-Latn-CS" i="1" dirty="0" smtClean="0"/>
              <a:t>Izbegavanje cenovne konkurencije</a:t>
            </a:r>
          </a:p>
          <a:p>
            <a:r>
              <a:rPr lang="sr-Latn-CS" dirty="0" smtClean="0"/>
              <a:t> </a:t>
            </a:r>
            <a:r>
              <a:rPr lang="sr-Latn-CS" i="1" dirty="0" smtClean="0"/>
              <a:t>Zadržavanje zaposlenog osoblja</a:t>
            </a:r>
            <a:r>
              <a:rPr lang="sr-Latn-CS" dirty="0" smtClean="0"/>
              <a:t> </a:t>
            </a:r>
          </a:p>
          <a:p>
            <a:r>
              <a:rPr lang="sr-Latn-CS" i="1" dirty="0" smtClean="0"/>
              <a:t>Smanjenje troškova</a:t>
            </a:r>
            <a:r>
              <a:rPr lang="sr-Latn-CS" dirty="0" smtClean="0"/>
              <a:t> </a:t>
            </a:r>
            <a:endParaRPr lang="en-US" dirty="0" smtClean="0"/>
          </a:p>
          <a:p>
            <a:pPr>
              <a:buNone/>
            </a:pPr>
            <a:endParaRPr lang="sr-Latn-R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Zadržavanje potrošača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r-Latn-CS" dirty="0" smtClean="0"/>
              <a:t>Visok kvalitet gradi lojalne potrošače</a:t>
            </a:r>
          </a:p>
          <a:p>
            <a:r>
              <a:rPr lang="sr-Latn-CS" dirty="0" smtClean="0"/>
              <a:t> kreira pozitivnu word-of mouth propagandu </a:t>
            </a:r>
          </a:p>
          <a:p>
            <a:r>
              <a:rPr lang="sr-Latn-CS" dirty="0" smtClean="0"/>
              <a:t>Visok kvalitet je jedan od najznačajniji</a:t>
            </a:r>
            <a:r>
              <a:rPr lang="en-US" dirty="0" smtClean="0"/>
              <a:t>h</a:t>
            </a:r>
            <a:r>
              <a:rPr lang="sr-Latn-CS" dirty="0" smtClean="0"/>
              <a:t> faktor</a:t>
            </a:r>
            <a:r>
              <a:rPr lang="en-US" dirty="0" smtClean="0"/>
              <a:t>a</a:t>
            </a:r>
            <a:r>
              <a:rPr lang="sr-Latn-CS" dirty="0" smtClean="0"/>
              <a:t> ponovljene kupovine, </a:t>
            </a:r>
          </a:p>
          <a:p>
            <a:r>
              <a:rPr lang="sr-Latn-CS" dirty="0" smtClean="0"/>
              <a:t>satisfakcij</a:t>
            </a:r>
            <a:r>
              <a:rPr lang="en-US" dirty="0" smtClean="0"/>
              <a:t>a</a:t>
            </a:r>
            <a:r>
              <a:rPr lang="sr-Latn-CS" dirty="0" smtClean="0"/>
              <a:t> potrošača</a:t>
            </a:r>
          </a:p>
          <a:p>
            <a:r>
              <a:rPr lang="sr-Latn-CS" dirty="0" smtClean="0"/>
              <a:t>pridobijanj</a:t>
            </a:r>
            <a:r>
              <a:rPr lang="en-US" dirty="0" smtClean="0"/>
              <a:t>e</a:t>
            </a:r>
            <a:r>
              <a:rPr lang="sr-Latn-CS" dirty="0" smtClean="0"/>
              <a:t> novih potrošača kroz usmenu propagandu</a:t>
            </a:r>
          </a:p>
          <a:p>
            <a:r>
              <a:rPr lang="sr-Latn-CS" dirty="0" smtClean="0"/>
              <a:t>pet do šest puta </a:t>
            </a:r>
            <a:r>
              <a:rPr lang="en-US" dirty="0" smtClean="0"/>
              <a:t>je </a:t>
            </a:r>
            <a:r>
              <a:rPr lang="sr-Latn-CS" dirty="0" smtClean="0"/>
              <a:t>skuplje pridobiti, tj. privući nove potrošače, nego  zadržati postojeće, </a:t>
            </a:r>
          </a:p>
          <a:p>
            <a:endParaRPr lang="sr-Latn-R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Ključne</a:t>
            </a:r>
            <a:r>
              <a:rPr lang="en-US" dirty="0" smtClean="0"/>
              <a:t> </a:t>
            </a:r>
            <a:r>
              <a:rPr lang="en-US" dirty="0" err="1" smtClean="0"/>
              <a:t>koristi</a:t>
            </a:r>
            <a:r>
              <a:rPr lang="en-US" dirty="0" smtClean="0"/>
              <a:t> </a:t>
            </a:r>
            <a:r>
              <a:rPr lang="en-US" dirty="0" err="1" smtClean="0"/>
              <a:t>koje</a:t>
            </a:r>
            <a:r>
              <a:rPr lang="en-US" dirty="0" smtClean="0"/>
              <a:t>, </a:t>
            </a:r>
            <a:r>
              <a:rPr lang="en-US" dirty="0" err="1" smtClean="0"/>
              <a:t>dakle</a:t>
            </a:r>
            <a:r>
              <a:rPr lang="en-US" dirty="0" smtClean="0"/>
              <a:t> </a:t>
            </a:r>
            <a:r>
              <a:rPr lang="en-US" dirty="0" err="1" smtClean="0"/>
              <a:t>donosi</a:t>
            </a:r>
            <a:r>
              <a:rPr lang="en-US" dirty="0" smtClean="0"/>
              <a:t> </a:t>
            </a:r>
            <a:r>
              <a:rPr lang="en-US" dirty="0" err="1" smtClean="0"/>
              <a:t>lojalan</a:t>
            </a:r>
            <a:r>
              <a:rPr lang="en-US" dirty="0" smtClean="0"/>
              <a:t> </a:t>
            </a:r>
            <a:r>
              <a:rPr lang="en-US" dirty="0" err="1" smtClean="0"/>
              <a:t>potrošač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:</a:t>
            </a:r>
            <a:br>
              <a:rPr lang="en-US" dirty="0" smtClean="0"/>
            </a:b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en-US" dirty="0" err="1" smtClean="0"/>
              <a:t>Ponovljene</a:t>
            </a:r>
            <a:r>
              <a:rPr lang="en-US" dirty="0" smtClean="0"/>
              <a:t>, </a:t>
            </a:r>
            <a:r>
              <a:rPr lang="en-US" dirty="0" err="1" smtClean="0"/>
              <a:t>uzastopne</a:t>
            </a:r>
            <a:r>
              <a:rPr lang="en-US" dirty="0" smtClean="0"/>
              <a:t>  </a:t>
            </a:r>
            <a:r>
              <a:rPr lang="en-US" dirty="0" err="1" smtClean="0"/>
              <a:t>kupovine</a:t>
            </a:r>
            <a:endParaRPr lang="en-US" dirty="0" smtClean="0"/>
          </a:p>
          <a:p>
            <a:pPr lvl="0"/>
            <a:r>
              <a:rPr lang="en-US" dirty="0" err="1" smtClean="0"/>
              <a:t>Manja</a:t>
            </a:r>
            <a:r>
              <a:rPr lang="en-US" dirty="0" smtClean="0"/>
              <a:t> </a:t>
            </a:r>
            <a:r>
              <a:rPr lang="en-US" dirty="0" err="1" smtClean="0"/>
              <a:t>osetljivost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cene</a:t>
            </a:r>
            <a:endParaRPr lang="en-US" dirty="0" smtClean="0"/>
          </a:p>
          <a:p>
            <a:pPr lvl="0"/>
            <a:r>
              <a:rPr lang="en-US" dirty="0" err="1" smtClean="0"/>
              <a:t>Višestruko</a:t>
            </a:r>
            <a:r>
              <a:rPr lang="en-US" dirty="0" smtClean="0"/>
              <a:t> je </a:t>
            </a:r>
            <a:r>
              <a:rPr lang="en-US" dirty="0" err="1" smtClean="0"/>
              <a:t>jeftinije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jednostavnije</a:t>
            </a:r>
            <a:r>
              <a:rPr lang="en-US" dirty="0" smtClean="0"/>
              <a:t> </a:t>
            </a:r>
            <a:r>
              <a:rPr lang="en-US" dirty="0" err="1" smtClean="0"/>
              <a:t>zadržati</a:t>
            </a:r>
            <a:r>
              <a:rPr lang="en-US" dirty="0" smtClean="0"/>
              <a:t> </a:t>
            </a:r>
            <a:r>
              <a:rPr lang="en-US" dirty="0" err="1" smtClean="0"/>
              <a:t>starog</a:t>
            </a:r>
            <a:r>
              <a:rPr lang="en-US" dirty="0" smtClean="0"/>
              <a:t> </a:t>
            </a:r>
            <a:r>
              <a:rPr lang="en-US" dirty="0" err="1" smtClean="0"/>
              <a:t>potrošača</a:t>
            </a:r>
            <a:r>
              <a:rPr lang="en-US" dirty="0" smtClean="0"/>
              <a:t> </a:t>
            </a:r>
            <a:r>
              <a:rPr lang="en-US" dirty="0" err="1" smtClean="0"/>
              <a:t>nego</a:t>
            </a:r>
            <a:r>
              <a:rPr lang="en-US" dirty="0" smtClean="0"/>
              <a:t> </a:t>
            </a:r>
            <a:r>
              <a:rPr lang="en-US" dirty="0" err="1" smtClean="0"/>
              <a:t>privući</a:t>
            </a:r>
            <a:r>
              <a:rPr lang="en-US" dirty="0" smtClean="0"/>
              <a:t> </a:t>
            </a:r>
            <a:r>
              <a:rPr lang="en-US" dirty="0" err="1" smtClean="0"/>
              <a:t>novog</a:t>
            </a:r>
            <a:endParaRPr lang="en-US" dirty="0" smtClean="0"/>
          </a:p>
          <a:p>
            <a:pPr lvl="0"/>
            <a:r>
              <a:rPr lang="en-US" dirty="0" err="1" smtClean="0"/>
              <a:t>Širi</a:t>
            </a:r>
            <a:r>
              <a:rPr lang="en-US" dirty="0" smtClean="0"/>
              <a:t> </a:t>
            </a:r>
            <a:r>
              <a:rPr lang="en-US" dirty="0" err="1" smtClean="0"/>
              <a:t>pozitivnu</a:t>
            </a:r>
            <a:r>
              <a:rPr lang="en-US" dirty="0" smtClean="0"/>
              <a:t> </a:t>
            </a:r>
            <a:r>
              <a:rPr lang="en-US" dirty="0" err="1" smtClean="0"/>
              <a:t>usmenu</a:t>
            </a:r>
            <a:r>
              <a:rPr lang="en-US" dirty="0" smtClean="0"/>
              <a:t> </a:t>
            </a:r>
            <a:r>
              <a:rPr lang="en-US" dirty="0" err="1" smtClean="0"/>
              <a:t>propagandu</a:t>
            </a:r>
            <a:endParaRPr lang="en-US" dirty="0" smtClean="0"/>
          </a:p>
          <a:p>
            <a:pPr lvl="0"/>
            <a:r>
              <a:rPr lang="en-US" dirty="0" smtClean="0"/>
              <a:t>Ne </a:t>
            </a:r>
            <a:r>
              <a:rPr lang="en-US" dirty="0" err="1" smtClean="0"/>
              <a:t>napušta</a:t>
            </a:r>
            <a:r>
              <a:rPr lang="en-US" dirty="0" smtClean="0"/>
              <a:t> </a:t>
            </a:r>
            <a:r>
              <a:rPr lang="en-US" dirty="0" err="1" smtClean="0"/>
              <a:t>preduzeće</a:t>
            </a:r>
            <a:r>
              <a:rPr lang="en-US" dirty="0" smtClean="0"/>
              <a:t> </a:t>
            </a:r>
            <a:r>
              <a:rPr lang="en-US" dirty="0" err="1" smtClean="0"/>
              <a:t>nikada</a:t>
            </a:r>
            <a:r>
              <a:rPr lang="en-US" dirty="0" smtClean="0"/>
              <a:t> </a:t>
            </a:r>
            <a:r>
              <a:rPr lang="en-US" dirty="0" err="1" smtClean="0"/>
              <a:t>kada</a:t>
            </a:r>
            <a:r>
              <a:rPr lang="en-US" dirty="0" smtClean="0"/>
              <a:t> </a:t>
            </a:r>
            <a:r>
              <a:rPr lang="en-US" dirty="0" err="1" smtClean="0"/>
              <a:t>ono</a:t>
            </a:r>
            <a:r>
              <a:rPr lang="en-US" dirty="0" smtClean="0"/>
              <a:t> </a:t>
            </a:r>
            <a:r>
              <a:rPr lang="en-US" dirty="0" err="1" smtClean="0"/>
              <a:t>prolazi</a:t>
            </a:r>
            <a:r>
              <a:rPr lang="en-US" dirty="0" smtClean="0"/>
              <a:t> </a:t>
            </a:r>
            <a:r>
              <a:rPr lang="en-US" dirty="0" err="1" smtClean="0"/>
              <a:t>kroz</a:t>
            </a:r>
            <a:r>
              <a:rPr lang="en-US" dirty="0" smtClean="0"/>
              <a:t> </a:t>
            </a:r>
            <a:r>
              <a:rPr lang="en-US" dirty="0" err="1" smtClean="0"/>
              <a:t>teške</a:t>
            </a:r>
            <a:r>
              <a:rPr lang="en-US" dirty="0" smtClean="0"/>
              <a:t> </a:t>
            </a:r>
            <a:r>
              <a:rPr lang="en-US" dirty="0" err="1" smtClean="0"/>
              <a:t>situacije</a:t>
            </a:r>
            <a:endParaRPr lang="en-US" dirty="0" smtClean="0"/>
          </a:p>
          <a:p>
            <a:pPr lvl="0"/>
            <a:r>
              <a:rPr lang="en-US" dirty="0" err="1" smtClean="0"/>
              <a:t>Otvoren</a:t>
            </a:r>
            <a:r>
              <a:rPr lang="en-US" dirty="0" smtClean="0"/>
              <a:t> je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saradnju</a:t>
            </a:r>
            <a:endParaRPr lang="en-US" dirty="0" smtClean="0"/>
          </a:p>
          <a:p>
            <a:pPr lvl="0"/>
            <a:r>
              <a:rPr lang="en-US" dirty="0" err="1" smtClean="0"/>
              <a:t>Proširuje</a:t>
            </a:r>
            <a:r>
              <a:rPr lang="en-US" dirty="0" smtClean="0"/>
              <a:t> </a:t>
            </a:r>
            <a:r>
              <a:rPr lang="en-US" dirty="0" err="1" smtClean="0"/>
              <a:t>svoje</a:t>
            </a:r>
            <a:r>
              <a:rPr lang="en-US" dirty="0" smtClean="0"/>
              <a:t> </a:t>
            </a:r>
            <a:r>
              <a:rPr lang="en-US" dirty="0" err="1" smtClean="0"/>
              <a:t>interesovanje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druge</a:t>
            </a:r>
            <a:r>
              <a:rPr lang="en-US" dirty="0" smtClean="0"/>
              <a:t> </a:t>
            </a:r>
            <a:r>
              <a:rPr lang="en-US" dirty="0" err="1" smtClean="0"/>
              <a:t>usluge</a:t>
            </a:r>
            <a:r>
              <a:rPr lang="en-US" dirty="0" smtClean="0"/>
              <a:t> </a:t>
            </a:r>
            <a:r>
              <a:rPr lang="en-US" dirty="0" err="1" smtClean="0"/>
              <a:t>preduzeća</a:t>
            </a:r>
            <a:r>
              <a:rPr lang="en-US" dirty="0" smtClean="0"/>
              <a:t>,</a:t>
            </a:r>
          </a:p>
          <a:p>
            <a:pPr lvl="0"/>
            <a:r>
              <a:rPr lang="en-US" dirty="0" smtClean="0"/>
              <a:t>Pre </a:t>
            </a:r>
            <a:r>
              <a:rPr lang="en-US" dirty="0" err="1" smtClean="0"/>
              <a:t>će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preduzećem</a:t>
            </a:r>
            <a:r>
              <a:rPr lang="en-US" dirty="0" smtClean="0"/>
              <a:t> </a:t>
            </a:r>
            <a:r>
              <a:rPr lang="en-US" dirty="0" err="1" smtClean="0"/>
              <a:t>podeliti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dobre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loše</a:t>
            </a:r>
            <a:r>
              <a:rPr lang="en-US" dirty="0" smtClean="0"/>
              <a:t> </a:t>
            </a:r>
            <a:r>
              <a:rPr lang="en-US" dirty="0" err="1" smtClean="0"/>
              <a:t>vesti</a:t>
            </a:r>
            <a:r>
              <a:rPr lang="en-US" dirty="0" smtClean="0"/>
              <a:t> </a:t>
            </a:r>
            <a:r>
              <a:rPr lang="en-US" dirty="0" err="1" smtClean="0"/>
              <a:t>nego</a:t>
            </a:r>
            <a:r>
              <a:rPr lang="en-US" dirty="0" smtClean="0"/>
              <a:t> „</a:t>
            </a:r>
            <a:r>
              <a:rPr lang="en-US" dirty="0" err="1" smtClean="0"/>
              <a:t>običan</a:t>
            </a:r>
            <a:r>
              <a:rPr lang="en-US" dirty="0" smtClean="0"/>
              <a:t>“ </a:t>
            </a:r>
            <a:r>
              <a:rPr lang="en-US" dirty="0" err="1" smtClean="0"/>
              <a:t>kupac</a:t>
            </a:r>
            <a:r>
              <a:rPr lang="en-US" dirty="0" smtClean="0"/>
              <a:t>,</a:t>
            </a:r>
          </a:p>
          <a:p>
            <a:pPr lvl="0"/>
            <a:r>
              <a:rPr lang="en-US" dirty="0" err="1" smtClean="0"/>
              <a:t>Verni</a:t>
            </a:r>
            <a:r>
              <a:rPr lang="en-US" dirty="0" smtClean="0"/>
              <a:t> </a:t>
            </a:r>
            <a:r>
              <a:rPr lang="en-US" dirty="0" err="1" smtClean="0"/>
              <a:t>potrošači</a:t>
            </a:r>
            <a:r>
              <a:rPr lang="en-US" dirty="0" smtClean="0"/>
              <a:t> </a:t>
            </a:r>
            <a:r>
              <a:rPr lang="en-US" dirty="0" err="1" smtClean="0"/>
              <a:t>jednog</a:t>
            </a:r>
            <a:r>
              <a:rPr lang="en-US" dirty="0" smtClean="0"/>
              <a:t> </a:t>
            </a:r>
            <a:r>
              <a:rPr lang="en-US" dirty="0" err="1" smtClean="0"/>
              <a:t>preduzeća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istovremeno</a:t>
            </a:r>
            <a:r>
              <a:rPr lang="en-US" dirty="0" smtClean="0"/>
              <a:t> </a:t>
            </a:r>
            <a:r>
              <a:rPr lang="en-US" dirty="0" err="1" smtClean="0"/>
              <a:t>izgubljeni</a:t>
            </a:r>
            <a:r>
              <a:rPr lang="en-US" dirty="0" smtClean="0"/>
              <a:t> </a:t>
            </a:r>
            <a:r>
              <a:rPr lang="en-US" dirty="0" err="1" smtClean="0"/>
              <a:t>potrošači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njegovu</a:t>
            </a:r>
            <a:r>
              <a:rPr lang="en-US" dirty="0" smtClean="0"/>
              <a:t> </a:t>
            </a:r>
            <a:r>
              <a:rPr lang="en-US" dirty="0" err="1" smtClean="0"/>
              <a:t>konkurenciju</a:t>
            </a:r>
            <a:r>
              <a:rPr lang="en-US" dirty="0" smtClean="0"/>
              <a:t>.</a:t>
            </a:r>
          </a:p>
          <a:p>
            <a:endParaRPr lang="sr-Latn-R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CS" dirty="0" smtClean="0"/>
              <a:t>„vrednosti životnog ciklusa potrošača“ (customer life time value)</a:t>
            </a:r>
            <a:endParaRPr lang="en-US" dirty="0" smtClean="0"/>
          </a:p>
          <a:p>
            <a:endParaRPr lang="sr-Latn-R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i="1" dirty="0" smtClean="0"/>
              <a:t>Izbegavanje cenovne konkurencije</a:t>
            </a:r>
            <a:r>
              <a:rPr lang="sr-Latn-CS" dirty="0" smtClean="0"/>
              <a:t> 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CS" dirty="0" smtClean="0"/>
              <a:t>preduzeća koja su rangirana u gornjoj trećini lestvice kvaliteta mogu imati 5-6% više cene od onih koji se nalaze u donjoj trećini</a:t>
            </a:r>
          </a:p>
          <a:p>
            <a:r>
              <a:rPr lang="sr-Latn-CS" dirty="0" smtClean="0"/>
              <a:t>Izbegava se cenovna konkurencija i maksimizira potencijalni prihod</a:t>
            </a:r>
            <a:endParaRPr lang="en-US" dirty="0" smtClean="0"/>
          </a:p>
          <a:p>
            <a:endParaRPr lang="sr-Latn-R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i="1" dirty="0" smtClean="0"/>
              <a:t>Zadržavanje zaposlenog osoblja</a:t>
            </a:r>
            <a:r>
              <a:rPr lang="sr-Latn-CS" dirty="0" smtClean="0"/>
              <a:t> 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CS" dirty="0" smtClean="0"/>
              <a:t>Privrženost</a:t>
            </a:r>
          </a:p>
          <a:p>
            <a:r>
              <a:rPr lang="sr-Latn-CS" dirty="0" smtClean="0"/>
              <a:t>Radni moral</a:t>
            </a:r>
          </a:p>
          <a:p>
            <a:r>
              <a:rPr lang="sr-Latn-CS" dirty="0" smtClean="0"/>
              <a:t>reklamacije i pritužbe </a:t>
            </a:r>
          </a:p>
          <a:p>
            <a:r>
              <a:rPr lang="sr-Latn-CS" dirty="0" smtClean="0"/>
              <a:t>troškovi treninga </a:t>
            </a:r>
            <a:endParaRPr lang="en-US" dirty="0" smtClean="0"/>
          </a:p>
          <a:p>
            <a:pPr>
              <a:buNone/>
            </a:pPr>
            <a:endParaRPr lang="sr-Latn-R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i="1" dirty="0" smtClean="0"/>
              <a:t>Smanjenje troškova</a:t>
            </a:r>
            <a:r>
              <a:rPr lang="sr-Latn-CS" dirty="0" smtClean="0"/>
              <a:t> 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CS" i="1" dirty="0" smtClean="0"/>
              <a:t>interni</a:t>
            </a:r>
            <a:r>
              <a:rPr lang="sr-Latn-CS" dirty="0" smtClean="0"/>
              <a:t> i </a:t>
            </a:r>
            <a:r>
              <a:rPr lang="sr-Latn-CS" i="1" dirty="0" smtClean="0"/>
              <a:t>eksterni</a:t>
            </a:r>
            <a:r>
              <a:rPr lang="sr-Latn-CS" dirty="0" smtClean="0"/>
              <a:t> troškovi</a:t>
            </a:r>
          </a:p>
          <a:p>
            <a:pPr>
              <a:buNone/>
            </a:pPr>
            <a:r>
              <a:rPr lang="sr-Latn-CS" dirty="0" smtClean="0"/>
              <a:t>i</a:t>
            </a:r>
          </a:p>
          <a:p>
            <a:r>
              <a:rPr lang="sr-Latn-CS" i="1" dirty="0" smtClean="0"/>
              <a:t>troškovi uvođenja</a:t>
            </a:r>
            <a:r>
              <a:rPr lang="sr-Latn-CS" dirty="0" smtClean="0"/>
              <a:t> </a:t>
            </a:r>
            <a:r>
              <a:rPr lang="sr-Latn-CS" i="1" dirty="0" smtClean="0"/>
              <a:t>sistema kvaliteta</a:t>
            </a:r>
            <a:r>
              <a:rPr lang="sr-Latn-CS" dirty="0" smtClean="0"/>
              <a:t>. </a:t>
            </a:r>
            <a:endParaRPr lang="en-US" dirty="0" smtClean="0"/>
          </a:p>
          <a:p>
            <a:endParaRPr lang="sr-Latn-R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CS" dirty="0" smtClean="0"/>
              <a:t>Interni troškovi: korekcija problema koji postoje u preduzeću u vezi sa proizvodom ili uslugom, ali pre nego što oni dospeju do potrošača</a:t>
            </a:r>
          </a:p>
          <a:p>
            <a:r>
              <a:rPr lang="sr-Latn-CS" dirty="0" smtClean="0"/>
              <a:t>Eksterni troškovi: otklanjanje nedostataka i  greški koje je iskusio potrošač; mogu biti izuzetno visoki</a:t>
            </a:r>
          </a:p>
          <a:p>
            <a:endParaRPr lang="sr-Latn-R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</a:t>
            </a:r>
            <a:r>
              <a:rPr lang="sr-Latn-RS" dirty="0" smtClean="0"/>
              <a:t>roškovi sistema kvaliteta (</a:t>
            </a:r>
            <a:r>
              <a:rPr lang="sr-Latn-CS" dirty="0" smtClean="0"/>
              <a:t>Quality pays)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sr-Latn-CS" dirty="0" smtClean="0"/>
              <a:t>sistem kvaliteta je nemoguće obezbediti  bez određenih troškova.</a:t>
            </a:r>
          </a:p>
          <a:p>
            <a:r>
              <a:rPr lang="sr-Latn-CS" dirty="0" smtClean="0"/>
              <a:t>Troškovi implementacije  </a:t>
            </a:r>
          </a:p>
          <a:p>
            <a:r>
              <a:rPr lang="sr-Latn-CS" dirty="0" smtClean="0"/>
              <a:t>kontrola (audits), trening,  </a:t>
            </a:r>
          </a:p>
          <a:p>
            <a:r>
              <a:rPr lang="sr-Latn-CS" dirty="0" smtClean="0"/>
              <a:t>sastanci menadžera sa osobljem i potrošačima </a:t>
            </a:r>
          </a:p>
          <a:p>
            <a:r>
              <a:rPr lang="sr-Latn-CS" dirty="0" smtClean="0"/>
              <a:t>upoznavanje zaposlenih i potrošača sa novom tehnologijom i sl.</a:t>
            </a:r>
          </a:p>
          <a:p>
            <a:r>
              <a:rPr lang="sr-Latn-CS" dirty="0" smtClean="0"/>
              <a:t>investicija u budućnost preduzeća jer omogućavaju zadržavanje potrošača  (gubljenje potrošača ili njihovo odustajanje od korišćenja usluge predstavlja značajan trošak za preduzeće). </a:t>
            </a:r>
          </a:p>
          <a:p>
            <a:r>
              <a:rPr lang="sr-Latn-CS" dirty="0" smtClean="0"/>
              <a:t>pet puta je skuplje pridobiti nove potrošače nego sačuvati postojeće.</a:t>
            </a:r>
          </a:p>
          <a:p>
            <a:r>
              <a:rPr lang="sr-Latn-CS" dirty="0" smtClean="0"/>
              <a:t>65% poslovanja zasniva se na postojećim potrošačima. </a:t>
            </a:r>
          </a:p>
          <a:p>
            <a:r>
              <a:rPr lang="sr-Latn-CS" dirty="0" smtClean="0"/>
              <a:t>Interni troškovi, sa druge strane niti dodaju niti oduzimaju od satisfakcije potrošača, dok se eksterni troškovi koji su po pravilu veoma visoki, posmatraju kao zauvek izgubljen novac. </a:t>
            </a:r>
            <a:endParaRPr lang="en-US" dirty="0" smtClean="0"/>
          </a:p>
          <a:p>
            <a:endParaRPr lang="sr-Latn-R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CS" dirty="0" smtClean="0"/>
              <a:t>Korelacija i između kvalitet , tržišnog učešća i povraćaja na uložena sredstva (return of investment – ROI)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71678"/>
            <a:ext cx="8229600" cy="4054485"/>
          </a:xfrm>
        </p:spPr>
        <p:txBody>
          <a:bodyPr/>
          <a:lstStyle/>
          <a:p>
            <a:r>
              <a:rPr lang="sr-Latn-CS" dirty="0" smtClean="0"/>
              <a:t>na 12% tržišta  oni čiji je kvalitet inferioran prosečan ROI je 4,5% dok je za kvalitetne proizvode sa istim tržišnim učešćem ROI prosečno 10,4%, a kod onih superiornog kvaliteta čak 17,4%</a:t>
            </a:r>
            <a:endParaRPr lang="en-US" dirty="0" smtClean="0"/>
          </a:p>
          <a:p>
            <a:endParaRPr lang="sr-Latn-R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sr-Latn-CS" dirty="0" smtClean="0"/>
              <a:t>Visok kvalitet i iz njega proizašao menadžment kvaliteta su preduslovi za poboljšanje strukture troškova i  dobrog poslovanja: sa jasnijim procesima i ciljevima  može da se radi efikasnije;</a:t>
            </a:r>
            <a:endParaRPr lang="en-US" dirty="0" smtClean="0"/>
          </a:p>
          <a:p>
            <a:pPr lvl="0"/>
            <a:r>
              <a:rPr lang="sr-Latn-CS" dirty="0" smtClean="0"/>
              <a:t>Veći kvalitet proizvoda ili usluga povećava efikasnost marketing napora i podstiče prodaju, pod predpostavkom da je kvalitet orijentisan na kupce i da je kao takav i prihvaćen od kupaca.</a:t>
            </a:r>
            <a:endParaRPr lang="en-US" dirty="0" smtClean="0"/>
          </a:p>
          <a:p>
            <a:endParaRPr lang="sr-Latn-R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/>
              <a:t>Demingov lanac reakcije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sr-Latn-CS" i="1" dirty="0" smtClean="0"/>
              <a:t>POBOLJŠAN KVALITET</a:t>
            </a:r>
            <a:endParaRPr lang="en-US" dirty="0" smtClean="0"/>
          </a:p>
          <a:p>
            <a:pPr algn="ctr">
              <a:buNone/>
            </a:pPr>
            <a:r>
              <a:rPr lang="sr-Latn-CS" i="1" dirty="0" smtClean="0"/>
              <a:t>↓</a:t>
            </a:r>
            <a:endParaRPr lang="en-US" dirty="0" smtClean="0"/>
          </a:p>
          <a:p>
            <a:pPr algn="ctr">
              <a:buNone/>
            </a:pPr>
            <a:r>
              <a:rPr lang="sr-Latn-CS" i="1" dirty="0" smtClean="0"/>
              <a:t>POBOLJŠANA PRODUKTIVNOST</a:t>
            </a:r>
            <a:endParaRPr lang="en-US" dirty="0" smtClean="0"/>
          </a:p>
          <a:p>
            <a:pPr algn="ctr">
              <a:buNone/>
            </a:pPr>
            <a:r>
              <a:rPr lang="sr-Latn-CS" i="1" dirty="0" smtClean="0"/>
              <a:t>↓</a:t>
            </a:r>
            <a:endParaRPr lang="en-US" dirty="0" smtClean="0"/>
          </a:p>
          <a:p>
            <a:pPr algn="ctr">
              <a:buNone/>
            </a:pPr>
            <a:r>
              <a:rPr lang="sr-Latn-CS" i="1" dirty="0" smtClean="0"/>
              <a:t>SMANJENJE TROŠKOVA</a:t>
            </a:r>
            <a:endParaRPr lang="en-US" dirty="0" smtClean="0"/>
          </a:p>
          <a:p>
            <a:pPr algn="ctr">
              <a:buNone/>
            </a:pPr>
            <a:r>
              <a:rPr lang="sr-Latn-CS" i="1" dirty="0" smtClean="0"/>
              <a:t>↓</a:t>
            </a:r>
            <a:endParaRPr lang="en-US" dirty="0" smtClean="0"/>
          </a:p>
          <a:p>
            <a:pPr algn="ctr">
              <a:buNone/>
            </a:pPr>
            <a:r>
              <a:rPr lang="sr-Latn-CS" i="1" dirty="0" smtClean="0"/>
              <a:t>KONKURENTNE CENE</a:t>
            </a:r>
            <a:endParaRPr lang="en-US" dirty="0" smtClean="0"/>
          </a:p>
          <a:p>
            <a:pPr algn="ctr">
              <a:buNone/>
            </a:pPr>
            <a:r>
              <a:rPr lang="sr-Latn-CS" i="1" dirty="0" smtClean="0"/>
              <a:t>↓</a:t>
            </a:r>
            <a:endParaRPr lang="en-US" dirty="0" smtClean="0"/>
          </a:p>
          <a:p>
            <a:pPr algn="ctr">
              <a:buNone/>
            </a:pPr>
            <a:r>
              <a:rPr lang="sr-Latn-CS" i="1" dirty="0" smtClean="0"/>
              <a:t>SIGURAN MARKETINŠKI UDEO</a:t>
            </a:r>
            <a:endParaRPr lang="en-US" dirty="0" smtClean="0"/>
          </a:p>
          <a:p>
            <a:pPr algn="ctr">
              <a:buNone/>
            </a:pPr>
            <a:r>
              <a:rPr lang="sr-Latn-CS" i="1" dirty="0" smtClean="0"/>
              <a:t>↓</a:t>
            </a:r>
            <a:endParaRPr lang="en-US" dirty="0" smtClean="0"/>
          </a:p>
          <a:p>
            <a:pPr algn="ctr">
              <a:buNone/>
            </a:pPr>
            <a:r>
              <a:rPr lang="sr-Latn-CS" i="1" dirty="0" smtClean="0"/>
              <a:t>POVRAĆAJ NA ULOŽENA SREDSTVA</a:t>
            </a:r>
            <a:endParaRPr lang="sr-Latn-R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b="1" dirty="0" smtClean="0"/>
              <a:t>Struktura kvaliteta u turizmu</a:t>
            </a:r>
            <a:endParaRPr lang="sr-Latn-RS" dirty="0"/>
          </a:p>
        </p:txBody>
      </p:sp>
      <p:pic>
        <p:nvPicPr>
          <p:cNvPr id="4" name="Picture 1" descr="2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357298"/>
            <a:ext cx="8643998" cy="52149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1105</Words>
  <Application>Microsoft Office PowerPoint</Application>
  <PresentationFormat>On-screen Show (4:3)</PresentationFormat>
  <Paragraphs>119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KONCEPT KVALITETA TURISTIČKIH USLUGA </vt:lpstr>
      <vt:lpstr>tri nivoa proizvoda </vt:lpstr>
      <vt:lpstr>  Kotler i Andresen:   </vt:lpstr>
      <vt:lpstr>Komponente i nivoi formiranja hotelskog proizvoda</vt:lpstr>
      <vt:lpstr>Nivoi proizvoda</vt:lpstr>
      <vt:lpstr>Norman posmatra koncept kvaliteta kroz </vt:lpstr>
      <vt:lpstr>Slide 7</vt:lpstr>
      <vt:lpstr>Uzroci koji su doveli do „ofanzive“ kvaliteta u turizmu </vt:lpstr>
      <vt:lpstr>Smernice evolucije kvaliteta </vt:lpstr>
      <vt:lpstr>Slide 10</vt:lpstr>
      <vt:lpstr>Definisanje  kvaliteta turističkih usluga </vt:lpstr>
      <vt:lpstr>Pristupi upravljanju kvalitetom</vt:lpstr>
      <vt:lpstr>Razlozi za primenu koncepta kvaliteta u turizmu </vt:lpstr>
      <vt:lpstr>Zadržavanje potrošača</vt:lpstr>
      <vt:lpstr>Ključne koristi koje, dakle donosi lojalan potrošač su: </vt:lpstr>
      <vt:lpstr>Slide 16</vt:lpstr>
      <vt:lpstr>Izbegavanje cenovne konkurencije </vt:lpstr>
      <vt:lpstr>Zadržavanje zaposlenog osoblja </vt:lpstr>
      <vt:lpstr>Smanjenje troškova </vt:lpstr>
      <vt:lpstr>Slide 20</vt:lpstr>
      <vt:lpstr>Troškovi sistema kvaliteta (Quality pays)</vt:lpstr>
      <vt:lpstr>Korelacija i između kvalitet , tržišnog učešća i povraćaja na uložena sredstva (return of investment – ROI)</vt:lpstr>
      <vt:lpstr>Slide 23</vt:lpstr>
      <vt:lpstr>Demingov lanac reakcije</vt:lpstr>
      <vt:lpstr>Struktura kvaliteta u turizmu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KONCEPT KVALITETA TURISTIČKIH USLUGA</dc:title>
  <dc:creator>Corporate Edition</dc:creator>
  <cp:lastModifiedBy>Maja</cp:lastModifiedBy>
  <cp:revision>15</cp:revision>
  <dcterms:created xsi:type="dcterms:W3CDTF">2011-03-02T19:22:53Z</dcterms:created>
  <dcterms:modified xsi:type="dcterms:W3CDTF">2020-03-16T15:21:18Z</dcterms:modified>
</cp:coreProperties>
</file>