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8" r:id="rId3"/>
    <p:sldId id="289" r:id="rId4"/>
    <p:sldId id="290" r:id="rId5"/>
    <p:sldId id="291" r:id="rId6"/>
    <p:sldId id="292" r:id="rId7"/>
    <p:sldId id="266" r:id="rId8"/>
    <p:sldId id="257" r:id="rId9"/>
    <p:sldId id="258" r:id="rId10"/>
    <p:sldId id="259" r:id="rId11"/>
    <p:sldId id="267" r:id="rId12"/>
    <p:sldId id="260" r:id="rId13"/>
    <p:sldId id="261" r:id="rId14"/>
    <p:sldId id="262" r:id="rId15"/>
    <p:sldId id="268" r:id="rId16"/>
    <p:sldId id="285" r:id="rId17"/>
    <p:sldId id="272" r:id="rId18"/>
    <p:sldId id="273" r:id="rId19"/>
    <p:sldId id="274" r:id="rId20"/>
    <p:sldId id="263" r:id="rId21"/>
    <p:sldId id="264" r:id="rId22"/>
    <p:sldId id="265" r:id="rId23"/>
    <p:sldId id="275" r:id="rId24"/>
    <p:sldId id="276" r:id="rId25"/>
    <p:sldId id="277" r:id="rId26"/>
    <p:sldId id="278" r:id="rId27"/>
    <p:sldId id="279" r:id="rId28"/>
    <p:sldId id="281" r:id="rId29"/>
    <p:sldId id="282" r:id="rId30"/>
    <p:sldId id="283" r:id="rId31"/>
    <p:sldId id="287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5DF6A-BC98-47C6-A885-2AA55F242906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51DF9-1C52-457A-8AE8-1CFD88B4D6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5DF6A-BC98-47C6-A885-2AA55F242906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51DF9-1C52-457A-8AE8-1CFD88B4D6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5DF6A-BC98-47C6-A885-2AA55F242906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51DF9-1C52-457A-8AE8-1CFD88B4D6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5DF6A-BC98-47C6-A885-2AA55F242906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51DF9-1C52-457A-8AE8-1CFD88B4D6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5DF6A-BC98-47C6-A885-2AA55F242906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51DF9-1C52-457A-8AE8-1CFD88B4D6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5DF6A-BC98-47C6-A885-2AA55F242906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D551DF9-1C52-457A-8AE8-1CFD88B4D6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5DF6A-BC98-47C6-A885-2AA55F242906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51DF9-1C52-457A-8AE8-1CFD88B4D6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5DF6A-BC98-47C6-A885-2AA55F242906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3D551DF9-1C52-457A-8AE8-1CFD88B4D6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4495DF6A-BC98-47C6-A885-2AA55F242906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51DF9-1C52-457A-8AE8-1CFD88B4D6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5DF6A-BC98-47C6-A885-2AA55F242906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51DF9-1C52-457A-8AE8-1CFD88B4D6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5DF6A-BC98-47C6-A885-2AA55F242906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51DF9-1C52-457A-8AE8-1CFD88B4D6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4495DF6A-BC98-47C6-A885-2AA55F242906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3D551DF9-1C52-457A-8AE8-1CFD88B4D67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x-none" dirty="0" smtClean="0"/>
              <a:t>KLJUČNE DETERMINANTE KVALITETA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800" b="1" dirty="0" err="1" smtClean="0">
                <a:latin typeface="Arial Rounded MT Bold" pitchFamily="34" charset="0"/>
              </a:rPr>
              <a:t>Karakteristike</a:t>
            </a:r>
            <a:r>
              <a:rPr lang="en-US" sz="4800" b="1" dirty="0" smtClean="0">
                <a:latin typeface="Arial Rounded MT Bold" pitchFamily="34" charset="0"/>
              </a:rPr>
              <a:t> </a:t>
            </a:r>
            <a:r>
              <a:rPr lang="en-US" sz="4800" b="1" dirty="0" err="1" smtClean="0">
                <a:latin typeface="Arial Rounded MT Bold" pitchFamily="34" charset="0"/>
              </a:rPr>
              <a:t>kvaliteta</a:t>
            </a:r>
            <a:r>
              <a:rPr lang="en-US" sz="4800" b="1" dirty="0" smtClean="0">
                <a:latin typeface="Arial Rounded MT Bold" pitchFamily="34" charset="0"/>
              </a:rPr>
              <a:t> </a:t>
            </a:r>
            <a:r>
              <a:rPr lang="en-US" sz="4800" b="1" dirty="0" err="1" smtClean="0">
                <a:latin typeface="Arial Rounded MT Bold" pitchFamily="34" charset="0"/>
              </a:rPr>
              <a:t>usluga</a:t>
            </a:r>
            <a:endParaRPr lang="en-US" sz="4800" dirty="0" smtClean="0">
              <a:latin typeface="Arial Rounded MT Bold" pitchFamily="34" charset="0"/>
            </a:endParaRPr>
          </a:p>
          <a:p>
            <a:r>
              <a:rPr lang="en-US" dirty="0" smtClean="0"/>
              <a:t> 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00042"/>
            <a:ext cx="9001156" cy="6143668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b="1" dirty="0" err="1" smtClean="0"/>
              <a:t>Fizičke</a:t>
            </a:r>
            <a:r>
              <a:rPr lang="en-US" b="1" dirty="0" smtClean="0"/>
              <a:t> </a:t>
            </a:r>
            <a:r>
              <a:rPr lang="en-US" b="1" dirty="0" err="1" smtClean="0"/>
              <a:t>karakteristike</a:t>
            </a:r>
            <a:r>
              <a:rPr lang="en-US" dirty="0" smtClean="0"/>
              <a:t>,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što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: </a:t>
            </a:r>
            <a:r>
              <a:rPr lang="en-US" dirty="0" err="1" smtClean="0"/>
              <a:t>mehaničke</a:t>
            </a:r>
            <a:r>
              <a:rPr lang="en-US" dirty="0" smtClean="0"/>
              <a:t>, </a:t>
            </a:r>
            <a:r>
              <a:rPr lang="en-US" dirty="0" err="1" smtClean="0"/>
              <a:t>električne</a:t>
            </a:r>
            <a:r>
              <a:rPr lang="en-US" dirty="0" smtClean="0"/>
              <a:t>, </a:t>
            </a:r>
            <a:r>
              <a:rPr lang="en-US" dirty="0" err="1" smtClean="0"/>
              <a:t>hemijske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biološke</a:t>
            </a:r>
            <a:r>
              <a:rPr lang="en-US" dirty="0" smtClean="0"/>
              <a:t> </a:t>
            </a:r>
            <a:r>
              <a:rPr lang="en-US" dirty="0" err="1" smtClean="0"/>
              <a:t>karakteristike</a:t>
            </a:r>
            <a:r>
              <a:rPr lang="en-US" dirty="0" smtClean="0"/>
              <a:t>. U </a:t>
            </a:r>
            <a:r>
              <a:rPr lang="en-US" dirty="0" err="1" smtClean="0"/>
              <a:t>njih</a:t>
            </a:r>
            <a:r>
              <a:rPr lang="en-US" dirty="0" smtClean="0"/>
              <a:t> </a:t>
            </a:r>
            <a:r>
              <a:rPr lang="en-US" dirty="0" err="1" smtClean="0"/>
              <a:t>spadaju</a:t>
            </a:r>
            <a:r>
              <a:rPr lang="en-US" dirty="0" smtClean="0"/>
              <a:t>: </a:t>
            </a:r>
            <a:r>
              <a:rPr lang="en-US" dirty="0" err="1" smtClean="0"/>
              <a:t>dužina</a:t>
            </a:r>
            <a:r>
              <a:rPr lang="en-US" dirty="0" smtClean="0"/>
              <a:t>, </a:t>
            </a:r>
            <a:r>
              <a:rPr lang="en-US" dirty="0" err="1" smtClean="0"/>
              <a:t>težina</a:t>
            </a:r>
            <a:r>
              <a:rPr lang="en-US" dirty="0" smtClean="0"/>
              <a:t>, </a:t>
            </a:r>
            <a:r>
              <a:rPr lang="en-US" dirty="0" err="1" smtClean="0"/>
              <a:t>tekstura</a:t>
            </a:r>
            <a:r>
              <a:rPr lang="en-US" dirty="0" smtClean="0"/>
              <a:t>, </a:t>
            </a:r>
            <a:r>
              <a:rPr lang="en-US" dirty="0" err="1" smtClean="0"/>
              <a:t>konzistencija</a:t>
            </a:r>
            <a:r>
              <a:rPr lang="en-US" dirty="0" smtClean="0"/>
              <a:t>, </a:t>
            </a:r>
            <a:r>
              <a:rPr lang="en-US" dirty="0" err="1" smtClean="0"/>
              <a:t>napon</a:t>
            </a:r>
            <a:r>
              <a:rPr lang="en-US" dirty="0" smtClean="0"/>
              <a:t>, </a:t>
            </a:r>
            <a:r>
              <a:rPr lang="en-US" dirty="0" err="1" smtClean="0"/>
              <a:t>viskoznost</a:t>
            </a:r>
            <a:r>
              <a:rPr lang="en-US" dirty="0" smtClean="0"/>
              <a:t>, </a:t>
            </a:r>
            <a:r>
              <a:rPr lang="en-US" dirty="0" err="1" smtClean="0"/>
              <a:t>snaga</a:t>
            </a:r>
            <a:r>
              <a:rPr lang="en-US" dirty="0" smtClean="0"/>
              <a:t>, </a:t>
            </a:r>
            <a:r>
              <a:rPr lang="en-US" dirty="0" err="1" smtClean="0"/>
              <a:t>jačina</a:t>
            </a:r>
            <a:r>
              <a:rPr lang="en-US" dirty="0" smtClean="0"/>
              <a:t> </a:t>
            </a:r>
            <a:r>
              <a:rPr lang="en-US" dirty="0" err="1" smtClean="0"/>
              <a:t>zvuka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sl.</a:t>
            </a:r>
          </a:p>
          <a:p>
            <a:pPr lvl="0"/>
            <a:r>
              <a:rPr lang="en-US" b="1" dirty="0" err="1" smtClean="0"/>
              <a:t>Čulne</a:t>
            </a:r>
            <a:r>
              <a:rPr lang="en-US" b="1" dirty="0" smtClean="0"/>
              <a:t> </a:t>
            </a:r>
            <a:r>
              <a:rPr lang="en-US" b="1" dirty="0" err="1" smtClean="0"/>
              <a:t>karakteristike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se </a:t>
            </a:r>
            <a:r>
              <a:rPr lang="en-US" dirty="0" err="1" smtClean="0"/>
              <a:t>odnose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miris</a:t>
            </a:r>
            <a:r>
              <a:rPr lang="en-US" dirty="0" smtClean="0"/>
              <a:t>, </a:t>
            </a:r>
            <a:r>
              <a:rPr lang="en-US" dirty="0" err="1" smtClean="0"/>
              <a:t>dodir</a:t>
            </a:r>
            <a:r>
              <a:rPr lang="en-US" dirty="0" smtClean="0"/>
              <a:t>, </a:t>
            </a:r>
            <a:r>
              <a:rPr lang="en-US" dirty="0" err="1" smtClean="0"/>
              <a:t>ukus</a:t>
            </a:r>
            <a:r>
              <a:rPr lang="en-US" dirty="0" smtClean="0"/>
              <a:t>, </a:t>
            </a:r>
            <a:r>
              <a:rPr lang="en-US" dirty="0" err="1" smtClean="0"/>
              <a:t>vid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sluh</a:t>
            </a:r>
            <a:r>
              <a:rPr lang="en-US" dirty="0" smtClean="0"/>
              <a:t>,</a:t>
            </a:r>
          </a:p>
          <a:p>
            <a:pPr lvl="0"/>
            <a:r>
              <a:rPr lang="en-US" b="1" dirty="0" err="1" smtClean="0"/>
              <a:t>Karakteristike</a:t>
            </a:r>
            <a:r>
              <a:rPr lang="en-US" b="1" dirty="0" smtClean="0"/>
              <a:t> </a:t>
            </a:r>
            <a:r>
              <a:rPr lang="en-US" b="1" dirty="0" err="1" smtClean="0"/>
              <a:t>ponašanja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što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: </a:t>
            </a:r>
            <a:r>
              <a:rPr lang="en-US" dirty="0" err="1" smtClean="0"/>
              <a:t>ljubaznost</a:t>
            </a:r>
            <a:r>
              <a:rPr lang="en-US" dirty="0" smtClean="0"/>
              <a:t>, </a:t>
            </a:r>
            <a:r>
              <a:rPr lang="en-US" dirty="0" err="1" smtClean="0"/>
              <a:t>poštenje</a:t>
            </a:r>
            <a:r>
              <a:rPr lang="en-US" dirty="0" smtClean="0"/>
              <a:t>, </a:t>
            </a:r>
            <a:r>
              <a:rPr lang="en-US" dirty="0" err="1" smtClean="0"/>
              <a:t>istinitost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sl.</a:t>
            </a:r>
          </a:p>
          <a:p>
            <a:pPr lvl="0"/>
            <a:r>
              <a:rPr lang="en-US" b="1" dirty="0" err="1" smtClean="0"/>
              <a:t>Vremenske</a:t>
            </a:r>
            <a:r>
              <a:rPr lang="en-US" b="1" dirty="0" smtClean="0"/>
              <a:t> </a:t>
            </a:r>
            <a:r>
              <a:rPr lang="en-US" b="1" dirty="0" err="1" smtClean="0"/>
              <a:t>karakteristike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što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: </a:t>
            </a:r>
            <a:r>
              <a:rPr lang="en-US" dirty="0" err="1" smtClean="0"/>
              <a:t>tačnost</a:t>
            </a:r>
            <a:r>
              <a:rPr lang="en-US" dirty="0" smtClean="0"/>
              <a:t>, </a:t>
            </a:r>
            <a:r>
              <a:rPr lang="en-US" dirty="0" err="1" smtClean="0"/>
              <a:t>pouzdanost</a:t>
            </a:r>
            <a:r>
              <a:rPr lang="en-US" dirty="0" smtClean="0"/>
              <a:t>, </a:t>
            </a:r>
            <a:r>
              <a:rPr lang="en-US" dirty="0" err="1" smtClean="0"/>
              <a:t>raspoloživost</a:t>
            </a:r>
            <a:r>
              <a:rPr lang="en-US" dirty="0" smtClean="0"/>
              <a:t>, </a:t>
            </a:r>
            <a:r>
              <a:rPr lang="en-US" dirty="0" err="1" smtClean="0"/>
              <a:t>vek</a:t>
            </a:r>
            <a:r>
              <a:rPr lang="en-US" dirty="0" smtClean="0"/>
              <a:t> </a:t>
            </a:r>
            <a:r>
              <a:rPr lang="en-US" dirty="0" err="1" smtClean="0"/>
              <a:t>trajanja</a:t>
            </a:r>
            <a:r>
              <a:rPr lang="en-US" dirty="0" smtClean="0"/>
              <a:t>,</a:t>
            </a:r>
          </a:p>
          <a:p>
            <a:pPr lvl="0"/>
            <a:r>
              <a:rPr lang="en-US" b="1" dirty="0" err="1" smtClean="0"/>
              <a:t>Ergonomske</a:t>
            </a:r>
            <a:r>
              <a:rPr lang="en-US" b="1" dirty="0" smtClean="0"/>
              <a:t> </a:t>
            </a:r>
            <a:r>
              <a:rPr lang="en-US" b="1" dirty="0" err="1" smtClean="0"/>
              <a:t>karakteristike</a:t>
            </a:r>
            <a:r>
              <a:rPr lang="en-US" dirty="0" smtClean="0"/>
              <a:t>, 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što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npr</a:t>
            </a:r>
            <a:r>
              <a:rPr lang="en-US" dirty="0" smtClean="0"/>
              <a:t>. </a:t>
            </a:r>
            <a:r>
              <a:rPr lang="en-US" dirty="0" err="1" smtClean="0"/>
              <a:t>psihološke</a:t>
            </a:r>
            <a:r>
              <a:rPr lang="en-US" dirty="0" smtClean="0"/>
              <a:t> </a:t>
            </a:r>
            <a:r>
              <a:rPr lang="en-US" dirty="0" err="1" smtClean="0"/>
              <a:t>karakteristike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one </a:t>
            </a:r>
            <a:r>
              <a:rPr lang="en-US" dirty="0" err="1" smtClean="0"/>
              <a:t>koje</a:t>
            </a:r>
            <a:r>
              <a:rPr lang="en-US" dirty="0" smtClean="0"/>
              <a:t> se </a:t>
            </a:r>
            <a:r>
              <a:rPr lang="en-US" dirty="0" err="1" smtClean="0"/>
              <a:t>odnose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bezbednost</a:t>
            </a:r>
            <a:r>
              <a:rPr lang="en-US" dirty="0" smtClean="0"/>
              <a:t> </a:t>
            </a:r>
            <a:r>
              <a:rPr lang="en-US" dirty="0" err="1" smtClean="0"/>
              <a:t>ljudi</a:t>
            </a:r>
            <a:r>
              <a:rPr lang="en-US" dirty="0" smtClean="0"/>
              <a:t> (</a:t>
            </a:r>
            <a:r>
              <a:rPr lang="en-US" dirty="0" err="1" smtClean="0"/>
              <a:t>izražene</a:t>
            </a:r>
            <a:r>
              <a:rPr lang="en-US" dirty="0" smtClean="0"/>
              <a:t> </a:t>
            </a:r>
            <a:r>
              <a:rPr lang="en-US" dirty="0" err="1" smtClean="0"/>
              <a:t>higijenskim</a:t>
            </a:r>
            <a:r>
              <a:rPr lang="en-US" dirty="0" smtClean="0"/>
              <a:t>, </a:t>
            </a:r>
            <a:r>
              <a:rPr lang="en-US" dirty="0" err="1" smtClean="0"/>
              <a:t>antropometrijskim</a:t>
            </a:r>
            <a:r>
              <a:rPr lang="en-US" dirty="0" smtClean="0"/>
              <a:t>, </a:t>
            </a:r>
            <a:r>
              <a:rPr lang="en-US" dirty="0" err="1" smtClean="0"/>
              <a:t>fiziološkim</a:t>
            </a:r>
            <a:r>
              <a:rPr lang="en-US" dirty="0" smtClean="0"/>
              <a:t>, </a:t>
            </a:r>
            <a:r>
              <a:rPr lang="en-US" dirty="0" err="1" smtClean="0"/>
              <a:t>psihološkim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psihofiziološkim</a:t>
            </a:r>
            <a:r>
              <a:rPr lang="en-US" dirty="0" smtClean="0"/>
              <a:t> </a:t>
            </a:r>
            <a:r>
              <a:rPr lang="en-US" dirty="0" err="1" smtClean="0"/>
              <a:t>indikatorima</a:t>
            </a:r>
            <a:r>
              <a:rPr lang="en-US" dirty="0" smtClean="0"/>
              <a:t>),</a:t>
            </a:r>
          </a:p>
          <a:p>
            <a:pPr lvl="0"/>
            <a:r>
              <a:rPr lang="en-US" b="1" dirty="0" err="1" smtClean="0"/>
              <a:t>Funkcionalne</a:t>
            </a:r>
            <a:r>
              <a:rPr lang="en-US" b="1" dirty="0" smtClean="0"/>
              <a:t> </a:t>
            </a:r>
            <a:r>
              <a:rPr lang="en-US" b="1" dirty="0" err="1" smtClean="0"/>
              <a:t>karakteristike</a:t>
            </a:r>
            <a:r>
              <a:rPr lang="en-US" dirty="0" smtClean="0"/>
              <a:t>;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što</a:t>
            </a:r>
            <a:r>
              <a:rPr lang="en-US" dirty="0" smtClean="0"/>
              <a:t> je </a:t>
            </a:r>
            <a:r>
              <a:rPr lang="en-US" dirty="0" err="1" smtClean="0"/>
              <a:t>npr</a:t>
            </a:r>
            <a:r>
              <a:rPr lang="en-US" dirty="0" smtClean="0"/>
              <a:t>. </a:t>
            </a:r>
            <a:r>
              <a:rPr lang="en-US" dirty="0" err="1" smtClean="0"/>
              <a:t>najveća</a:t>
            </a:r>
            <a:r>
              <a:rPr lang="en-US" dirty="0" smtClean="0"/>
              <a:t> </a:t>
            </a:r>
            <a:r>
              <a:rPr lang="en-US" dirty="0" err="1" smtClean="0"/>
              <a:t>brzina</a:t>
            </a:r>
            <a:r>
              <a:rPr lang="en-US" dirty="0" smtClean="0"/>
              <a:t> </a:t>
            </a:r>
            <a:r>
              <a:rPr lang="en-US" dirty="0" err="1" smtClean="0"/>
              <a:t>aviona</a:t>
            </a:r>
            <a:r>
              <a:rPr lang="en-US" dirty="0" smtClean="0"/>
              <a:t>.</a:t>
            </a:r>
          </a:p>
          <a:p>
            <a:endParaRPr lang="x-non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 smtClean="0"/>
              <a:t>Karakteristika</a:t>
            </a:r>
            <a:r>
              <a:rPr lang="en-US" dirty="0" smtClean="0"/>
              <a:t> </a:t>
            </a:r>
            <a:r>
              <a:rPr lang="en-US" dirty="0" err="1" smtClean="0"/>
              <a:t>može</a:t>
            </a:r>
            <a:r>
              <a:rPr lang="en-US" dirty="0" smtClean="0"/>
              <a:t> </a:t>
            </a:r>
            <a:r>
              <a:rPr lang="en-US" dirty="0" err="1" smtClean="0"/>
              <a:t>biti</a:t>
            </a:r>
            <a:r>
              <a:rPr lang="en-US" dirty="0" smtClean="0"/>
              <a:t> </a:t>
            </a:r>
            <a:r>
              <a:rPr lang="en-US" dirty="0" err="1" smtClean="0"/>
              <a:t>kvantitativna</a:t>
            </a:r>
            <a:r>
              <a:rPr lang="en-US" dirty="0" smtClean="0"/>
              <a:t> (</a:t>
            </a:r>
            <a:r>
              <a:rPr lang="en-US" dirty="0" err="1" smtClean="0"/>
              <a:t>merljiva</a:t>
            </a:r>
            <a:r>
              <a:rPr lang="en-US" dirty="0" smtClean="0"/>
              <a:t>)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kvalitativna</a:t>
            </a:r>
            <a:r>
              <a:rPr lang="en-US" dirty="0" smtClean="0"/>
              <a:t> (</a:t>
            </a:r>
            <a:r>
              <a:rPr lang="en-US" dirty="0" err="1" smtClean="0"/>
              <a:t>ocenjiva</a:t>
            </a:r>
            <a:r>
              <a:rPr lang="en-US" dirty="0" smtClean="0"/>
              <a:t>, </a:t>
            </a:r>
            <a:r>
              <a:rPr lang="en-US" dirty="0" err="1" smtClean="0"/>
              <a:t>tzv</a:t>
            </a:r>
            <a:r>
              <a:rPr lang="en-US" dirty="0" smtClean="0"/>
              <a:t>. </a:t>
            </a:r>
            <a:r>
              <a:rPr lang="en-US" dirty="0" err="1" smtClean="0"/>
              <a:t>atribut</a:t>
            </a:r>
            <a:r>
              <a:rPr lang="en-US" dirty="0" smtClean="0"/>
              <a:t>). </a:t>
            </a:r>
            <a:r>
              <a:rPr lang="en-US" dirty="0" err="1" smtClean="0"/>
              <a:t>Vrednosti</a:t>
            </a:r>
            <a:r>
              <a:rPr lang="en-US" dirty="0" smtClean="0"/>
              <a:t> </a:t>
            </a:r>
            <a:r>
              <a:rPr lang="en-US" dirty="0" err="1" smtClean="0"/>
              <a:t>kvantitativnih</a:t>
            </a:r>
            <a:r>
              <a:rPr lang="en-US" dirty="0" smtClean="0"/>
              <a:t> </a:t>
            </a:r>
            <a:r>
              <a:rPr lang="en-US" dirty="0" err="1" smtClean="0"/>
              <a:t>karakteristika</a:t>
            </a:r>
            <a:r>
              <a:rPr lang="en-US" dirty="0" smtClean="0"/>
              <a:t> se </a:t>
            </a:r>
            <a:r>
              <a:rPr lang="en-US" dirty="0" err="1" smtClean="0"/>
              <a:t>dobijaju</a:t>
            </a:r>
            <a:r>
              <a:rPr lang="en-US" dirty="0" smtClean="0"/>
              <a:t> </a:t>
            </a:r>
            <a:r>
              <a:rPr lang="en-US" dirty="0" err="1" smtClean="0"/>
              <a:t>merenjem</a:t>
            </a:r>
            <a:r>
              <a:rPr lang="en-US" dirty="0" smtClean="0"/>
              <a:t>, a </a:t>
            </a:r>
            <a:r>
              <a:rPr lang="en-US" dirty="0" err="1" smtClean="0"/>
              <a:t>kvalitativnih</a:t>
            </a:r>
            <a:r>
              <a:rPr lang="en-US" dirty="0" smtClean="0"/>
              <a:t> </a:t>
            </a:r>
            <a:r>
              <a:rPr lang="en-US" dirty="0" err="1" smtClean="0"/>
              <a:t>ocenjivanje</a:t>
            </a:r>
            <a:r>
              <a:rPr lang="en-US" dirty="0" smtClean="0"/>
              <a:t> (</a:t>
            </a:r>
            <a:r>
              <a:rPr lang="en-US" dirty="0" err="1" smtClean="0"/>
              <a:t>tzv</a:t>
            </a:r>
            <a:r>
              <a:rPr lang="en-US" dirty="0" smtClean="0"/>
              <a:t>. </a:t>
            </a:r>
            <a:r>
              <a:rPr lang="en-US" dirty="0" err="1" smtClean="0"/>
              <a:t>binarni</a:t>
            </a:r>
            <a:r>
              <a:rPr lang="en-US" dirty="0" smtClean="0"/>
              <a:t> </a:t>
            </a:r>
            <a:r>
              <a:rPr lang="en-US" dirty="0" err="1" smtClean="0"/>
              <a:t>rezultati</a:t>
            </a:r>
            <a:r>
              <a:rPr lang="en-US" dirty="0" smtClean="0"/>
              <a:t>, </a:t>
            </a:r>
            <a:r>
              <a:rPr lang="en-US" dirty="0" err="1" smtClean="0"/>
              <a:t>tj</a:t>
            </a:r>
            <a:r>
              <a:rPr lang="en-US" dirty="0" smtClean="0"/>
              <a:t>. </a:t>
            </a:r>
            <a:r>
              <a:rPr lang="en-US" dirty="0" err="1" smtClean="0"/>
              <a:t>da</a:t>
            </a:r>
            <a:r>
              <a:rPr lang="en-US" dirty="0" smtClean="0"/>
              <a:t>-ne, </a:t>
            </a:r>
            <a:r>
              <a:rPr lang="en-US" dirty="0" err="1" smtClean="0"/>
              <a:t>pozitivno-negativno</a:t>
            </a:r>
            <a:r>
              <a:rPr lang="en-US" dirty="0" smtClean="0"/>
              <a:t>, </a:t>
            </a:r>
            <a:r>
              <a:rPr lang="en-US" dirty="0" err="1" smtClean="0"/>
              <a:t>ispod-iznad</a:t>
            </a:r>
            <a:r>
              <a:rPr lang="en-US" dirty="0" smtClean="0"/>
              <a:t>). </a:t>
            </a:r>
            <a:r>
              <a:rPr lang="en-US" dirty="0" err="1" smtClean="0"/>
              <a:t>Ovako</a:t>
            </a:r>
            <a:r>
              <a:rPr lang="en-US" dirty="0" smtClean="0"/>
              <a:t> </a:t>
            </a:r>
            <a:r>
              <a:rPr lang="en-US" dirty="0" err="1" smtClean="0"/>
              <a:t>dobijene</a:t>
            </a:r>
            <a:r>
              <a:rPr lang="en-US" dirty="0" smtClean="0"/>
              <a:t> </a:t>
            </a:r>
            <a:r>
              <a:rPr lang="en-US" dirty="0" err="1" smtClean="0"/>
              <a:t>vrednosti</a:t>
            </a:r>
            <a:r>
              <a:rPr lang="en-US" dirty="0" smtClean="0"/>
              <a:t> </a:t>
            </a:r>
            <a:r>
              <a:rPr lang="en-US" dirty="0" err="1" smtClean="0"/>
              <a:t>nazivaju</a:t>
            </a:r>
            <a:r>
              <a:rPr lang="en-US" dirty="0" smtClean="0"/>
              <a:t> se </a:t>
            </a:r>
            <a:r>
              <a:rPr lang="en-US" dirty="0" err="1" smtClean="0"/>
              <a:t>zahtevima</a:t>
            </a:r>
            <a:r>
              <a:rPr lang="en-US" dirty="0" smtClean="0"/>
              <a:t>. </a:t>
            </a:r>
            <a:r>
              <a:rPr lang="en-US" dirty="0" err="1" smtClean="0"/>
              <a:t>Koncizan</a:t>
            </a:r>
            <a:r>
              <a:rPr lang="en-US" dirty="0" smtClean="0"/>
              <a:t>, </a:t>
            </a:r>
            <a:r>
              <a:rPr lang="en-US" dirty="0" err="1" smtClean="0"/>
              <a:t>dokumentovan</a:t>
            </a:r>
            <a:r>
              <a:rPr lang="en-US" dirty="0" smtClean="0"/>
              <a:t> </a:t>
            </a:r>
            <a:r>
              <a:rPr lang="en-US" dirty="0" err="1" smtClean="0"/>
              <a:t>skup</a:t>
            </a:r>
            <a:r>
              <a:rPr lang="en-US" dirty="0" smtClean="0"/>
              <a:t> </a:t>
            </a:r>
            <a:r>
              <a:rPr lang="en-US" dirty="0" err="1" smtClean="0"/>
              <a:t>zahteva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</a:t>
            </a:r>
            <a:r>
              <a:rPr lang="en-US" dirty="0" err="1" smtClean="0"/>
              <a:t>treba</a:t>
            </a:r>
            <a:r>
              <a:rPr lang="en-US" dirty="0" smtClean="0"/>
              <a:t> </a:t>
            </a:r>
            <a:r>
              <a:rPr lang="en-US" dirty="0" err="1" smtClean="0"/>
              <a:t>ispuniti</a:t>
            </a:r>
            <a:r>
              <a:rPr lang="en-US" dirty="0" smtClean="0"/>
              <a:t> </a:t>
            </a:r>
            <a:r>
              <a:rPr lang="en-US" dirty="0" err="1" smtClean="0"/>
              <a:t>naziva</a:t>
            </a:r>
            <a:r>
              <a:rPr lang="en-US" dirty="0" smtClean="0"/>
              <a:t> se </a:t>
            </a:r>
            <a:r>
              <a:rPr lang="en-US" dirty="0" err="1" smtClean="0"/>
              <a:t>specifikacija</a:t>
            </a:r>
            <a:r>
              <a:rPr lang="en-US" dirty="0" smtClean="0"/>
              <a:t>.</a:t>
            </a:r>
          </a:p>
          <a:p>
            <a:r>
              <a:rPr lang="en-US" dirty="0" smtClean="0"/>
              <a:t> </a:t>
            </a:r>
          </a:p>
          <a:p>
            <a:r>
              <a:rPr lang="en-US" dirty="0" smtClean="0"/>
              <a:t>U </a:t>
            </a:r>
            <a:r>
              <a:rPr lang="en-US" dirty="0" err="1" smtClean="0"/>
              <a:t>najopštijem</a:t>
            </a:r>
            <a:r>
              <a:rPr lang="en-US" dirty="0" smtClean="0"/>
              <a:t> </a:t>
            </a:r>
            <a:r>
              <a:rPr lang="en-US" dirty="0" err="1" smtClean="0"/>
              <a:t>smislu</a:t>
            </a:r>
            <a:r>
              <a:rPr lang="en-US" dirty="0" smtClean="0"/>
              <a:t>, </a:t>
            </a:r>
            <a:r>
              <a:rPr lang="en-US" dirty="0" err="1" smtClean="0"/>
              <a:t>skup</a:t>
            </a:r>
            <a:r>
              <a:rPr lang="en-US" dirty="0" smtClean="0"/>
              <a:t> </a:t>
            </a:r>
            <a:r>
              <a:rPr lang="en-US" dirty="0" err="1" smtClean="0"/>
              <a:t>više</a:t>
            </a:r>
            <a:r>
              <a:rPr lang="en-US" dirty="0" smtClean="0"/>
              <a:t> </a:t>
            </a:r>
            <a:r>
              <a:rPr lang="en-US" dirty="0" err="1" smtClean="0"/>
              <a:t>srodnih</a:t>
            </a:r>
            <a:r>
              <a:rPr lang="en-US" dirty="0" smtClean="0"/>
              <a:t> </a:t>
            </a:r>
            <a:r>
              <a:rPr lang="en-US" dirty="0" err="1" smtClean="0"/>
              <a:t>karakteristika</a:t>
            </a:r>
            <a:r>
              <a:rPr lang="en-US" dirty="0" smtClean="0"/>
              <a:t> </a:t>
            </a:r>
            <a:r>
              <a:rPr lang="en-US" dirty="0" err="1" smtClean="0"/>
              <a:t>formira</a:t>
            </a:r>
            <a:r>
              <a:rPr lang="en-US" dirty="0" smtClean="0"/>
              <a:t> </a:t>
            </a:r>
            <a:r>
              <a:rPr lang="en-US" dirty="0" err="1" smtClean="0"/>
              <a:t>dimenzije</a:t>
            </a:r>
            <a:r>
              <a:rPr lang="en-US" dirty="0" smtClean="0"/>
              <a:t> </a:t>
            </a:r>
            <a:r>
              <a:rPr lang="en-US" dirty="0" err="1" smtClean="0"/>
              <a:t>kvaliteta</a:t>
            </a:r>
            <a:r>
              <a:rPr lang="en-US" dirty="0" smtClean="0"/>
              <a:t> </a:t>
            </a:r>
            <a:r>
              <a:rPr lang="en-US" dirty="0" err="1" smtClean="0"/>
              <a:t>turističkih</a:t>
            </a:r>
            <a:r>
              <a:rPr lang="en-US" dirty="0" smtClean="0"/>
              <a:t> </a:t>
            </a:r>
            <a:r>
              <a:rPr lang="en-US" dirty="0" err="1" smtClean="0"/>
              <a:t>usluga</a:t>
            </a:r>
            <a:r>
              <a:rPr lang="en-US" dirty="0" smtClean="0"/>
              <a:t> </a:t>
            </a:r>
          </a:p>
          <a:p>
            <a:endParaRPr lang="x-non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 fontScale="25000" lnSpcReduction="20000"/>
          </a:bodyPr>
          <a:lstStyle/>
          <a:p>
            <a:pPr lvl="0"/>
            <a:r>
              <a:rPr lang="en-US" sz="7200" b="1" dirty="0" err="1" smtClean="0"/>
              <a:t>Vreme</a:t>
            </a:r>
            <a:r>
              <a:rPr lang="en-US" sz="7200" b="1" dirty="0" smtClean="0"/>
              <a:t> </a:t>
            </a:r>
            <a:r>
              <a:rPr lang="en-US" sz="7200" dirty="0" smtClean="0"/>
              <a:t>– </a:t>
            </a:r>
            <a:r>
              <a:rPr lang="en-US" sz="7200" dirty="0" err="1" smtClean="0"/>
              <a:t>ukupna</a:t>
            </a:r>
            <a:r>
              <a:rPr lang="en-US" sz="7200" dirty="0" smtClean="0"/>
              <a:t> </a:t>
            </a:r>
            <a:r>
              <a:rPr lang="en-US" sz="7200" dirty="0" err="1" smtClean="0"/>
              <a:t>dužina</a:t>
            </a:r>
            <a:r>
              <a:rPr lang="en-US" sz="7200" dirty="0" smtClean="0"/>
              <a:t> </a:t>
            </a:r>
            <a:r>
              <a:rPr lang="en-US" sz="7200" dirty="0" err="1" smtClean="0"/>
              <a:t>trajanja</a:t>
            </a:r>
            <a:r>
              <a:rPr lang="en-US" sz="7200" dirty="0" smtClean="0"/>
              <a:t> </a:t>
            </a:r>
            <a:r>
              <a:rPr lang="en-US" sz="7200" dirty="0" err="1" smtClean="0"/>
              <a:t>usluge</a:t>
            </a:r>
            <a:r>
              <a:rPr lang="en-US" sz="7200" dirty="0" smtClean="0"/>
              <a:t> : </a:t>
            </a:r>
            <a:r>
              <a:rPr lang="en-US" sz="7200" dirty="0" err="1" smtClean="0"/>
              <a:t>koliko</a:t>
            </a:r>
            <a:r>
              <a:rPr lang="en-US" sz="7200" dirty="0" smtClean="0"/>
              <a:t> </a:t>
            </a:r>
            <a:r>
              <a:rPr lang="en-US" sz="7200" dirty="0" err="1" smtClean="0"/>
              <a:t>dugo</a:t>
            </a:r>
            <a:r>
              <a:rPr lang="en-US" sz="7200" dirty="0" smtClean="0"/>
              <a:t> </a:t>
            </a:r>
            <a:r>
              <a:rPr lang="en-US" sz="7200" dirty="0" err="1" smtClean="0"/>
              <a:t>potrošač</a:t>
            </a:r>
            <a:r>
              <a:rPr lang="en-US" sz="7200" dirty="0" smtClean="0"/>
              <a:t> </a:t>
            </a:r>
            <a:r>
              <a:rPr lang="en-US" sz="7200" dirty="0" err="1" smtClean="0"/>
              <a:t>mora</a:t>
            </a:r>
            <a:r>
              <a:rPr lang="en-US" sz="7200" dirty="0" smtClean="0"/>
              <a:t> </a:t>
            </a:r>
            <a:r>
              <a:rPr lang="en-US" sz="7200" dirty="0" err="1" smtClean="0"/>
              <a:t>da</a:t>
            </a:r>
            <a:r>
              <a:rPr lang="en-US" sz="7200" dirty="0" smtClean="0"/>
              <a:t> </a:t>
            </a:r>
            <a:r>
              <a:rPr lang="en-US" sz="7200" dirty="0" err="1" smtClean="0"/>
              <a:t>čeka</a:t>
            </a:r>
            <a:r>
              <a:rPr lang="en-US" sz="7200" dirty="0" smtClean="0"/>
              <a:t> </a:t>
            </a:r>
            <a:r>
              <a:rPr lang="en-US" sz="7200" dirty="0" err="1" smtClean="0"/>
              <a:t>na</a:t>
            </a:r>
            <a:r>
              <a:rPr lang="en-US" sz="7200" dirty="0" smtClean="0"/>
              <a:t> </a:t>
            </a:r>
            <a:r>
              <a:rPr lang="en-US" sz="7200" dirty="0" err="1" smtClean="0"/>
              <a:t>uslugu</a:t>
            </a:r>
            <a:r>
              <a:rPr lang="en-US" sz="7200" dirty="0" smtClean="0"/>
              <a:t> </a:t>
            </a:r>
            <a:r>
              <a:rPr lang="en-US" sz="7200" dirty="0" err="1" smtClean="0"/>
              <a:t>i</a:t>
            </a:r>
            <a:r>
              <a:rPr lang="en-US" sz="7200" dirty="0" smtClean="0"/>
              <a:t> </a:t>
            </a:r>
            <a:r>
              <a:rPr lang="en-US" sz="7200" dirty="0" err="1" smtClean="0"/>
              <a:t>koliko</a:t>
            </a:r>
            <a:r>
              <a:rPr lang="en-US" sz="7200" dirty="0" smtClean="0"/>
              <a:t> </a:t>
            </a:r>
            <a:r>
              <a:rPr lang="en-US" sz="7200" dirty="0" err="1" smtClean="0"/>
              <a:t>dugo</a:t>
            </a:r>
            <a:r>
              <a:rPr lang="en-US" sz="7200" dirty="0" smtClean="0"/>
              <a:t> </a:t>
            </a:r>
            <a:r>
              <a:rPr lang="en-US" sz="7200" dirty="0" err="1" smtClean="0"/>
              <a:t>traje</a:t>
            </a:r>
            <a:r>
              <a:rPr lang="en-US" sz="7200" dirty="0" smtClean="0"/>
              <a:t> </a:t>
            </a:r>
            <a:r>
              <a:rPr lang="en-US" sz="7200" dirty="0" err="1" smtClean="0"/>
              <a:t>njeno</a:t>
            </a:r>
            <a:r>
              <a:rPr lang="en-US" sz="7200" dirty="0" smtClean="0"/>
              <a:t> </a:t>
            </a:r>
            <a:r>
              <a:rPr lang="en-US" sz="7200" dirty="0" err="1" smtClean="0"/>
              <a:t>pružanje</a:t>
            </a:r>
            <a:r>
              <a:rPr lang="en-US" sz="7200" dirty="0" smtClean="0"/>
              <a:t>;</a:t>
            </a:r>
          </a:p>
          <a:p>
            <a:pPr lvl="0"/>
            <a:r>
              <a:rPr lang="en-US" sz="7200" b="1" dirty="0" err="1" smtClean="0"/>
              <a:t>Pravovremenost</a:t>
            </a:r>
            <a:r>
              <a:rPr lang="en-US" sz="7200" dirty="0" smtClean="0"/>
              <a:t> – </a:t>
            </a:r>
            <a:r>
              <a:rPr lang="en-US" sz="7200" dirty="0" err="1" smtClean="0"/>
              <a:t>da</a:t>
            </a:r>
            <a:r>
              <a:rPr lang="en-US" sz="7200" dirty="0" smtClean="0"/>
              <a:t> </a:t>
            </a:r>
            <a:r>
              <a:rPr lang="en-US" sz="7200" dirty="0" err="1" smtClean="0"/>
              <a:t>li</a:t>
            </a:r>
            <a:r>
              <a:rPr lang="en-US" sz="7200" dirty="0" smtClean="0"/>
              <a:t> </a:t>
            </a:r>
            <a:r>
              <a:rPr lang="en-US" sz="7200" dirty="0" err="1" smtClean="0"/>
              <a:t>će</a:t>
            </a:r>
            <a:r>
              <a:rPr lang="en-US" sz="7200" dirty="0" smtClean="0"/>
              <a:t> </a:t>
            </a:r>
            <a:r>
              <a:rPr lang="en-US" sz="7200" dirty="0" err="1" smtClean="0"/>
              <a:t>usluga</a:t>
            </a:r>
            <a:r>
              <a:rPr lang="en-US" sz="7200" dirty="0" smtClean="0"/>
              <a:t> </a:t>
            </a:r>
            <a:r>
              <a:rPr lang="en-US" sz="7200" dirty="0" err="1" smtClean="0"/>
              <a:t>biti</a:t>
            </a:r>
            <a:r>
              <a:rPr lang="en-US" sz="7200" dirty="0" smtClean="0"/>
              <a:t> </a:t>
            </a:r>
            <a:r>
              <a:rPr lang="en-US" sz="7200" dirty="0" err="1" smtClean="0"/>
              <a:t>isporučena</a:t>
            </a:r>
            <a:r>
              <a:rPr lang="en-US" sz="7200" dirty="0" smtClean="0"/>
              <a:t> </a:t>
            </a:r>
            <a:r>
              <a:rPr lang="en-US" sz="7200" dirty="0" err="1" smtClean="0"/>
              <a:t>pravovremeno</a:t>
            </a:r>
            <a:r>
              <a:rPr lang="en-US" sz="7200" dirty="0" smtClean="0"/>
              <a:t>  (</a:t>
            </a:r>
            <a:r>
              <a:rPr lang="en-US" sz="7200" dirty="0" err="1" smtClean="0"/>
              <a:t>npr</a:t>
            </a:r>
            <a:r>
              <a:rPr lang="en-US" sz="7200" dirty="0" smtClean="0"/>
              <a:t>. </a:t>
            </a:r>
            <a:r>
              <a:rPr lang="en-US" sz="7200" dirty="0" err="1" smtClean="0"/>
              <a:t>rođendanska</a:t>
            </a:r>
            <a:r>
              <a:rPr lang="en-US" sz="7200" dirty="0" smtClean="0"/>
              <a:t> </a:t>
            </a:r>
            <a:r>
              <a:rPr lang="en-US" sz="7200" dirty="0" err="1" smtClean="0"/>
              <a:t>torta</a:t>
            </a:r>
            <a:r>
              <a:rPr lang="en-US" sz="7200" dirty="0" smtClean="0"/>
              <a:t> u </a:t>
            </a:r>
            <a:r>
              <a:rPr lang="en-US" sz="7200" dirty="0" err="1" smtClean="0"/>
              <a:t>restoranu</a:t>
            </a:r>
            <a:r>
              <a:rPr lang="en-US" sz="7200" dirty="0" smtClean="0"/>
              <a:t> </a:t>
            </a:r>
            <a:r>
              <a:rPr lang="en-US" sz="7200" dirty="0" err="1" smtClean="0"/>
              <a:t>na</a:t>
            </a:r>
            <a:r>
              <a:rPr lang="en-US" sz="7200" dirty="0" smtClean="0"/>
              <a:t> </a:t>
            </a:r>
            <a:r>
              <a:rPr lang="en-US" sz="7200" dirty="0" err="1" smtClean="0"/>
              <a:t>dan</a:t>
            </a:r>
            <a:r>
              <a:rPr lang="en-US" sz="7200" dirty="0" smtClean="0"/>
              <a:t> </a:t>
            </a:r>
            <a:r>
              <a:rPr lang="en-US" sz="7200" dirty="0" err="1" smtClean="0"/>
              <a:t>rođendana</a:t>
            </a:r>
            <a:r>
              <a:rPr lang="en-US" sz="7200" dirty="0" smtClean="0"/>
              <a:t> a ne </a:t>
            </a:r>
            <a:r>
              <a:rPr lang="en-US" sz="7200" dirty="0" err="1" smtClean="0"/>
              <a:t>ranije</a:t>
            </a:r>
            <a:r>
              <a:rPr lang="en-US" sz="7200" dirty="0" smtClean="0"/>
              <a:t> </a:t>
            </a:r>
            <a:r>
              <a:rPr lang="en-US" sz="7200" dirty="0" err="1" smtClean="0"/>
              <a:t>ili</a:t>
            </a:r>
            <a:r>
              <a:rPr lang="en-US" sz="7200" dirty="0" smtClean="0"/>
              <a:t> </a:t>
            </a:r>
            <a:r>
              <a:rPr lang="en-US" sz="7200" dirty="0" err="1" smtClean="0"/>
              <a:t>kasnije</a:t>
            </a:r>
            <a:r>
              <a:rPr lang="en-US" sz="7200" dirty="0" smtClean="0"/>
              <a:t>)</a:t>
            </a:r>
          </a:p>
          <a:p>
            <a:pPr lvl="0"/>
            <a:r>
              <a:rPr lang="en-US" sz="7200" b="1" dirty="0" err="1" smtClean="0"/>
              <a:t>Potpunost</a:t>
            </a:r>
            <a:r>
              <a:rPr lang="en-US" sz="7200" dirty="0" smtClean="0"/>
              <a:t> – </a:t>
            </a:r>
            <a:r>
              <a:rPr lang="en-US" sz="7200" dirty="0" err="1" smtClean="0"/>
              <a:t>da</a:t>
            </a:r>
            <a:r>
              <a:rPr lang="en-US" sz="7200" dirty="0" smtClean="0"/>
              <a:t> </a:t>
            </a:r>
            <a:r>
              <a:rPr lang="en-US" sz="7200" dirty="0" err="1" smtClean="0"/>
              <a:t>li</a:t>
            </a:r>
            <a:r>
              <a:rPr lang="en-US" sz="7200" dirty="0" smtClean="0"/>
              <a:t> </a:t>
            </a:r>
            <a:r>
              <a:rPr lang="en-US" sz="7200" dirty="0" err="1" smtClean="0"/>
              <a:t>su</a:t>
            </a:r>
            <a:r>
              <a:rPr lang="en-US" sz="7200" dirty="0" smtClean="0"/>
              <a:t> </a:t>
            </a:r>
            <a:r>
              <a:rPr lang="en-US" sz="7200" dirty="0" err="1" smtClean="0"/>
              <a:t>sve</a:t>
            </a:r>
            <a:r>
              <a:rPr lang="en-US" sz="7200" dirty="0" smtClean="0"/>
              <a:t> </a:t>
            </a:r>
            <a:r>
              <a:rPr lang="en-US" sz="7200" dirty="0" err="1" smtClean="0"/>
              <a:t>naručene</a:t>
            </a:r>
            <a:r>
              <a:rPr lang="en-US" sz="7200" dirty="0" smtClean="0"/>
              <a:t> </a:t>
            </a:r>
            <a:r>
              <a:rPr lang="en-US" sz="7200" dirty="0" err="1" smtClean="0"/>
              <a:t>usluge</a:t>
            </a:r>
            <a:r>
              <a:rPr lang="en-US" sz="7200" dirty="0" smtClean="0"/>
              <a:t> </a:t>
            </a:r>
            <a:r>
              <a:rPr lang="en-US" sz="7200" dirty="0" err="1" smtClean="0"/>
              <a:t>ili</a:t>
            </a:r>
            <a:r>
              <a:rPr lang="en-US" sz="7200" dirty="0" smtClean="0"/>
              <a:t> </a:t>
            </a:r>
            <a:r>
              <a:rPr lang="en-US" sz="7200" dirty="0" err="1" smtClean="0"/>
              <a:t>proizvodi</a:t>
            </a:r>
            <a:r>
              <a:rPr lang="en-US" sz="7200" dirty="0" smtClean="0"/>
              <a:t> </a:t>
            </a:r>
            <a:r>
              <a:rPr lang="en-US" sz="7200" dirty="0" err="1" smtClean="0"/>
              <a:t>isporučeni</a:t>
            </a:r>
            <a:r>
              <a:rPr lang="en-US" sz="7200" dirty="0" smtClean="0"/>
              <a:t> (</a:t>
            </a:r>
            <a:r>
              <a:rPr lang="en-US" sz="7200" dirty="0" err="1" smtClean="0"/>
              <a:t>npr</a:t>
            </a:r>
            <a:r>
              <a:rPr lang="en-US" sz="7200" dirty="0" smtClean="0"/>
              <a:t>. </a:t>
            </a:r>
            <a:r>
              <a:rPr lang="en-US" sz="7200" dirty="0" err="1" smtClean="0"/>
              <a:t>da</a:t>
            </a:r>
            <a:r>
              <a:rPr lang="en-US" sz="7200" dirty="0" smtClean="0"/>
              <a:t> </a:t>
            </a:r>
            <a:r>
              <a:rPr lang="en-US" sz="7200" dirty="0" err="1" smtClean="0"/>
              <a:t>li</a:t>
            </a:r>
            <a:r>
              <a:rPr lang="en-US" sz="7200" dirty="0" smtClean="0"/>
              <a:t> je </a:t>
            </a:r>
            <a:r>
              <a:rPr lang="en-US" sz="7200" dirty="0" err="1" smtClean="0"/>
              <a:t>gostu</a:t>
            </a:r>
            <a:r>
              <a:rPr lang="en-US" sz="7200" dirty="0" smtClean="0"/>
              <a:t> u </a:t>
            </a:r>
            <a:r>
              <a:rPr lang="en-US" sz="7200" dirty="0" err="1" smtClean="0"/>
              <a:t>restoranu</a:t>
            </a:r>
            <a:r>
              <a:rPr lang="en-US" sz="7200" dirty="0" smtClean="0"/>
              <a:t> </a:t>
            </a:r>
            <a:r>
              <a:rPr lang="en-US" sz="7200" dirty="0" err="1" smtClean="0"/>
              <a:t>servirano</a:t>
            </a:r>
            <a:r>
              <a:rPr lang="en-US" sz="7200" dirty="0" smtClean="0"/>
              <a:t> </a:t>
            </a:r>
            <a:r>
              <a:rPr lang="en-US" sz="7200" dirty="0" err="1" smtClean="0"/>
              <a:t>sve</a:t>
            </a:r>
            <a:r>
              <a:rPr lang="en-US" sz="7200" dirty="0" smtClean="0"/>
              <a:t> </a:t>
            </a:r>
            <a:r>
              <a:rPr lang="en-US" sz="7200" dirty="0" err="1" smtClean="0"/>
              <a:t>što</a:t>
            </a:r>
            <a:r>
              <a:rPr lang="en-US" sz="7200" dirty="0" smtClean="0"/>
              <a:t> je </a:t>
            </a:r>
            <a:r>
              <a:rPr lang="en-US" sz="7200" dirty="0" err="1" smtClean="0"/>
              <a:t>naručio</a:t>
            </a:r>
            <a:r>
              <a:rPr lang="en-US" sz="7200" dirty="0" smtClean="0"/>
              <a:t>, </a:t>
            </a:r>
            <a:r>
              <a:rPr lang="en-US" sz="7200" dirty="0" err="1" smtClean="0"/>
              <a:t>da</a:t>
            </a:r>
            <a:r>
              <a:rPr lang="en-US" sz="7200" dirty="0" smtClean="0"/>
              <a:t> </a:t>
            </a:r>
            <a:r>
              <a:rPr lang="en-US" sz="7200" dirty="0" err="1" smtClean="0"/>
              <a:t>li</a:t>
            </a:r>
            <a:r>
              <a:rPr lang="en-US" sz="7200" dirty="0" smtClean="0"/>
              <a:t> je </a:t>
            </a:r>
            <a:r>
              <a:rPr lang="en-US" sz="7200" dirty="0" err="1" smtClean="0"/>
              <a:t>izveden</a:t>
            </a:r>
            <a:r>
              <a:rPr lang="en-US" sz="7200" dirty="0" smtClean="0"/>
              <a:t> </a:t>
            </a:r>
            <a:r>
              <a:rPr lang="en-US" sz="7200" dirty="0" err="1" smtClean="0"/>
              <a:t>izlet</a:t>
            </a:r>
            <a:r>
              <a:rPr lang="en-US" sz="7200" dirty="0" smtClean="0"/>
              <a:t> u </a:t>
            </a:r>
            <a:r>
              <a:rPr lang="en-US" sz="7200" dirty="0" err="1" smtClean="0"/>
              <a:t>okviru</a:t>
            </a:r>
            <a:r>
              <a:rPr lang="en-US" sz="7200" dirty="0" smtClean="0"/>
              <a:t> </a:t>
            </a:r>
            <a:r>
              <a:rPr lang="en-US" sz="7200" dirty="0" err="1" smtClean="0"/>
              <a:t>pakket</a:t>
            </a:r>
            <a:r>
              <a:rPr lang="en-US" sz="7200" dirty="0" smtClean="0"/>
              <a:t> </a:t>
            </a:r>
            <a:r>
              <a:rPr lang="en-US" sz="7200" dirty="0" err="1" smtClean="0"/>
              <a:t>aranžmana</a:t>
            </a:r>
            <a:r>
              <a:rPr lang="en-US" sz="7200" dirty="0" smtClean="0"/>
              <a:t> </a:t>
            </a:r>
            <a:r>
              <a:rPr lang="en-US" sz="7200" dirty="0" err="1" smtClean="0"/>
              <a:t>koji</a:t>
            </a:r>
            <a:r>
              <a:rPr lang="en-US" sz="7200" dirty="0" smtClean="0"/>
              <a:t> je </a:t>
            </a:r>
            <a:r>
              <a:rPr lang="en-US" sz="7200" dirty="0" err="1" smtClean="0"/>
              <a:t>uračunat</a:t>
            </a:r>
            <a:r>
              <a:rPr lang="en-US" sz="7200" dirty="0" smtClean="0"/>
              <a:t> u </a:t>
            </a:r>
            <a:r>
              <a:rPr lang="en-US" sz="7200" dirty="0" err="1" smtClean="0"/>
              <a:t>cenu</a:t>
            </a:r>
            <a:r>
              <a:rPr lang="en-US" sz="7200" dirty="0" smtClean="0"/>
              <a:t>)</a:t>
            </a:r>
          </a:p>
          <a:p>
            <a:pPr lvl="0"/>
            <a:r>
              <a:rPr lang="en-US" sz="7200" b="1" dirty="0" err="1" smtClean="0"/>
              <a:t>Ljubaznost</a:t>
            </a:r>
            <a:r>
              <a:rPr lang="en-US" sz="7200" dirty="0" smtClean="0"/>
              <a:t> – </a:t>
            </a:r>
            <a:r>
              <a:rPr lang="en-US" sz="7200" dirty="0" err="1" smtClean="0"/>
              <a:t>odnosi</a:t>
            </a:r>
            <a:r>
              <a:rPr lang="en-US" sz="7200" dirty="0" smtClean="0"/>
              <a:t> se </a:t>
            </a:r>
            <a:r>
              <a:rPr lang="en-US" sz="7200" dirty="0" err="1" smtClean="0"/>
              <a:t>na</a:t>
            </a:r>
            <a:r>
              <a:rPr lang="en-US" sz="7200" dirty="0" smtClean="0"/>
              <a:t> </a:t>
            </a:r>
            <a:r>
              <a:rPr lang="en-US" sz="7200" dirty="0" err="1" smtClean="0"/>
              <a:t>osoblje</a:t>
            </a:r>
            <a:r>
              <a:rPr lang="en-US" sz="7200" dirty="0" smtClean="0"/>
              <a:t> </a:t>
            </a:r>
            <a:r>
              <a:rPr lang="en-US" sz="7200" dirty="0" err="1" smtClean="0"/>
              <a:t>koje</a:t>
            </a:r>
            <a:r>
              <a:rPr lang="en-US" sz="7200" dirty="0" smtClean="0"/>
              <a:t> je u </a:t>
            </a:r>
            <a:r>
              <a:rPr lang="en-US" sz="7200" dirty="0" err="1" smtClean="0"/>
              <a:t>direktnom</a:t>
            </a:r>
            <a:r>
              <a:rPr lang="en-US" sz="7200" dirty="0" smtClean="0"/>
              <a:t> </a:t>
            </a:r>
            <a:r>
              <a:rPr lang="en-US" sz="7200" dirty="0" err="1" smtClean="0"/>
              <a:t>kontaktu</a:t>
            </a:r>
            <a:r>
              <a:rPr lang="en-US" sz="7200" dirty="0" smtClean="0"/>
              <a:t> </a:t>
            </a:r>
            <a:r>
              <a:rPr lang="en-US" sz="7200" dirty="0" err="1" smtClean="0"/>
              <a:t>sa</a:t>
            </a:r>
            <a:r>
              <a:rPr lang="en-US" sz="7200" dirty="0" smtClean="0"/>
              <a:t> </a:t>
            </a:r>
            <a:r>
              <a:rPr lang="en-US" sz="7200" dirty="0" err="1" smtClean="0"/>
              <a:t>potrošačem</a:t>
            </a:r>
            <a:r>
              <a:rPr lang="en-US" sz="7200" dirty="0" smtClean="0"/>
              <a:t>, </a:t>
            </a:r>
            <a:r>
              <a:rPr lang="en-US" sz="7200" dirty="0" err="1" smtClean="0"/>
              <a:t>način</a:t>
            </a:r>
            <a:r>
              <a:rPr lang="en-US" sz="7200" dirty="0" smtClean="0"/>
              <a:t> </a:t>
            </a:r>
            <a:r>
              <a:rPr lang="en-US" sz="7200" dirty="0" err="1" smtClean="0"/>
              <a:t>komuniciranja</a:t>
            </a:r>
            <a:r>
              <a:rPr lang="en-US" sz="7200" dirty="0" smtClean="0"/>
              <a:t> </a:t>
            </a:r>
            <a:r>
              <a:rPr lang="en-US" sz="7200" dirty="0" err="1" smtClean="0"/>
              <a:t>i</a:t>
            </a:r>
            <a:r>
              <a:rPr lang="en-US" sz="7200" dirty="0" smtClean="0"/>
              <a:t> </a:t>
            </a:r>
            <a:r>
              <a:rPr lang="en-US" sz="7200" dirty="0" err="1" smtClean="0"/>
              <a:t>uopšte</a:t>
            </a:r>
            <a:r>
              <a:rPr lang="en-US" sz="7200" dirty="0" smtClean="0"/>
              <a:t> </a:t>
            </a:r>
            <a:r>
              <a:rPr lang="en-US" sz="7200" dirty="0" err="1" smtClean="0"/>
              <a:t>postupanja</a:t>
            </a:r>
            <a:r>
              <a:rPr lang="en-US" sz="7200" dirty="0" smtClean="0"/>
              <a:t> </a:t>
            </a:r>
            <a:r>
              <a:rPr lang="en-US" sz="7200" dirty="0" err="1" smtClean="0"/>
              <a:t>sa</a:t>
            </a:r>
            <a:r>
              <a:rPr lang="en-US" sz="7200" dirty="0" smtClean="0"/>
              <a:t> </a:t>
            </a:r>
            <a:r>
              <a:rPr lang="en-US" sz="7200" dirty="0" err="1" smtClean="0"/>
              <a:t>potrošačem</a:t>
            </a:r>
            <a:endParaRPr lang="en-US" sz="7200" dirty="0" smtClean="0"/>
          </a:p>
          <a:p>
            <a:pPr lvl="0"/>
            <a:r>
              <a:rPr lang="en-US" sz="7200" b="1" dirty="0" err="1" smtClean="0"/>
              <a:t>Postojanost</a:t>
            </a:r>
            <a:r>
              <a:rPr lang="en-US" sz="7200" dirty="0" smtClean="0"/>
              <a:t> - </a:t>
            </a:r>
            <a:r>
              <a:rPr lang="en-US" sz="7200" dirty="0" err="1" smtClean="0"/>
              <a:t>da</a:t>
            </a:r>
            <a:r>
              <a:rPr lang="en-US" sz="7200" dirty="0" smtClean="0"/>
              <a:t> </a:t>
            </a:r>
            <a:r>
              <a:rPr lang="en-US" sz="7200" dirty="0" err="1" smtClean="0"/>
              <a:t>li</a:t>
            </a:r>
            <a:r>
              <a:rPr lang="en-US" sz="7200" dirty="0" smtClean="0"/>
              <a:t> se </a:t>
            </a:r>
            <a:r>
              <a:rPr lang="en-US" sz="7200" dirty="0" err="1" smtClean="0"/>
              <a:t>usluga</a:t>
            </a:r>
            <a:r>
              <a:rPr lang="en-US" sz="7200" dirty="0" smtClean="0"/>
              <a:t> </a:t>
            </a:r>
            <a:r>
              <a:rPr lang="en-US" sz="7200" dirty="0" err="1" smtClean="0"/>
              <a:t>uvek</a:t>
            </a:r>
            <a:r>
              <a:rPr lang="en-US" sz="7200" dirty="0" smtClean="0"/>
              <a:t> </a:t>
            </a:r>
            <a:r>
              <a:rPr lang="en-US" sz="7200" dirty="0" err="1" smtClean="0"/>
              <a:t>i</a:t>
            </a:r>
            <a:r>
              <a:rPr lang="en-US" sz="7200" dirty="0" smtClean="0"/>
              <a:t> </a:t>
            </a:r>
            <a:r>
              <a:rPr lang="en-US" sz="7200" dirty="0" err="1" smtClean="0"/>
              <a:t>svakom</a:t>
            </a:r>
            <a:r>
              <a:rPr lang="en-US" sz="7200" dirty="0" smtClean="0"/>
              <a:t> </a:t>
            </a:r>
            <a:r>
              <a:rPr lang="en-US" sz="7200" dirty="0" err="1" smtClean="0"/>
              <a:t>potrošaču</a:t>
            </a:r>
            <a:r>
              <a:rPr lang="en-US" sz="7200" dirty="0" smtClean="0"/>
              <a:t> </a:t>
            </a:r>
            <a:r>
              <a:rPr lang="en-US" sz="7200" dirty="0" err="1" smtClean="0"/>
              <a:t>pruža</a:t>
            </a:r>
            <a:r>
              <a:rPr lang="en-US" sz="7200" dirty="0" smtClean="0"/>
              <a:t> </a:t>
            </a:r>
            <a:r>
              <a:rPr lang="en-US" sz="7200" dirty="0" err="1" smtClean="0"/>
              <a:t>na</a:t>
            </a:r>
            <a:r>
              <a:rPr lang="en-US" sz="7200" dirty="0" smtClean="0"/>
              <a:t> </a:t>
            </a:r>
            <a:r>
              <a:rPr lang="en-US" sz="7200" dirty="0" err="1" smtClean="0"/>
              <a:t>isti</a:t>
            </a:r>
            <a:r>
              <a:rPr lang="en-US" sz="7200" dirty="0" smtClean="0"/>
              <a:t> </a:t>
            </a:r>
            <a:r>
              <a:rPr lang="en-US" sz="7200" dirty="0" err="1" smtClean="0"/>
              <a:t>način</a:t>
            </a:r>
            <a:endParaRPr lang="en-US" sz="7200" dirty="0" smtClean="0"/>
          </a:p>
          <a:p>
            <a:pPr lvl="0"/>
            <a:r>
              <a:rPr lang="en-US" sz="7200" b="1" dirty="0" err="1" smtClean="0"/>
              <a:t>Dostupnost</a:t>
            </a:r>
            <a:r>
              <a:rPr lang="en-US" sz="7200" b="1" dirty="0" smtClean="0"/>
              <a:t> </a:t>
            </a:r>
            <a:r>
              <a:rPr lang="en-US" sz="7200" b="1" dirty="0" err="1" smtClean="0"/>
              <a:t>i</a:t>
            </a:r>
            <a:r>
              <a:rPr lang="en-US" sz="7200" b="1" dirty="0" smtClean="0"/>
              <a:t> </a:t>
            </a:r>
            <a:r>
              <a:rPr lang="en-US" sz="7200" b="1" dirty="0" err="1" smtClean="0"/>
              <a:t>pogodnost</a:t>
            </a:r>
            <a:r>
              <a:rPr lang="en-US" sz="7200" dirty="0" smtClean="0"/>
              <a:t> – </a:t>
            </a:r>
            <a:r>
              <a:rPr lang="en-US" sz="7200" dirty="0" err="1" smtClean="0"/>
              <a:t>da</a:t>
            </a:r>
            <a:r>
              <a:rPr lang="en-US" sz="7200" dirty="0" smtClean="0"/>
              <a:t> </a:t>
            </a:r>
            <a:r>
              <a:rPr lang="en-US" sz="7200" dirty="0" err="1" smtClean="0"/>
              <a:t>li</a:t>
            </a:r>
            <a:r>
              <a:rPr lang="en-US" sz="7200" dirty="0" smtClean="0"/>
              <a:t> se </a:t>
            </a:r>
            <a:r>
              <a:rPr lang="en-US" sz="7200" dirty="0" err="1" smtClean="0"/>
              <a:t>lako</a:t>
            </a:r>
            <a:r>
              <a:rPr lang="en-US" sz="7200" dirty="0" smtClean="0"/>
              <a:t> </a:t>
            </a:r>
            <a:r>
              <a:rPr lang="en-US" sz="7200" dirty="0" err="1" smtClean="0"/>
              <a:t>dolazi</a:t>
            </a:r>
            <a:r>
              <a:rPr lang="en-US" sz="7200" dirty="0" smtClean="0"/>
              <a:t> do </a:t>
            </a:r>
            <a:r>
              <a:rPr lang="en-US" sz="7200" dirty="0" err="1" smtClean="0"/>
              <a:t>usluge</a:t>
            </a:r>
            <a:r>
              <a:rPr lang="en-US" sz="7200" dirty="0" smtClean="0"/>
              <a:t> (</a:t>
            </a:r>
            <a:r>
              <a:rPr lang="en-US" sz="7200" dirty="0" err="1" smtClean="0"/>
              <a:t>fizička</a:t>
            </a:r>
            <a:r>
              <a:rPr lang="en-US" sz="7200" dirty="0" smtClean="0"/>
              <a:t> </a:t>
            </a:r>
            <a:r>
              <a:rPr lang="en-US" sz="7200" dirty="0" err="1" smtClean="0"/>
              <a:t>dostunost</a:t>
            </a:r>
            <a:r>
              <a:rPr lang="en-US" sz="7200" dirty="0" smtClean="0"/>
              <a:t>) </a:t>
            </a:r>
            <a:r>
              <a:rPr lang="en-US" sz="7200" dirty="0" err="1" smtClean="0"/>
              <a:t>i</a:t>
            </a:r>
            <a:r>
              <a:rPr lang="en-US" sz="7200" dirty="0" smtClean="0"/>
              <a:t> </a:t>
            </a:r>
            <a:r>
              <a:rPr lang="en-US" sz="7200" dirty="0" err="1" smtClean="0"/>
              <a:t>da</a:t>
            </a:r>
            <a:r>
              <a:rPr lang="en-US" sz="7200" dirty="0" smtClean="0"/>
              <a:t> </a:t>
            </a:r>
            <a:r>
              <a:rPr lang="en-US" sz="7200" dirty="0" err="1" smtClean="0"/>
              <a:t>li</a:t>
            </a:r>
            <a:r>
              <a:rPr lang="en-US" sz="7200" dirty="0" smtClean="0"/>
              <a:t> se </a:t>
            </a:r>
            <a:r>
              <a:rPr lang="en-US" sz="7200" dirty="0" err="1" smtClean="0"/>
              <a:t>ona</a:t>
            </a:r>
            <a:r>
              <a:rPr lang="en-US" sz="7200" dirty="0" smtClean="0"/>
              <a:t> </a:t>
            </a:r>
            <a:r>
              <a:rPr lang="en-US" sz="7200" dirty="0" err="1" smtClean="0"/>
              <a:t>pruža</a:t>
            </a:r>
            <a:r>
              <a:rPr lang="en-US" sz="7200" dirty="0" smtClean="0"/>
              <a:t> </a:t>
            </a:r>
            <a:r>
              <a:rPr lang="en-US" sz="7200" dirty="0" err="1" smtClean="0"/>
              <a:t>na</a:t>
            </a:r>
            <a:r>
              <a:rPr lang="en-US" sz="7200" dirty="0" smtClean="0"/>
              <a:t> </a:t>
            </a:r>
            <a:r>
              <a:rPr lang="en-US" sz="7200" dirty="0" err="1" smtClean="0"/>
              <a:t>način</a:t>
            </a:r>
            <a:r>
              <a:rPr lang="en-US" sz="7200" dirty="0" smtClean="0"/>
              <a:t> </a:t>
            </a:r>
            <a:r>
              <a:rPr lang="en-US" sz="7200" dirty="0" err="1" smtClean="0"/>
              <a:t>koji</a:t>
            </a:r>
            <a:r>
              <a:rPr lang="en-US" sz="7200" dirty="0" smtClean="0"/>
              <a:t> </a:t>
            </a:r>
            <a:r>
              <a:rPr lang="en-US" sz="7200" dirty="0" err="1" smtClean="0"/>
              <a:t>odgovara</a:t>
            </a:r>
            <a:r>
              <a:rPr lang="en-US" sz="7200" dirty="0" smtClean="0"/>
              <a:t> </a:t>
            </a:r>
            <a:r>
              <a:rPr lang="en-US" sz="7200" dirty="0" err="1" smtClean="0"/>
              <a:t>potrošaču</a:t>
            </a:r>
            <a:r>
              <a:rPr lang="en-US" sz="7200" dirty="0" smtClean="0"/>
              <a:t>. </a:t>
            </a:r>
            <a:r>
              <a:rPr lang="en-US" sz="7200" dirty="0" err="1" smtClean="0"/>
              <a:t>Potrošači</a:t>
            </a:r>
            <a:r>
              <a:rPr lang="en-US" sz="7200" dirty="0" smtClean="0"/>
              <a:t> </a:t>
            </a:r>
            <a:r>
              <a:rPr lang="en-US" sz="7200" dirty="0" err="1" smtClean="0"/>
              <a:t>smatraju</a:t>
            </a:r>
            <a:r>
              <a:rPr lang="en-US" sz="7200" dirty="0" smtClean="0"/>
              <a:t> </a:t>
            </a:r>
            <a:r>
              <a:rPr lang="en-US" sz="7200" dirty="0" err="1" smtClean="0"/>
              <a:t>da</a:t>
            </a:r>
            <a:r>
              <a:rPr lang="en-US" sz="7200" dirty="0" smtClean="0"/>
              <a:t> </a:t>
            </a:r>
            <a:r>
              <a:rPr lang="en-US" sz="7200" dirty="0" err="1" smtClean="0"/>
              <a:t>uslužni</a:t>
            </a:r>
            <a:r>
              <a:rPr lang="en-US" sz="7200" dirty="0" smtClean="0"/>
              <a:t> </a:t>
            </a:r>
            <a:r>
              <a:rPr lang="en-US" sz="7200" dirty="0" err="1" smtClean="0"/>
              <a:t>provajder</a:t>
            </a:r>
            <a:r>
              <a:rPr lang="en-US" sz="7200" dirty="0" smtClean="0"/>
              <a:t>, </a:t>
            </a:r>
            <a:r>
              <a:rPr lang="en-US" sz="7200" dirty="0" err="1" smtClean="0"/>
              <a:t>njegova</a:t>
            </a:r>
            <a:r>
              <a:rPr lang="en-US" sz="7200" dirty="0" smtClean="0"/>
              <a:t> </a:t>
            </a:r>
            <a:r>
              <a:rPr lang="en-US" sz="7200" dirty="0" err="1" smtClean="0"/>
              <a:t>lokacija</a:t>
            </a:r>
            <a:r>
              <a:rPr lang="en-US" sz="7200" dirty="0" smtClean="0"/>
              <a:t>, </a:t>
            </a:r>
            <a:r>
              <a:rPr lang="en-US" sz="7200" dirty="0" err="1" smtClean="0"/>
              <a:t>radno</a:t>
            </a:r>
            <a:r>
              <a:rPr lang="en-US" sz="7200" dirty="0" smtClean="0"/>
              <a:t> </a:t>
            </a:r>
            <a:r>
              <a:rPr lang="en-US" sz="7200" dirty="0" err="1" smtClean="0"/>
              <a:t>vreme</a:t>
            </a:r>
            <a:r>
              <a:rPr lang="en-US" sz="7200" dirty="0" smtClean="0"/>
              <a:t>, </a:t>
            </a:r>
            <a:r>
              <a:rPr lang="en-US" sz="7200" dirty="0" err="1" smtClean="0"/>
              <a:t>zaposleni</a:t>
            </a:r>
            <a:r>
              <a:rPr lang="en-US" sz="7200" dirty="0" smtClean="0"/>
              <a:t> </a:t>
            </a:r>
            <a:r>
              <a:rPr lang="en-US" sz="7200" dirty="0" err="1" smtClean="0"/>
              <a:t>i</a:t>
            </a:r>
            <a:r>
              <a:rPr lang="en-US" sz="7200" dirty="0" smtClean="0"/>
              <a:t> </a:t>
            </a:r>
            <a:r>
              <a:rPr lang="en-US" sz="7200" dirty="0" err="1" smtClean="0"/>
              <a:t>operativni</a:t>
            </a:r>
            <a:r>
              <a:rPr lang="en-US" sz="7200" dirty="0" smtClean="0"/>
              <a:t> </a:t>
            </a:r>
            <a:r>
              <a:rPr lang="en-US" sz="7200" dirty="0" err="1" smtClean="0"/>
              <a:t>sistemi</a:t>
            </a:r>
            <a:r>
              <a:rPr lang="en-US" sz="7200" dirty="0" smtClean="0"/>
              <a:t> </a:t>
            </a:r>
            <a:r>
              <a:rPr lang="en-US" sz="7200" dirty="0" err="1" smtClean="0"/>
              <a:t>dizajnirani</a:t>
            </a:r>
            <a:r>
              <a:rPr lang="en-US" sz="7200" dirty="0" smtClean="0"/>
              <a:t> </a:t>
            </a:r>
            <a:r>
              <a:rPr lang="en-US" sz="7200" dirty="0" err="1" smtClean="0"/>
              <a:t>i</a:t>
            </a:r>
            <a:r>
              <a:rPr lang="en-US" sz="7200" dirty="0" smtClean="0"/>
              <a:t> </a:t>
            </a:r>
            <a:r>
              <a:rPr lang="en-US" sz="7200" dirty="0" err="1" smtClean="0"/>
              <a:t>operišu</a:t>
            </a:r>
            <a:r>
              <a:rPr lang="en-US" sz="7200" dirty="0" smtClean="0"/>
              <a:t> </a:t>
            </a:r>
            <a:r>
              <a:rPr lang="en-US" sz="7200" dirty="0" err="1" smtClean="0"/>
              <a:t>tako</a:t>
            </a:r>
            <a:r>
              <a:rPr lang="en-US" sz="7200" dirty="0" smtClean="0"/>
              <a:t> </a:t>
            </a:r>
            <a:r>
              <a:rPr lang="en-US" sz="7200" dirty="0" err="1" smtClean="0"/>
              <a:t>da</a:t>
            </a:r>
            <a:r>
              <a:rPr lang="en-US" sz="7200" dirty="0" smtClean="0"/>
              <a:t> se </a:t>
            </a:r>
            <a:r>
              <a:rPr lang="en-US" sz="7200" dirty="0" err="1" smtClean="0"/>
              <a:t>omogućava</a:t>
            </a:r>
            <a:r>
              <a:rPr lang="en-US" sz="7200" dirty="0" smtClean="0"/>
              <a:t> </a:t>
            </a:r>
            <a:r>
              <a:rPr lang="en-US" sz="7200" dirty="0" err="1" smtClean="0"/>
              <a:t>lak</a:t>
            </a:r>
            <a:r>
              <a:rPr lang="en-US" sz="7200" dirty="0" smtClean="0"/>
              <a:t> </a:t>
            </a:r>
            <a:r>
              <a:rPr lang="en-US" sz="7200" dirty="0" err="1" smtClean="0"/>
              <a:t>pristup</a:t>
            </a:r>
            <a:r>
              <a:rPr lang="en-US" sz="7200" dirty="0" smtClean="0"/>
              <a:t> </a:t>
            </a:r>
            <a:r>
              <a:rPr lang="en-US" sz="7200" dirty="0" err="1" smtClean="0"/>
              <a:t>usluzi</a:t>
            </a:r>
            <a:r>
              <a:rPr lang="en-US" sz="7200" dirty="0" smtClean="0"/>
              <a:t>, </a:t>
            </a:r>
            <a:r>
              <a:rPr lang="en-US" sz="7200" dirty="0" err="1" smtClean="0"/>
              <a:t>kao</a:t>
            </a:r>
            <a:r>
              <a:rPr lang="en-US" sz="7200" dirty="0" smtClean="0"/>
              <a:t> </a:t>
            </a:r>
            <a:r>
              <a:rPr lang="en-US" sz="7200" dirty="0" err="1" smtClean="0"/>
              <a:t>i</a:t>
            </a:r>
            <a:r>
              <a:rPr lang="en-US" sz="7200" dirty="0" smtClean="0"/>
              <a:t> </a:t>
            </a:r>
            <a:r>
              <a:rPr lang="en-US" sz="7200" dirty="0" err="1" smtClean="0"/>
              <a:t>da</a:t>
            </a:r>
            <a:r>
              <a:rPr lang="en-US" sz="7200" dirty="0" smtClean="0"/>
              <a:t> </a:t>
            </a:r>
            <a:r>
              <a:rPr lang="en-US" sz="7200" dirty="0" err="1" smtClean="0"/>
              <a:t>su</a:t>
            </a:r>
            <a:r>
              <a:rPr lang="en-US" sz="7200" dirty="0" smtClean="0"/>
              <a:t> </a:t>
            </a:r>
            <a:r>
              <a:rPr lang="en-US" sz="7200" dirty="0" err="1" smtClean="0"/>
              <a:t>spremni</a:t>
            </a:r>
            <a:r>
              <a:rPr lang="en-US" sz="7200" dirty="0" smtClean="0"/>
              <a:t> </a:t>
            </a:r>
            <a:r>
              <a:rPr lang="en-US" sz="7200" dirty="0" err="1" smtClean="0"/>
              <a:t>da</a:t>
            </a:r>
            <a:r>
              <a:rPr lang="en-US" sz="7200" dirty="0" smtClean="0"/>
              <a:t> se </a:t>
            </a:r>
            <a:r>
              <a:rPr lang="en-US" sz="7200" dirty="0" err="1" smtClean="0"/>
              <a:t>prilagode</a:t>
            </a:r>
            <a:r>
              <a:rPr lang="en-US" sz="7200" dirty="0" smtClean="0"/>
              <a:t> </a:t>
            </a:r>
            <a:r>
              <a:rPr lang="en-US" sz="7200" dirty="0" err="1" smtClean="0"/>
              <a:t>željama</a:t>
            </a:r>
            <a:r>
              <a:rPr lang="en-US" sz="7200" dirty="0" smtClean="0"/>
              <a:t> </a:t>
            </a:r>
            <a:r>
              <a:rPr lang="en-US" sz="7200" dirty="0" err="1" smtClean="0"/>
              <a:t>i</a:t>
            </a:r>
            <a:r>
              <a:rPr lang="en-US" sz="7200" dirty="0" smtClean="0"/>
              <a:t> </a:t>
            </a:r>
            <a:r>
              <a:rPr lang="en-US" sz="7200" dirty="0" err="1" smtClean="0"/>
              <a:t>zahtevima</a:t>
            </a:r>
            <a:r>
              <a:rPr lang="en-US" sz="7200" dirty="0" smtClean="0"/>
              <a:t> </a:t>
            </a:r>
            <a:r>
              <a:rPr lang="en-US" sz="7200" dirty="0" err="1" smtClean="0"/>
              <a:t>potrošača</a:t>
            </a:r>
            <a:r>
              <a:rPr lang="en-US" sz="7200" dirty="0" smtClean="0"/>
              <a:t> </a:t>
            </a:r>
            <a:r>
              <a:rPr lang="en-US" sz="7200" dirty="0" err="1" smtClean="0"/>
              <a:t>na</a:t>
            </a:r>
            <a:r>
              <a:rPr lang="en-US" sz="7200" dirty="0" smtClean="0"/>
              <a:t> </a:t>
            </a:r>
            <a:r>
              <a:rPr lang="en-US" sz="7200" dirty="0" err="1" smtClean="0"/>
              <a:t>fleksibilan</a:t>
            </a:r>
            <a:r>
              <a:rPr lang="en-US" sz="7200" dirty="0" smtClean="0"/>
              <a:t> </a:t>
            </a:r>
            <a:r>
              <a:rPr lang="en-US" sz="7200" dirty="0" err="1" smtClean="0"/>
              <a:t>način</a:t>
            </a:r>
            <a:endParaRPr lang="en-US" sz="7200" dirty="0" smtClean="0"/>
          </a:p>
          <a:p>
            <a:pPr lvl="0"/>
            <a:r>
              <a:rPr lang="en-US" sz="7200" b="1" dirty="0" err="1" smtClean="0"/>
              <a:t>Tačnost</a:t>
            </a:r>
            <a:r>
              <a:rPr lang="en-US" sz="7200" b="1" dirty="0" smtClean="0"/>
              <a:t> </a:t>
            </a:r>
            <a:r>
              <a:rPr lang="en-US" sz="7200" dirty="0" smtClean="0"/>
              <a:t>– </a:t>
            </a:r>
            <a:r>
              <a:rPr lang="en-US" sz="7200" dirty="0" err="1" smtClean="0"/>
              <a:t>da</a:t>
            </a:r>
            <a:r>
              <a:rPr lang="en-US" sz="7200" dirty="0" smtClean="0"/>
              <a:t> </a:t>
            </a:r>
            <a:r>
              <a:rPr lang="en-US" sz="7200" dirty="0" err="1" smtClean="0"/>
              <a:t>li</a:t>
            </a:r>
            <a:r>
              <a:rPr lang="en-US" sz="7200" dirty="0" smtClean="0"/>
              <a:t> je </a:t>
            </a:r>
            <a:r>
              <a:rPr lang="en-US" sz="7200" dirty="0" err="1" smtClean="0"/>
              <a:t>usluga</a:t>
            </a:r>
            <a:r>
              <a:rPr lang="en-US" sz="7200" dirty="0" smtClean="0"/>
              <a:t> </a:t>
            </a:r>
            <a:r>
              <a:rPr lang="en-US" sz="7200" dirty="0" err="1" smtClean="0"/>
              <a:t>pružđena</a:t>
            </a:r>
            <a:r>
              <a:rPr lang="en-US" sz="7200" dirty="0" smtClean="0"/>
              <a:t> </a:t>
            </a:r>
            <a:r>
              <a:rPr lang="en-US" sz="7200" dirty="0" err="1" smtClean="0"/>
              <a:t>na</a:t>
            </a:r>
            <a:r>
              <a:rPr lang="en-US" sz="7200" dirty="0" smtClean="0"/>
              <a:t> </a:t>
            </a:r>
            <a:r>
              <a:rPr lang="en-US" sz="7200" dirty="0" err="1" smtClean="0"/>
              <a:t>ispravan</a:t>
            </a:r>
            <a:r>
              <a:rPr lang="en-US" sz="7200" dirty="0" smtClean="0"/>
              <a:t> </a:t>
            </a:r>
            <a:r>
              <a:rPr lang="en-US" sz="7200" dirty="0" err="1" smtClean="0"/>
              <a:t>način</a:t>
            </a:r>
            <a:endParaRPr lang="en-US" sz="7200" dirty="0" smtClean="0"/>
          </a:p>
          <a:p>
            <a:pPr lvl="0"/>
            <a:r>
              <a:rPr lang="en-US" sz="7200" b="1" dirty="0" err="1" smtClean="0"/>
              <a:t>Odziv</a:t>
            </a:r>
            <a:r>
              <a:rPr lang="en-US" sz="7200" dirty="0" smtClean="0"/>
              <a:t> – </a:t>
            </a:r>
            <a:r>
              <a:rPr lang="en-US" sz="7200" dirty="0" err="1" smtClean="0"/>
              <a:t>koliko</a:t>
            </a:r>
            <a:r>
              <a:rPr lang="en-US" sz="7200" dirty="0" smtClean="0"/>
              <a:t> </a:t>
            </a:r>
            <a:r>
              <a:rPr lang="en-US" sz="7200" dirty="0" err="1" smtClean="0"/>
              <a:t>brzo</a:t>
            </a:r>
            <a:r>
              <a:rPr lang="en-US" sz="7200" dirty="0" smtClean="0"/>
              <a:t> </a:t>
            </a:r>
            <a:r>
              <a:rPr lang="en-US" sz="7200" dirty="0" err="1" smtClean="0"/>
              <a:t>ili</a:t>
            </a:r>
            <a:r>
              <a:rPr lang="en-US" sz="7200" dirty="0" smtClean="0"/>
              <a:t> </a:t>
            </a:r>
            <a:r>
              <a:rPr lang="en-US" sz="7200" dirty="0" err="1" smtClean="0"/>
              <a:t>blagovremeno</a:t>
            </a:r>
            <a:r>
              <a:rPr lang="en-US" sz="7200" dirty="0" smtClean="0"/>
              <a:t> </a:t>
            </a:r>
            <a:r>
              <a:rPr lang="en-US" sz="7200" dirty="0" err="1" smtClean="0"/>
              <a:t>osoblje</a:t>
            </a:r>
            <a:r>
              <a:rPr lang="en-US" sz="7200" dirty="0" smtClean="0"/>
              <a:t> </a:t>
            </a:r>
            <a:r>
              <a:rPr lang="en-US" sz="7200" dirty="0" err="1" smtClean="0"/>
              <a:t>reaguje</a:t>
            </a:r>
            <a:r>
              <a:rPr lang="en-US" sz="7200" dirty="0" smtClean="0"/>
              <a:t> u </a:t>
            </a:r>
            <a:r>
              <a:rPr lang="en-US" sz="7200" dirty="0" err="1" smtClean="0"/>
              <a:t>normalnim</a:t>
            </a:r>
            <a:r>
              <a:rPr lang="en-US" sz="7200" dirty="0" smtClean="0"/>
              <a:t> </a:t>
            </a:r>
            <a:r>
              <a:rPr lang="en-US" sz="7200" dirty="0" err="1" smtClean="0"/>
              <a:t>okolnostima</a:t>
            </a:r>
            <a:r>
              <a:rPr lang="en-US" sz="7200" dirty="0" smtClean="0"/>
              <a:t> </a:t>
            </a:r>
            <a:r>
              <a:rPr lang="en-US" sz="7200" dirty="0" err="1" smtClean="0"/>
              <a:t>ali</a:t>
            </a:r>
            <a:r>
              <a:rPr lang="en-US" sz="7200" dirty="0" smtClean="0"/>
              <a:t> </a:t>
            </a:r>
            <a:r>
              <a:rPr lang="en-US" sz="7200" dirty="0" err="1" smtClean="0"/>
              <a:t>i</a:t>
            </a:r>
            <a:r>
              <a:rPr lang="en-US" sz="7200" dirty="0" smtClean="0"/>
              <a:t> </a:t>
            </a:r>
            <a:r>
              <a:rPr lang="en-US" sz="7200" dirty="0" err="1" smtClean="0"/>
              <a:t>na</a:t>
            </a:r>
            <a:r>
              <a:rPr lang="en-US" sz="7200" dirty="0" smtClean="0"/>
              <a:t> </a:t>
            </a:r>
            <a:r>
              <a:rPr lang="en-US" sz="7200" dirty="0" err="1" smtClean="0"/>
              <a:t>neočekivane</a:t>
            </a:r>
            <a:r>
              <a:rPr lang="en-US" sz="7200" dirty="0" smtClean="0"/>
              <a:t> </a:t>
            </a:r>
            <a:r>
              <a:rPr lang="en-US" sz="7200" dirty="0" err="1" smtClean="0"/>
              <a:t>probleme</a:t>
            </a:r>
            <a:endParaRPr lang="en-US" sz="7200" dirty="0" smtClean="0"/>
          </a:p>
          <a:p>
            <a:pPr lvl="0"/>
            <a:r>
              <a:rPr lang="en-US" sz="7200" b="1" dirty="0" err="1" smtClean="0"/>
              <a:t>Numerička</a:t>
            </a:r>
            <a:r>
              <a:rPr lang="en-US" sz="7200" b="1" dirty="0" smtClean="0"/>
              <a:t> </a:t>
            </a:r>
            <a:r>
              <a:rPr lang="en-US" sz="7200" b="1" dirty="0" err="1" smtClean="0"/>
              <a:t>tačnost</a:t>
            </a:r>
            <a:r>
              <a:rPr lang="en-US" sz="7200" dirty="0" smtClean="0"/>
              <a:t> – </a:t>
            </a:r>
            <a:r>
              <a:rPr lang="en-US" sz="7200" dirty="0" err="1" smtClean="0"/>
              <a:t>npr</a:t>
            </a:r>
            <a:r>
              <a:rPr lang="en-US" sz="7200" dirty="0" smtClean="0"/>
              <a:t> </a:t>
            </a:r>
            <a:r>
              <a:rPr lang="en-US" sz="7200" dirty="0" err="1" smtClean="0"/>
              <a:t>ispravnost</a:t>
            </a:r>
            <a:r>
              <a:rPr lang="en-US" sz="7200" dirty="0" smtClean="0"/>
              <a:t> </a:t>
            </a:r>
            <a:r>
              <a:rPr lang="en-US" sz="7200" dirty="0" err="1" smtClean="0"/>
              <a:t>na</a:t>
            </a:r>
            <a:r>
              <a:rPr lang="en-US" sz="7200" dirty="0" smtClean="0"/>
              <a:t> </a:t>
            </a:r>
            <a:r>
              <a:rPr lang="en-US" sz="7200" dirty="0" err="1" smtClean="0"/>
              <a:t>računu</a:t>
            </a:r>
            <a:endParaRPr lang="en-US" sz="7200" dirty="0" smtClean="0"/>
          </a:p>
          <a:p>
            <a:pPr lvl="0"/>
            <a:r>
              <a:rPr lang="en-US" sz="7200" b="1" dirty="0" err="1" smtClean="0"/>
              <a:t>Urednost</a:t>
            </a:r>
            <a:r>
              <a:rPr lang="en-US" sz="7200" dirty="0" smtClean="0"/>
              <a:t> – </a:t>
            </a:r>
            <a:r>
              <a:rPr lang="en-US" sz="7200" dirty="0" err="1" smtClean="0"/>
              <a:t>npr</a:t>
            </a:r>
            <a:r>
              <a:rPr lang="en-US" sz="7200" dirty="0" smtClean="0"/>
              <a:t>. </a:t>
            </a:r>
            <a:r>
              <a:rPr lang="en-US" sz="7200" dirty="0" err="1" smtClean="0"/>
              <a:t>čistoća</a:t>
            </a:r>
            <a:r>
              <a:rPr lang="en-US" sz="7200" dirty="0" smtClean="0"/>
              <a:t> </a:t>
            </a:r>
            <a:r>
              <a:rPr lang="en-US" sz="7200" dirty="0" err="1" smtClean="0"/>
              <a:t>podova</a:t>
            </a:r>
            <a:r>
              <a:rPr lang="en-US" sz="7200" dirty="0" smtClean="0"/>
              <a:t> u </a:t>
            </a:r>
            <a:r>
              <a:rPr lang="en-US" sz="7200" dirty="0" err="1" smtClean="0"/>
              <a:t>restoranu</a:t>
            </a:r>
            <a:r>
              <a:rPr lang="en-US" sz="7200" dirty="0" smtClean="0"/>
              <a:t> </a:t>
            </a:r>
            <a:r>
              <a:rPr lang="en-US" sz="7200" dirty="0" err="1" smtClean="0"/>
              <a:t>i</a:t>
            </a:r>
            <a:r>
              <a:rPr lang="en-US" sz="7200" dirty="0" smtClean="0"/>
              <a:t> </a:t>
            </a:r>
            <a:r>
              <a:rPr lang="en-US" sz="7200" dirty="0" err="1" smtClean="0"/>
              <a:t>kompletnog</a:t>
            </a:r>
            <a:r>
              <a:rPr lang="en-US" sz="7200" dirty="0" smtClean="0"/>
              <a:t> </a:t>
            </a:r>
            <a:r>
              <a:rPr lang="en-US" sz="7200" dirty="0" err="1" smtClean="0"/>
              <a:t>eneterijera</a:t>
            </a:r>
            <a:r>
              <a:rPr lang="en-US" sz="7200" dirty="0" smtClean="0"/>
              <a:t> </a:t>
            </a:r>
            <a:r>
              <a:rPr lang="en-US" sz="7200" dirty="0" err="1" smtClean="0"/>
              <a:t>i</a:t>
            </a:r>
            <a:r>
              <a:rPr lang="en-US" sz="7200" dirty="0" smtClean="0"/>
              <a:t> </a:t>
            </a:r>
            <a:r>
              <a:rPr lang="en-US" sz="7200" dirty="0" err="1" smtClean="0"/>
              <a:t>eksterijera</a:t>
            </a:r>
            <a:r>
              <a:rPr lang="en-US" sz="7200" dirty="0" smtClean="0"/>
              <a:t> </a:t>
            </a:r>
            <a:r>
              <a:rPr lang="en-US" sz="7200" dirty="0" err="1" smtClean="0"/>
              <a:t>i</a:t>
            </a:r>
            <a:r>
              <a:rPr lang="en-US" sz="7200" dirty="0" smtClean="0"/>
              <a:t> sl. </a:t>
            </a:r>
            <a:r>
              <a:rPr lang="en-US" sz="7200" dirty="0" err="1" smtClean="0"/>
              <a:t>okruženja</a:t>
            </a:r>
            <a:r>
              <a:rPr lang="en-US" sz="7200" dirty="0" smtClean="0"/>
              <a:t> </a:t>
            </a:r>
            <a:r>
              <a:rPr lang="en-US" sz="7200" dirty="0" err="1" smtClean="0"/>
              <a:t>usluga</a:t>
            </a:r>
            <a:r>
              <a:rPr lang="en-US" sz="7200" dirty="0" smtClean="0"/>
              <a:t>, </a:t>
            </a:r>
            <a:r>
              <a:rPr lang="en-US" sz="7200" dirty="0" err="1" smtClean="0"/>
              <a:t>kapaciteta</a:t>
            </a:r>
            <a:r>
              <a:rPr lang="en-US" sz="7200" dirty="0" smtClean="0"/>
              <a:t>, </a:t>
            </a:r>
            <a:r>
              <a:rPr lang="en-US" sz="7200" dirty="0" err="1" smtClean="0"/>
              <a:t>stvari</a:t>
            </a:r>
            <a:r>
              <a:rPr lang="en-US" sz="7200" dirty="0" smtClean="0"/>
              <a:t> </a:t>
            </a:r>
            <a:r>
              <a:rPr lang="en-US" sz="7200" dirty="0" err="1" smtClean="0"/>
              <a:t>i</a:t>
            </a:r>
            <a:r>
              <a:rPr lang="en-US" sz="7200" dirty="0" smtClean="0"/>
              <a:t> </a:t>
            </a:r>
            <a:r>
              <a:rPr lang="en-US" sz="7200" dirty="0" err="1" smtClean="0"/>
              <a:t>osoblja</a:t>
            </a:r>
            <a:r>
              <a:rPr lang="en-US" sz="7200" dirty="0" smtClean="0"/>
              <a:t>.</a:t>
            </a:r>
          </a:p>
          <a:p>
            <a:pPr lvl="0"/>
            <a:r>
              <a:rPr lang="en-US" sz="7200" b="1" dirty="0" err="1" smtClean="0"/>
              <a:t>Profesionalizam</a:t>
            </a:r>
            <a:r>
              <a:rPr lang="en-US" sz="7200" b="1" dirty="0" smtClean="0"/>
              <a:t> </a:t>
            </a:r>
            <a:r>
              <a:rPr lang="en-US" sz="7200" b="1" dirty="0" err="1" smtClean="0"/>
              <a:t>i</a:t>
            </a:r>
            <a:r>
              <a:rPr lang="en-US" sz="7200" b="1" dirty="0" smtClean="0"/>
              <a:t> </a:t>
            </a:r>
            <a:r>
              <a:rPr lang="en-US" sz="7200" b="1" dirty="0" err="1" smtClean="0"/>
              <a:t>sposobnosti</a:t>
            </a:r>
            <a:r>
              <a:rPr lang="en-US" sz="7200" dirty="0" smtClean="0"/>
              <a:t>. </a:t>
            </a:r>
            <a:r>
              <a:rPr lang="en-US" sz="7200" dirty="0" err="1" smtClean="0"/>
              <a:t>Potrošači</a:t>
            </a:r>
            <a:r>
              <a:rPr lang="en-US" sz="7200" dirty="0" smtClean="0"/>
              <a:t> </a:t>
            </a:r>
            <a:r>
              <a:rPr lang="en-US" sz="7200" dirty="0" err="1" smtClean="0"/>
              <a:t>smatraju</a:t>
            </a:r>
            <a:r>
              <a:rPr lang="en-US" sz="7200" dirty="0" smtClean="0"/>
              <a:t> </a:t>
            </a:r>
            <a:r>
              <a:rPr lang="en-US" sz="7200" dirty="0" err="1" smtClean="0"/>
              <a:t>da</a:t>
            </a:r>
            <a:r>
              <a:rPr lang="en-US" sz="7200" dirty="0" smtClean="0"/>
              <a:t> </a:t>
            </a:r>
            <a:r>
              <a:rPr lang="en-US" sz="7200" dirty="0" err="1" smtClean="0"/>
              <a:t>uslužni</a:t>
            </a:r>
            <a:r>
              <a:rPr lang="en-US" sz="7200" dirty="0" smtClean="0"/>
              <a:t> </a:t>
            </a:r>
            <a:r>
              <a:rPr lang="en-US" sz="7200" dirty="0" err="1" smtClean="0"/>
              <a:t>provajder</a:t>
            </a:r>
            <a:r>
              <a:rPr lang="en-US" sz="7200" dirty="0" smtClean="0"/>
              <a:t>, </a:t>
            </a:r>
            <a:r>
              <a:rPr lang="en-US" sz="7200" dirty="0" err="1" smtClean="0"/>
              <a:t>tj</a:t>
            </a:r>
            <a:r>
              <a:rPr lang="en-US" sz="7200" dirty="0" smtClean="0"/>
              <a:t>. </a:t>
            </a:r>
            <a:r>
              <a:rPr lang="en-US" sz="7200" dirty="0" err="1" smtClean="0"/>
              <a:t>njegovi</a:t>
            </a:r>
            <a:r>
              <a:rPr lang="en-US" sz="7200" dirty="0" smtClean="0"/>
              <a:t> </a:t>
            </a:r>
            <a:r>
              <a:rPr lang="en-US" sz="7200" dirty="0" err="1" smtClean="0"/>
              <a:t>zaposleni</a:t>
            </a:r>
            <a:r>
              <a:rPr lang="en-US" sz="7200" dirty="0" smtClean="0"/>
              <a:t> , </a:t>
            </a:r>
            <a:r>
              <a:rPr lang="en-US" sz="7200" dirty="0" err="1" smtClean="0"/>
              <a:t>operativni</a:t>
            </a:r>
            <a:r>
              <a:rPr lang="en-US" sz="7200" dirty="0" smtClean="0"/>
              <a:t> </a:t>
            </a:r>
            <a:r>
              <a:rPr lang="en-US" sz="7200" dirty="0" err="1" smtClean="0"/>
              <a:t>sistemi</a:t>
            </a:r>
            <a:r>
              <a:rPr lang="en-US" sz="7200" dirty="0" smtClean="0"/>
              <a:t>   </a:t>
            </a:r>
            <a:r>
              <a:rPr lang="en-US" sz="7200" dirty="0" err="1" smtClean="0"/>
              <a:t>i</a:t>
            </a:r>
            <a:r>
              <a:rPr lang="en-US" sz="7200" dirty="0" smtClean="0"/>
              <a:t> </a:t>
            </a:r>
            <a:r>
              <a:rPr lang="en-US" sz="7200" dirty="0" err="1" smtClean="0"/>
              <a:t>fizički</a:t>
            </a:r>
            <a:r>
              <a:rPr lang="en-US" sz="7200" dirty="0" smtClean="0"/>
              <a:t> </a:t>
            </a:r>
            <a:r>
              <a:rPr lang="en-US" sz="7200" dirty="0" err="1" smtClean="0"/>
              <a:t>resursi</a:t>
            </a:r>
            <a:r>
              <a:rPr lang="en-US" sz="7200" dirty="0" smtClean="0"/>
              <a:t>, </a:t>
            </a:r>
            <a:r>
              <a:rPr lang="en-US" sz="7200" dirty="0" err="1" smtClean="0"/>
              <a:t>poseduju</a:t>
            </a:r>
            <a:r>
              <a:rPr lang="en-US" sz="7200" dirty="0" smtClean="0"/>
              <a:t> </a:t>
            </a:r>
            <a:r>
              <a:rPr lang="en-US" sz="7200" dirty="0" err="1" smtClean="0"/>
              <a:t>znanje</a:t>
            </a:r>
            <a:r>
              <a:rPr lang="en-US" sz="7200" dirty="0" smtClean="0"/>
              <a:t> </a:t>
            </a:r>
            <a:r>
              <a:rPr lang="en-US" sz="7200" dirty="0" err="1" smtClean="0"/>
              <a:t>i</a:t>
            </a:r>
            <a:r>
              <a:rPr lang="en-US" sz="7200" dirty="0" smtClean="0"/>
              <a:t> </a:t>
            </a:r>
            <a:r>
              <a:rPr lang="en-US" sz="7200" dirty="0" err="1" smtClean="0"/>
              <a:t>sposobnosti</a:t>
            </a:r>
            <a:r>
              <a:rPr lang="en-US" sz="7200" dirty="0" smtClean="0"/>
              <a:t> </a:t>
            </a:r>
            <a:r>
              <a:rPr lang="en-US" sz="7200" dirty="0" err="1" smtClean="0"/>
              <a:t>koji</a:t>
            </a:r>
            <a:r>
              <a:rPr lang="en-US" sz="7200" dirty="0" smtClean="0"/>
              <a:t> </a:t>
            </a:r>
            <a:r>
              <a:rPr lang="en-US" sz="7200" dirty="0" err="1" smtClean="0"/>
              <a:t>su</a:t>
            </a:r>
            <a:r>
              <a:rPr lang="en-US" sz="7200" dirty="0" smtClean="0"/>
              <a:t> </a:t>
            </a:r>
            <a:r>
              <a:rPr lang="en-US" sz="7200" dirty="0" err="1" smtClean="0"/>
              <a:t>potrebni</a:t>
            </a:r>
            <a:r>
              <a:rPr lang="en-US" sz="7200" dirty="0" smtClean="0"/>
              <a:t> </a:t>
            </a:r>
            <a:r>
              <a:rPr lang="en-US" sz="7200" dirty="0" err="1" smtClean="0"/>
              <a:t>za</a:t>
            </a:r>
            <a:r>
              <a:rPr lang="en-US" sz="7200" dirty="0" smtClean="0"/>
              <a:t> </a:t>
            </a:r>
            <a:r>
              <a:rPr lang="en-US" sz="7200" dirty="0" err="1" smtClean="0"/>
              <a:t>rešavanje</a:t>
            </a:r>
            <a:r>
              <a:rPr lang="en-US" sz="7200" dirty="0" smtClean="0"/>
              <a:t> </a:t>
            </a:r>
            <a:r>
              <a:rPr lang="en-US" sz="7200" dirty="0" err="1" smtClean="0"/>
              <a:t>njihovih</a:t>
            </a:r>
            <a:r>
              <a:rPr lang="en-US" sz="7200" dirty="0" smtClean="0"/>
              <a:t> </a:t>
            </a:r>
            <a:r>
              <a:rPr lang="en-US" sz="7200" dirty="0" err="1" smtClean="0"/>
              <a:t>problema</a:t>
            </a:r>
            <a:r>
              <a:rPr lang="en-US" sz="7200" dirty="0" smtClean="0"/>
              <a:t> </a:t>
            </a:r>
            <a:r>
              <a:rPr lang="en-US" sz="7200" dirty="0" err="1" smtClean="0"/>
              <a:t>na</a:t>
            </a:r>
            <a:r>
              <a:rPr lang="en-US" sz="7200" dirty="0" smtClean="0"/>
              <a:t> </a:t>
            </a:r>
            <a:r>
              <a:rPr lang="en-US" sz="7200" dirty="0" err="1" smtClean="0"/>
              <a:t>profesionalan</a:t>
            </a:r>
            <a:r>
              <a:rPr lang="en-US" sz="7200" dirty="0" smtClean="0"/>
              <a:t> </a:t>
            </a:r>
            <a:r>
              <a:rPr lang="en-US" sz="7200" dirty="0" err="1" smtClean="0"/>
              <a:t>načina</a:t>
            </a:r>
            <a:endParaRPr lang="en-US" sz="7200" dirty="0" smtClean="0"/>
          </a:p>
          <a:p>
            <a:r>
              <a:rPr lang="en-US" sz="7200" b="1" dirty="0" err="1" smtClean="0"/>
              <a:t>Stavovi</a:t>
            </a:r>
            <a:r>
              <a:rPr lang="en-US" sz="7200" b="1" dirty="0" smtClean="0"/>
              <a:t> </a:t>
            </a:r>
            <a:r>
              <a:rPr lang="en-US" sz="7200" b="1" dirty="0" err="1" smtClean="0"/>
              <a:t>i</a:t>
            </a:r>
            <a:r>
              <a:rPr lang="en-US" sz="7200" b="1" dirty="0" smtClean="0"/>
              <a:t> </a:t>
            </a:r>
            <a:r>
              <a:rPr lang="en-US" sz="7200" b="1" dirty="0" err="1" smtClean="0"/>
              <a:t>ponašanje</a:t>
            </a:r>
            <a:r>
              <a:rPr lang="en-US" sz="7200" dirty="0" smtClean="0"/>
              <a:t>. </a:t>
            </a:r>
            <a:r>
              <a:rPr lang="en-US" sz="7200" dirty="0" err="1" smtClean="0"/>
              <a:t>Potrošači</a:t>
            </a:r>
            <a:r>
              <a:rPr lang="en-US" sz="7200" dirty="0" smtClean="0"/>
              <a:t> </a:t>
            </a:r>
            <a:r>
              <a:rPr lang="en-US" sz="7200" dirty="0" err="1" smtClean="0"/>
              <a:t>osećaju</a:t>
            </a:r>
            <a:r>
              <a:rPr lang="en-US" sz="7200" dirty="0" smtClean="0"/>
              <a:t> </a:t>
            </a:r>
            <a:r>
              <a:rPr lang="en-US" sz="7200" dirty="0" err="1" smtClean="0"/>
              <a:t>da</a:t>
            </a:r>
            <a:r>
              <a:rPr lang="en-US" sz="7200" dirty="0" smtClean="0"/>
              <a:t> se </a:t>
            </a:r>
            <a:r>
              <a:rPr lang="en-US" sz="7200" dirty="0" err="1" smtClean="0"/>
              <a:t>zaposleni</a:t>
            </a:r>
            <a:r>
              <a:rPr lang="en-US" sz="7200" dirty="0" smtClean="0"/>
              <a:t> (</a:t>
            </a:r>
            <a:r>
              <a:rPr lang="en-US" sz="7200" dirty="0" err="1" smtClean="0"/>
              <a:t>posebno</a:t>
            </a:r>
            <a:r>
              <a:rPr lang="en-US" sz="7200" dirty="0" smtClean="0"/>
              <a:t> </a:t>
            </a:r>
            <a:r>
              <a:rPr lang="en-US" sz="7200" dirty="0" err="1" smtClean="0"/>
              <a:t>oni</a:t>
            </a:r>
            <a:r>
              <a:rPr lang="en-US" sz="7200" dirty="0" smtClean="0"/>
              <a:t> u </a:t>
            </a:r>
            <a:r>
              <a:rPr lang="en-US" sz="7200" dirty="0" err="1" smtClean="0"/>
              <a:t>direktnom</a:t>
            </a:r>
            <a:r>
              <a:rPr lang="en-US" sz="7200" dirty="0" smtClean="0"/>
              <a:t> </a:t>
            </a:r>
            <a:r>
              <a:rPr lang="en-US" sz="7200" dirty="0" err="1" smtClean="0"/>
              <a:t>kontaktu</a:t>
            </a:r>
            <a:r>
              <a:rPr lang="en-US" sz="7200" dirty="0" smtClean="0"/>
              <a:t> </a:t>
            </a:r>
            <a:r>
              <a:rPr lang="en-US" sz="7200" dirty="0" err="1" smtClean="0"/>
              <a:t>sa</a:t>
            </a:r>
            <a:r>
              <a:rPr lang="en-US" sz="7200" dirty="0" smtClean="0"/>
              <a:t> </a:t>
            </a:r>
            <a:r>
              <a:rPr lang="en-US" sz="7200" dirty="0" err="1" smtClean="0"/>
              <a:t>potrošačima</a:t>
            </a:r>
            <a:r>
              <a:rPr lang="en-US" sz="7200" dirty="0" smtClean="0"/>
              <a:t> – contact staff) u </a:t>
            </a:r>
            <a:r>
              <a:rPr lang="en-US" sz="7200" dirty="0" err="1" smtClean="0"/>
              <a:t>uslužnom</a:t>
            </a:r>
            <a:r>
              <a:rPr lang="en-US" sz="7200" dirty="0" smtClean="0"/>
              <a:t> </a:t>
            </a:r>
            <a:r>
              <a:rPr lang="en-US" sz="7200" dirty="0" err="1" smtClean="0"/>
              <a:t>preduzećubrinu</a:t>
            </a:r>
            <a:r>
              <a:rPr lang="en-US" sz="7200" dirty="0" smtClean="0"/>
              <a:t> o </a:t>
            </a:r>
            <a:r>
              <a:rPr lang="en-US" sz="7200" dirty="0" err="1" smtClean="0"/>
              <a:t>njima</a:t>
            </a:r>
            <a:r>
              <a:rPr lang="en-US" sz="7200" dirty="0" smtClean="0"/>
              <a:t> </a:t>
            </a:r>
            <a:r>
              <a:rPr lang="en-US" sz="7200" dirty="0" err="1" smtClean="0"/>
              <a:t>i</a:t>
            </a:r>
            <a:r>
              <a:rPr lang="en-US" sz="7200" dirty="0" smtClean="0"/>
              <a:t> </a:t>
            </a:r>
            <a:r>
              <a:rPr lang="en-US" sz="7200" dirty="0" err="1" smtClean="0"/>
              <a:t>zainteresovani</a:t>
            </a:r>
            <a:r>
              <a:rPr lang="en-US" sz="7200" dirty="0" smtClean="0"/>
              <a:t> </a:t>
            </a:r>
            <a:r>
              <a:rPr lang="en-US" sz="7200" dirty="0" err="1" smtClean="0"/>
              <a:t>su</a:t>
            </a:r>
            <a:r>
              <a:rPr lang="en-US" sz="7200" dirty="0" smtClean="0"/>
              <a:t> </a:t>
            </a:r>
            <a:r>
              <a:rPr lang="en-US" sz="7200" dirty="0" err="1" smtClean="0"/>
              <a:t>da</a:t>
            </a:r>
            <a:r>
              <a:rPr lang="en-US" sz="7200" dirty="0" smtClean="0"/>
              <a:t> </a:t>
            </a:r>
            <a:r>
              <a:rPr lang="en-US" sz="7200" dirty="0" err="1" smtClean="0"/>
              <a:t>njihove</a:t>
            </a:r>
            <a:r>
              <a:rPr lang="en-US" sz="7200" dirty="0" smtClean="0"/>
              <a:t> </a:t>
            </a:r>
            <a:r>
              <a:rPr lang="en-US" sz="7200" dirty="0" err="1" smtClean="0"/>
              <a:t>probleme</a:t>
            </a:r>
            <a:r>
              <a:rPr lang="en-US" sz="7200" dirty="0" smtClean="0"/>
              <a:t> </a:t>
            </a:r>
            <a:r>
              <a:rPr lang="en-US" sz="7200" dirty="0" err="1" smtClean="0"/>
              <a:t>rešavaju</a:t>
            </a:r>
            <a:r>
              <a:rPr lang="en-US" sz="7200" dirty="0" smtClean="0"/>
              <a:t> </a:t>
            </a:r>
            <a:r>
              <a:rPr lang="en-US" sz="7200" dirty="0" err="1" smtClean="0"/>
              <a:t>na</a:t>
            </a:r>
            <a:r>
              <a:rPr lang="en-US" sz="7200" dirty="0" smtClean="0"/>
              <a:t> </a:t>
            </a:r>
            <a:r>
              <a:rPr lang="en-US" sz="7200" dirty="0" err="1" smtClean="0"/>
              <a:t>prijateljski</a:t>
            </a:r>
            <a:r>
              <a:rPr lang="en-US" sz="7200" dirty="0" smtClean="0"/>
              <a:t> </a:t>
            </a:r>
            <a:r>
              <a:rPr lang="en-US" sz="7200" dirty="0" err="1" smtClean="0"/>
              <a:t>i</a:t>
            </a:r>
            <a:r>
              <a:rPr lang="en-US" sz="7200" dirty="0" smtClean="0"/>
              <a:t> </a:t>
            </a:r>
            <a:r>
              <a:rPr lang="en-US" sz="7200" dirty="0" err="1" smtClean="0"/>
              <a:t>spontan</a:t>
            </a:r>
            <a:r>
              <a:rPr lang="en-US" sz="7200" dirty="0" smtClean="0"/>
              <a:t> </a:t>
            </a:r>
            <a:r>
              <a:rPr lang="en-US" sz="7200" dirty="0" err="1" smtClean="0"/>
              <a:t>način</a:t>
            </a:r>
            <a:endParaRPr lang="en-US" sz="7200" dirty="0" smtClean="0"/>
          </a:p>
          <a:p>
            <a:pPr lvl="0"/>
            <a:endParaRPr lang="x-non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en-US" b="1" dirty="0" err="1" smtClean="0"/>
              <a:t>Oporavak</a:t>
            </a:r>
            <a:r>
              <a:rPr lang="en-US" b="1" dirty="0" smtClean="0"/>
              <a:t> </a:t>
            </a:r>
            <a:r>
              <a:rPr lang="en-US" dirty="0" smtClean="0"/>
              <a:t>- </a:t>
            </a:r>
            <a:r>
              <a:rPr lang="en-US" dirty="0" err="1" smtClean="0"/>
              <a:t>Potrošači</a:t>
            </a:r>
            <a:r>
              <a:rPr lang="en-US" dirty="0" smtClean="0"/>
              <a:t> </a:t>
            </a:r>
            <a:r>
              <a:rPr lang="en-US" dirty="0" err="1" smtClean="0"/>
              <a:t>smatraju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će</a:t>
            </a:r>
            <a:r>
              <a:rPr lang="en-US" dirty="0" smtClean="0"/>
              <a:t>, </a:t>
            </a:r>
            <a:r>
              <a:rPr lang="en-US" dirty="0" err="1" smtClean="0"/>
              <a:t>ukoliko</a:t>
            </a:r>
            <a:r>
              <a:rPr lang="en-US" dirty="0" smtClean="0"/>
              <a:t> se </a:t>
            </a:r>
            <a:r>
              <a:rPr lang="en-US" dirty="0" err="1" smtClean="0"/>
              <a:t>desi</a:t>
            </a:r>
            <a:r>
              <a:rPr lang="en-US" dirty="0" smtClean="0"/>
              <a:t> </a:t>
            </a:r>
            <a:r>
              <a:rPr lang="en-US" dirty="0" err="1" smtClean="0"/>
              <a:t>nešto</a:t>
            </a:r>
            <a:r>
              <a:rPr lang="en-US" dirty="0" smtClean="0"/>
              <a:t> </a:t>
            </a:r>
            <a:r>
              <a:rPr lang="en-US" dirty="0" err="1" smtClean="0"/>
              <a:t>nepredviđeno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neka</a:t>
            </a:r>
            <a:r>
              <a:rPr lang="en-US" dirty="0" smtClean="0"/>
              <a:t> </a:t>
            </a:r>
            <a:r>
              <a:rPr lang="en-US" dirty="0" err="1" smtClean="0"/>
              <a:t>stvar</a:t>
            </a:r>
            <a:r>
              <a:rPr lang="en-US" dirty="0" smtClean="0"/>
              <a:t> </a:t>
            </a:r>
            <a:r>
              <a:rPr lang="en-US" dirty="0" err="1" smtClean="0"/>
              <a:t>pođe</a:t>
            </a:r>
            <a:r>
              <a:rPr lang="en-US" dirty="0" smtClean="0"/>
              <a:t> u </a:t>
            </a:r>
            <a:r>
              <a:rPr lang="en-US" dirty="0" err="1" smtClean="0"/>
              <a:t>pogrešnom</a:t>
            </a:r>
            <a:r>
              <a:rPr lang="en-US" dirty="0" smtClean="0"/>
              <a:t> </a:t>
            </a:r>
            <a:r>
              <a:rPr lang="en-US" dirty="0" err="1" smtClean="0"/>
              <a:t>pravcu</a:t>
            </a:r>
            <a:r>
              <a:rPr lang="en-US" dirty="0" smtClean="0"/>
              <a:t>,   </a:t>
            </a:r>
            <a:r>
              <a:rPr lang="en-US" dirty="0" err="1" smtClean="0"/>
              <a:t>uslužni</a:t>
            </a:r>
            <a:r>
              <a:rPr lang="en-US" dirty="0" smtClean="0"/>
              <a:t> </a:t>
            </a:r>
            <a:r>
              <a:rPr lang="en-US" dirty="0" err="1" smtClean="0"/>
              <a:t>provajder</a:t>
            </a:r>
            <a:r>
              <a:rPr lang="en-US" dirty="0" smtClean="0"/>
              <a:t> </a:t>
            </a:r>
            <a:r>
              <a:rPr lang="en-US" dirty="0" err="1" smtClean="0"/>
              <a:t>odmah</a:t>
            </a:r>
            <a:r>
              <a:rPr lang="en-US" dirty="0" smtClean="0"/>
              <a:t> </a:t>
            </a:r>
            <a:r>
              <a:rPr lang="en-US" dirty="0" err="1" smtClean="0"/>
              <a:t>preduzeti</a:t>
            </a:r>
            <a:r>
              <a:rPr lang="en-US" dirty="0" smtClean="0"/>
              <a:t> </a:t>
            </a:r>
            <a:r>
              <a:rPr lang="en-US" dirty="0" err="1" smtClean="0"/>
              <a:t>akcije</a:t>
            </a:r>
            <a:r>
              <a:rPr lang="en-US" dirty="0" smtClean="0"/>
              <a:t> </a:t>
            </a:r>
            <a:r>
              <a:rPr lang="en-US" dirty="0" err="1" smtClean="0"/>
              <a:t>kako</a:t>
            </a:r>
            <a:r>
              <a:rPr lang="en-US" dirty="0" smtClean="0"/>
              <a:t> bi  </a:t>
            </a:r>
            <a:r>
              <a:rPr lang="en-US" dirty="0" err="1" smtClean="0"/>
              <a:t>situaciju</a:t>
            </a:r>
            <a:r>
              <a:rPr lang="en-US" dirty="0" smtClean="0"/>
              <a:t> </a:t>
            </a:r>
            <a:r>
              <a:rPr lang="en-US" dirty="0" err="1" smtClean="0"/>
              <a:t>držao</a:t>
            </a:r>
            <a:r>
              <a:rPr lang="en-US" dirty="0" smtClean="0"/>
              <a:t> pod </a:t>
            </a:r>
            <a:r>
              <a:rPr lang="en-US" dirty="0" err="1" smtClean="0"/>
              <a:t>kontrolom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pronašao</a:t>
            </a:r>
            <a:r>
              <a:rPr lang="en-US" dirty="0" smtClean="0"/>
              <a:t> novo, </a:t>
            </a:r>
            <a:r>
              <a:rPr lang="en-US" dirty="0" err="1" smtClean="0"/>
              <a:t>prihvatljivo</a:t>
            </a:r>
            <a:r>
              <a:rPr lang="en-US" dirty="0" smtClean="0"/>
              <a:t> </a:t>
            </a:r>
            <a:r>
              <a:rPr lang="en-US" dirty="0" err="1" smtClean="0"/>
              <a:t>rešenje</a:t>
            </a:r>
            <a:r>
              <a:rPr lang="en-US" dirty="0" smtClean="0"/>
              <a:t> </a:t>
            </a:r>
          </a:p>
          <a:p>
            <a:pPr lvl="0"/>
            <a:r>
              <a:rPr lang="en-US" b="1" dirty="0" err="1" smtClean="0"/>
              <a:t>Estetika</a:t>
            </a:r>
            <a:r>
              <a:rPr lang="en-US" dirty="0" smtClean="0"/>
              <a:t> - </a:t>
            </a:r>
            <a:r>
              <a:rPr lang="en-US" dirty="0" err="1" smtClean="0"/>
              <a:t>Stepen</a:t>
            </a:r>
            <a:r>
              <a:rPr lang="en-US" dirty="0" smtClean="0"/>
              <a:t> u </a:t>
            </a:r>
            <a:r>
              <a:rPr lang="en-US" dirty="0" err="1" smtClean="0"/>
              <a:t>kojem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komponente</a:t>
            </a:r>
            <a:r>
              <a:rPr lang="en-US" dirty="0" smtClean="0"/>
              <a:t> </a:t>
            </a:r>
            <a:r>
              <a:rPr lang="en-US" dirty="0" err="1" smtClean="0"/>
              <a:t>paketa</a:t>
            </a:r>
            <a:r>
              <a:rPr lang="en-US" dirty="0" smtClean="0"/>
              <a:t> </a:t>
            </a:r>
            <a:r>
              <a:rPr lang="en-US" dirty="0" err="1" smtClean="0"/>
              <a:t>usluga</a:t>
            </a:r>
            <a:r>
              <a:rPr lang="en-US" dirty="0" smtClean="0"/>
              <a:t> </a:t>
            </a:r>
            <a:r>
              <a:rPr lang="en-US" dirty="0" err="1" smtClean="0"/>
              <a:t>ugodne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prijatne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potrošača</a:t>
            </a:r>
            <a:r>
              <a:rPr lang="en-US" dirty="0" smtClean="0"/>
              <a:t> </a:t>
            </a:r>
            <a:r>
              <a:rPr lang="en-US" dirty="0" err="1" smtClean="0"/>
              <a:t>uključujući</a:t>
            </a:r>
            <a:r>
              <a:rPr lang="en-US" dirty="0" smtClean="0"/>
              <a:t> </a:t>
            </a:r>
            <a:r>
              <a:rPr lang="en-US" dirty="0" err="1" smtClean="0"/>
              <a:t>izgled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ambijent</a:t>
            </a:r>
            <a:r>
              <a:rPr lang="en-US" dirty="0" smtClean="0"/>
              <a:t> </a:t>
            </a:r>
            <a:r>
              <a:rPr lang="en-US" dirty="0" err="1" smtClean="0"/>
              <a:t>okruženja</a:t>
            </a:r>
            <a:r>
              <a:rPr lang="en-US" dirty="0" smtClean="0"/>
              <a:t> u </a:t>
            </a:r>
            <a:r>
              <a:rPr lang="en-US" dirty="0" err="1" smtClean="0"/>
              <a:t>kome</a:t>
            </a:r>
            <a:r>
              <a:rPr lang="en-US" dirty="0" smtClean="0"/>
              <a:t> se </a:t>
            </a:r>
            <a:r>
              <a:rPr lang="en-US" dirty="0" err="1" smtClean="0"/>
              <a:t>usluga</a:t>
            </a:r>
            <a:r>
              <a:rPr lang="en-US" dirty="0" smtClean="0"/>
              <a:t> </a:t>
            </a:r>
            <a:r>
              <a:rPr lang="en-US" dirty="0" err="1" smtClean="0"/>
              <a:t>pruža</a:t>
            </a:r>
            <a:r>
              <a:rPr lang="en-US" dirty="0" smtClean="0"/>
              <a:t>, </a:t>
            </a:r>
            <a:r>
              <a:rPr lang="en-US" dirty="0" err="1" smtClean="0"/>
              <a:t>izgled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prezentaciju</a:t>
            </a:r>
            <a:r>
              <a:rPr lang="en-US" dirty="0" smtClean="0"/>
              <a:t> </a:t>
            </a:r>
            <a:r>
              <a:rPr lang="en-US" dirty="0" err="1" smtClean="0"/>
              <a:t>kako</a:t>
            </a:r>
            <a:r>
              <a:rPr lang="en-US" dirty="0" smtClean="0"/>
              <a:t> </a:t>
            </a:r>
            <a:r>
              <a:rPr lang="en-US" dirty="0" err="1" smtClean="0"/>
              <a:t>objekata</a:t>
            </a:r>
            <a:r>
              <a:rPr lang="en-US" dirty="0" smtClean="0"/>
              <a:t> u </a:t>
            </a:r>
            <a:r>
              <a:rPr lang="en-US" dirty="0" err="1" smtClean="0"/>
              <a:t>kojima</a:t>
            </a:r>
            <a:r>
              <a:rPr lang="en-US" dirty="0" smtClean="0"/>
              <a:t> se </a:t>
            </a:r>
            <a:r>
              <a:rPr lang="en-US" dirty="0" err="1" smtClean="0"/>
              <a:t>usluga</a:t>
            </a:r>
            <a:r>
              <a:rPr lang="en-US" dirty="0" smtClean="0"/>
              <a:t> </a:t>
            </a:r>
            <a:r>
              <a:rPr lang="en-US" dirty="0" err="1" smtClean="0"/>
              <a:t>pruža</a:t>
            </a:r>
            <a:r>
              <a:rPr lang="en-US" dirty="0" smtClean="0"/>
              <a:t>, </a:t>
            </a:r>
            <a:r>
              <a:rPr lang="en-US" dirty="0" err="1" smtClean="0"/>
              <a:t>tako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zaposlenih</a:t>
            </a:r>
            <a:r>
              <a:rPr lang="en-US" dirty="0" smtClean="0"/>
              <a:t> u </a:t>
            </a:r>
            <a:r>
              <a:rPr lang="en-US" dirty="0" err="1" smtClean="0"/>
              <a:t>uslužnom</a:t>
            </a:r>
            <a:r>
              <a:rPr lang="en-US" dirty="0" smtClean="0"/>
              <a:t> </a:t>
            </a:r>
            <a:r>
              <a:rPr lang="en-US" dirty="0" err="1" smtClean="0"/>
              <a:t>preduzeću</a:t>
            </a:r>
            <a:r>
              <a:rPr lang="en-US" dirty="0" smtClean="0"/>
              <a:t>.</a:t>
            </a:r>
          </a:p>
          <a:p>
            <a:pPr lvl="0"/>
            <a:r>
              <a:rPr lang="en-US" b="1" dirty="0" err="1" smtClean="0"/>
              <a:t>Zalaganje</a:t>
            </a:r>
            <a:r>
              <a:rPr lang="en-US" dirty="0" smtClean="0"/>
              <a:t>  -  </a:t>
            </a:r>
            <a:r>
              <a:rPr lang="en-US" dirty="0" err="1" smtClean="0"/>
              <a:t>zaposlenih</a:t>
            </a:r>
            <a:r>
              <a:rPr lang="en-US" dirty="0" smtClean="0"/>
              <a:t> </a:t>
            </a:r>
            <a:r>
              <a:rPr lang="en-US" dirty="0" err="1" smtClean="0"/>
              <a:t>prema</a:t>
            </a:r>
            <a:r>
              <a:rPr lang="en-US" dirty="0" smtClean="0"/>
              <a:t> </a:t>
            </a:r>
            <a:r>
              <a:rPr lang="en-US" dirty="0" err="1" smtClean="0"/>
              <a:t>izvršenju</a:t>
            </a:r>
            <a:r>
              <a:rPr lang="en-US" dirty="0" smtClean="0"/>
              <a:t> </a:t>
            </a:r>
            <a:r>
              <a:rPr lang="en-US" dirty="0" err="1" smtClean="0"/>
              <a:t>svojih</a:t>
            </a:r>
            <a:r>
              <a:rPr lang="en-US" dirty="0" smtClean="0"/>
              <a:t> </a:t>
            </a:r>
            <a:r>
              <a:rPr lang="en-US" dirty="0" err="1" smtClean="0"/>
              <a:t>poslovnih</a:t>
            </a:r>
            <a:r>
              <a:rPr lang="en-US" dirty="0" smtClean="0"/>
              <a:t>  </a:t>
            </a:r>
            <a:r>
              <a:rPr lang="en-US" dirty="0" err="1" smtClean="0"/>
              <a:t>obaveza</a:t>
            </a:r>
            <a:r>
              <a:rPr lang="en-US" dirty="0" smtClean="0"/>
              <a:t> </a:t>
            </a:r>
            <a:r>
              <a:rPr lang="en-US" dirty="0" err="1" smtClean="0"/>
              <a:t>uključujući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to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koliko</a:t>
            </a:r>
            <a:r>
              <a:rPr lang="en-US" dirty="0" smtClean="0"/>
              <a:t> </a:t>
            </a:r>
            <a:r>
              <a:rPr lang="en-US" dirty="0" err="1" smtClean="0"/>
              <a:t>odgovornosti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zadovoljstva</a:t>
            </a:r>
            <a:r>
              <a:rPr lang="en-US" dirty="0" smtClean="0"/>
              <a:t> </a:t>
            </a:r>
            <a:r>
              <a:rPr lang="en-US" dirty="0" err="1" smtClean="0"/>
              <a:t>pristupaju</a:t>
            </a:r>
            <a:r>
              <a:rPr lang="en-US" dirty="0" smtClean="0"/>
              <a:t> </a:t>
            </a:r>
            <a:r>
              <a:rPr lang="en-US" dirty="0" err="1" smtClean="0"/>
              <a:t>poslu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kako</a:t>
            </a:r>
            <a:r>
              <a:rPr lang="en-US" dirty="0" smtClean="0"/>
              <a:t>  to </a:t>
            </a:r>
            <a:r>
              <a:rPr lang="en-US" dirty="0" err="1" smtClean="0"/>
              <a:t>opažaju</a:t>
            </a:r>
            <a:r>
              <a:rPr lang="en-US" dirty="0" smtClean="0"/>
              <a:t> </a:t>
            </a:r>
            <a:r>
              <a:rPr lang="en-US" dirty="0" err="1" smtClean="0"/>
              <a:t>potrošači</a:t>
            </a:r>
            <a:r>
              <a:rPr lang="en-US" dirty="0" smtClean="0"/>
              <a:t>,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njihovu</a:t>
            </a:r>
            <a:r>
              <a:rPr lang="en-US" dirty="0" smtClean="0"/>
              <a:t> </a:t>
            </a:r>
            <a:r>
              <a:rPr lang="en-US" dirty="0" err="1" smtClean="0"/>
              <a:t>vrednoću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posvećenost</a:t>
            </a:r>
            <a:r>
              <a:rPr lang="en-US" dirty="0" smtClean="0"/>
              <a:t>.</a:t>
            </a:r>
          </a:p>
          <a:p>
            <a:pPr lvl="0"/>
            <a:r>
              <a:rPr lang="en-US" b="1" dirty="0" err="1" smtClean="0"/>
              <a:t>Komunikacija</a:t>
            </a:r>
            <a:r>
              <a:rPr lang="en-US" dirty="0" smtClean="0"/>
              <a:t> -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usluge</a:t>
            </a:r>
            <a:r>
              <a:rPr lang="en-US" dirty="0" smtClean="0"/>
              <a:t> </a:t>
            </a:r>
            <a:r>
              <a:rPr lang="en-US" dirty="0" err="1" smtClean="0"/>
              <a:t>komuniciraju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potrošačima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razumljiv</a:t>
            </a:r>
            <a:r>
              <a:rPr lang="en-US" dirty="0" smtClean="0"/>
              <a:t> </a:t>
            </a:r>
            <a:r>
              <a:rPr lang="en-US" dirty="0" err="1" smtClean="0"/>
              <a:t>način</a:t>
            </a:r>
            <a:r>
              <a:rPr lang="en-US" dirty="0" smtClean="0"/>
              <a:t>. </a:t>
            </a:r>
            <a:r>
              <a:rPr lang="en-US" dirty="0" err="1" smtClean="0"/>
              <a:t>Komunikacija</a:t>
            </a:r>
            <a:r>
              <a:rPr lang="en-US" dirty="0" smtClean="0"/>
              <a:t> </a:t>
            </a:r>
            <a:r>
              <a:rPr lang="en-US" dirty="0" err="1" smtClean="0"/>
              <a:t>mora</a:t>
            </a:r>
            <a:r>
              <a:rPr lang="en-US" dirty="0" smtClean="0"/>
              <a:t> </a:t>
            </a:r>
            <a:r>
              <a:rPr lang="en-US" dirty="0" err="1" smtClean="0"/>
              <a:t>biti</a:t>
            </a:r>
            <a:r>
              <a:rPr lang="en-US" dirty="0" smtClean="0"/>
              <a:t> </a:t>
            </a:r>
            <a:r>
              <a:rPr lang="en-US" dirty="0" err="1" smtClean="0"/>
              <a:t>jasna</a:t>
            </a:r>
            <a:r>
              <a:rPr lang="en-US" dirty="0" smtClean="0"/>
              <a:t>, </a:t>
            </a:r>
            <a:r>
              <a:rPr lang="en-US" dirty="0" err="1" smtClean="0"/>
              <a:t>kompletna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uz</a:t>
            </a:r>
            <a:r>
              <a:rPr lang="en-US" dirty="0" smtClean="0"/>
              <a:t> </a:t>
            </a:r>
            <a:r>
              <a:rPr lang="en-US" dirty="0" err="1" smtClean="0"/>
              <a:t>obezbeđivanje</a:t>
            </a:r>
            <a:r>
              <a:rPr lang="en-US" dirty="0" smtClean="0"/>
              <a:t> </a:t>
            </a:r>
            <a:r>
              <a:rPr lang="en-US" dirty="0" err="1" smtClean="0"/>
              <a:t>pisanihi</a:t>
            </a:r>
            <a:r>
              <a:rPr lang="en-US" dirty="0" smtClean="0"/>
              <a:t> </a:t>
            </a:r>
            <a:r>
              <a:rPr lang="en-US" dirty="0" err="1" smtClean="0"/>
              <a:t>usmenih</a:t>
            </a:r>
            <a:r>
              <a:rPr lang="en-US" dirty="0" smtClean="0"/>
              <a:t> </a:t>
            </a:r>
            <a:r>
              <a:rPr lang="en-US" dirty="0" err="1" smtClean="0"/>
              <a:t>informacija</a:t>
            </a:r>
            <a:r>
              <a:rPr lang="en-US" dirty="0" smtClean="0"/>
              <a:t>. </a:t>
            </a:r>
            <a:r>
              <a:rPr lang="en-US" dirty="0" err="1" smtClean="0"/>
              <a:t>Takođe</a:t>
            </a:r>
            <a:r>
              <a:rPr lang="en-US" dirty="0" smtClean="0"/>
              <a:t>, </a:t>
            </a:r>
            <a:r>
              <a:rPr lang="en-US" dirty="0" err="1" smtClean="0"/>
              <a:t>komunikacija</a:t>
            </a:r>
            <a:r>
              <a:rPr lang="en-US" dirty="0" smtClean="0"/>
              <a:t> </a:t>
            </a:r>
            <a:r>
              <a:rPr lang="en-US" dirty="0" err="1" smtClean="0"/>
              <a:t>podrazumeva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se </a:t>
            </a:r>
            <a:r>
              <a:rPr lang="en-US" dirty="0" err="1" smtClean="0"/>
              <a:t>sasluša</a:t>
            </a:r>
            <a:r>
              <a:rPr lang="en-US" dirty="0" smtClean="0"/>
              <a:t> </a:t>
            </a:r>
            <a:r>
              <a:rPr lang="en-US" dirty="0" err="1" smtClean="0"/>
              <a:t>potrošač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razumeju</a:t>
            </a:r>
            <a:r>
              <a:rPr lang="en-US" dirty="0" smtClean="0"/>
              <a:t> </a:t>
            </a:r>
            <a:r>
              <a:rPr lang="en-US" dirty="0" err="1" smtClean="0"/>
              <a:t>njegovi</a:t>
            </a:r>
            <a:r>
              <a:rPr lang="en-US" dirty="0" smtClean="0"/>
              <a:t> </a:t>
            </a:r>
            <a:r>
              <a:rPr lang="en-US" dirty="0" err="1" smtClean="0"/>
              <a:t>zahtevi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potrebe</a:t>
            </a:r>
            <a:r>
              <a:rPr lang="en-US" dirty="0" smtClean="0"/>
              <a:t>.</a:t>
            </a:r>
          </a:p>
          <a:p>
            <a:pPr lvl="0"/>
            <a:r>
              <a:rPr lang="en-US" b="1" dirty="0" err="1" smtClean="0"/>
              <a:t>Kompetencija</a:t>
            </a:r>
            <a:r>
              <a:rPr lang="en-US" dirty="0" smtClean="0"/>
              <a:t> </a:t>
            </a:r>
            <a:r>
              <a:rPr lang="en-US" dirty="0" err="1" smtClean="0"/>
              <a:t>veština</a:t>
            </a:r>
            <a:r>
              <a:rPr lang="en-US" dirty="0" smtClean="0"/>
              <a:t>, </a:t>
            </a:r>
            <a:r>
              <a:rPr lang="en-US" dirty="0" err="1" smtClean="0"/>
              <a:t>praksa</a:t>
            </a:r>
            <a:r>
              <a:rPr lang="en-US" dirty="0" smtClean="0"/>
              <a:t>, </a:t>
            </a:r>
            <a:r>
              <a:rPr lang="en-US" dirty="0" err="1" smtClean="0"/>
              <a:t>ekspertiza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profesionalizam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kojima</a:t>
            </a:r>
            <a:r>
              <a:rPr lang="en-US" dirty="0" smtClean="0"/>
              <a:t> se </a:t>
            </a:r>
            <a:r>
              <a:rPr lang="en-US" dirty="0" err="1" smtClean="0"/>
              <a:t>pružaju</a:t>
            </a:r>
            <a:r>
              <a:rPr lang="en-US" dirty="0" smtClean="0"/>
              <a:t> </a:t>
            </a:r>
            <a:r>
              <a:rPr lang="en-US" dirty="0" err="1" smtClean="0"/>
              <a:t>usluge</a:t>
            </a:r>
            <a:r>
              <a:rPr lang="en-US" dirty="0" smtClean="0"/>
              <a:t>. To </a:t>
            </a:r>
            <a:r>
              <a:rPr lang="en-US" dirty="0" err="1" smtClean="0"/>
              <a:t>podrazumeva</a:t>
            </a:r>
            <a:r>
              <a:rPr lang="en-US" dirty="0" smtClean="0"/>
              <a:t> </a:t>
            </a:r>
            <a:r>
              <a:rPr lang="en-US" dirty="0" err="1" smtClean="0"/>
              <a:t>korektno</a:t>
            </a:r>
            <a:r>
              <a:rPr lang="en-US" dirty="0" smtClean="0"/>
              <a:t> </a:t>
            </a:r>
            <a:r>
              <a:rPr lang="en-US" dirty="0" err="1" smtClean="0"/>
              <a:t>sprovođenje</a:t>
            </a:r>
            <a:r>
              <a:rPr lang="en-US" dirty="0" smtClean="0"/>
              <a:t>  </a:t>
            </a:r>
            <a:r>
              <a:rPr lang="en-US" dirty="0" err="1" smtClean="0"/>
              <a:t>procedura</a:t>
            </a:r>
            <a:r>
              <a:rPr lang="en-US" dirty="0" smtClean="0"/>
              <a:t>, </a:t>
            </a:r>
            <a:r>
              <a:rPr lang="en-US" dirty="0" err="1" smtClean="0"/>
              <a:t>korektno</a:t>
            </a:r>
            <a:r>
              <a:rPr lang="en-US" dirty="0" smtClean="0"/>
              <a:t> </a:t>
            </a:r>
            <a:r>
              <a:rPr lang="en-US" dirty="0" err="1" smtClean="0"/>
              <a:t>izvršavanje</a:t>
            </a:r>
            <a:r>
              <a:rPr lang="en-US" dirty="0" smtClean="0"/>
              <a:t> </a:t>
            </a:r>
            <a:r>
              <a:rPr lang="en-US" dirty="0" err="1" smtClean="0"/>
              <a:t>instrukcija</a:t>
            </a:r>
            <a:r>
              <a:rPr lang="en-US" dirty="0" smtClean="0"/>
              <a:t> </a:t>
            </a:r>
            <a:r>
              <a:rPr lang="en-US" dirty="0" err="1" smtClean="0"/>
              <a:t>potrošača</a:t>
            </a:r>
            <a:r>
              <a:rPr lang="en-US" dirty="0" smtClean="0"/>
              <a:t>, </a:t>
            </a:r>
            <a:r>
              <a:rPr lang="en-US" dirty="0" err="1" smtClean="0"/>
              <a:t>stepen</a:t>
            </a:r>
            <a:r>
              <a:rPr lang="en-US" dirty="0" smtClean="0"/>
              <a:t>  </a:t>
            </a:r>
            <a:r>
              <a:rPr lang="en-US" dirty="0" err="1" smtClean="0"/>
              <a:t>znanja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</a:t>
            </a:r>
            <a:r>
              <a:rPr lang="en-US" dirty="0" err="1" smtClean="0"/>
              <a:t>poseduju</a:t>
            </a:r>
            <a:r>
              <a:rPr lang="en-US" dirty="0" smtClean="0"/>
              <a:t> </a:t>
            </a:r>
            <a:r>
              <a:rPr lang="en-US" dirty="0" err="1" smtClean="0"/>
              <a:t>zaposleni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isporučuju</a:t>
            </a:r>
            <a:r>
              <a:rPr lang="en-US" dirty="0" smtClean="0"/>
              <a:t> </a:t>
            </a:r>
            <a:r>
              <a:rPr lang="en-US" dirty="0" err="1" smtClean="0"/>
              <a:t>uslugu</a:t>
            </a:r>
            <a:r>
              <a:rPr lang="en-US" dirty="0" smtClean="0"/>
              <a:t>, </a:t>
            </a:r>
            <a:r>
              <a:rPr lang="en-US" dirty="0" err="1" smtClean="0"/>
              <a:t>poštovanje</a:t>
            </a:r>
            <a:r>
              <a:rPr lang="en-US" dirty="0" smtClean="0"/>
              <a:t> </a:t>
            </a:r>
            <a:r>
              <a:rPr lang="en-US" dirty="0" err="1" smtClean="0"/>
              <a:t>materijalnih</a:t>
            </a:r>
            <a:r>
              <a:rPr lang="en-US" dirty="0" smtClean="0"/>
              <a:t> </a:t>
            </a:r>
            <a:r>
              <a:rPr lang="en-US" dirty="0" err="1" smtClean="0"/>
              <a:t>dobara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umešnost</a:t>
            </a:r>
            <a:r>
              <a:rPr lang="en-US" dirty="0" smtClean="0"/>
              <a:t> </a:t>
            </a:r>
            <a:r>
              <a:rPr lang="en-US" dirty="0" err="1" smtClean="0"/>
              <a:t>ophođenja</a:t>
            </a:r>
            <a:r>
              <a:rPr lang="en-US" dirty="0" smtClean="0"/>
              <a:t>, </a:t>
            </a:r>
            <a:r>
              <a:rPr lang="en-US" dirty="0" err="1" smtClean="0"/>
              <a:t>rukovanja</a:t>
            </a:r>
            <a:r>
              <a:rPr lang="en-US" dirty="0" smtClean="0"/>
              <a:t> </a:t>
            </a:r>
            <a:r>
              <a:rPr lang="en-US" dirty="0" err="1" smtClean="0"/>
              <a:t>stvarima</a:t>
            </a:r>
            <a:r>
              <a:rPr lang="en-US" dirty="0" smtClean="0"/>
              <a:t>, </a:t>
            </a:r>
            <a:r>
              <a:rPr lang="en-US" dirty="0" err="1" smtClean="0"/>
              <a:t>način</a:t>
            </a:r>
            <a:r>
              <a:rPr lang="en-US" dirty="0" smtClean="0"/>
              <a:t> </a:t>
            </a:r>
            <a:r>
              <a:rPr lang="en-US" dirty="0" err="1" smtClean="0"/>
              <a:t>kako</a:t>
            </a:r>
            <a:r>
              <a:rPr lang="en-US" dirty="0" smtClean="0"/>
              <a:t> se </a:t>
            </a:r>
            <a:r>
              <a:rPr lang="en-US" dirty="0" err="1" smtClean="0"/>
              <a:t>daju</a:t>
            </a:r>
            <a:r>
              <a:rPr lang="en-US" dirty="0" smtClean="0"/>
              <a:t> </a:t>
            </a:r>
            <a:r>
              <a:rPr lang="en-US" dirty="0" err="1" smtClean="0"/>
              <a:t>savet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kako</a:t>
            </a:r>
            <a:r>
              <a:rPr lang="en-US" dirty="0" smtClean="0"/>
              <a:t> </a:t>
            </a:r>
            <a:r>
              <a:rPr lang="en-US" dirty="0" err="1" smtClean="0"/>
              <a:t>oni</a:t>
            </a:r>
            <a:r>
              <a:rPr lang="en-US" dirty="0" smtClean="0"/>
              <a:t> </a:t>
            </a:r>
            <a:r>
              <a:rPr lang="en-US" dirty="0" err="1" smtClean="0"/>
              <a:t>zvuče</a:t>
            </a:r>
            <a:r>
              <a:rPr lang="en-US" dirty="0" smtClean="0"/>
              <a:t> </a:t>
            </a:r>
            <a:r>
              <a:rPr lang="en-US" dirty="0" err="1" smtClean="0"/>
              <a:t>potrošačima</a:t>
            </a:r>
            <a:r>
              <a:rPr lang="en-US" dirty="0" smtClean="0"/>
              <a:t>,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uopšte</a:t>
            </a:r>
            <a:r>
              <a:rPr lang="en-US" dirty="0" smtClean="0"/>
              <a:t> </a:t>
            </a:r>
            <a:r>
              <a:rPr lang="en-US" dirty="0" err="1" smtClean="0"/>
              <a:t>sposobnost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se </a:t>
            </a:r>
            <a:r>
              <a:rPr lang="en-US" dirty="0" err="1" smtClean="0"/>
              <a:t>posao</a:t>
            </a:r>
            <a:r>
              <a:rPr lang="en-US" dirty="0" smtClean="0"/>
              <a:t> </a:t>
            </a:r>
            <a:r>
              <a:rPr lang="en-US" dirty="0" err="1" smtClean="0"/>
              <a:t>radi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najbolji</a:t>
            </a:r>
            <a:r>
              <a:rPr lang="en-US" dirty="0" smtClean="0"/>
              <a:t> </a:t>
            </a:r>
            <a:r>
              <a:rPr lang="en-US" dirty="0" err="1" smtClean="0"/>
              <a:t>način</a:t>
            </a:r>
            <a:r>
              <a:rPr lang="en-US" dirty="0" smtClean="0"/>
              <a:t>.</a:t>
            </a:r>
          </a:p>
          <a:p>
            <a:pPr lvl="0"/>
            <a:r>
              <a:rPr lang="en-US" b="1" dirty="0" err="1" smtClean="0"/>
              <a:t>Funkcionalnost</a:t>
            </a:r>
            <a:r>
              <a:rPr lang="en-US" b="1" dirty="0" smtClean="0"/>
              <a:t> -  </a:t>
            </a:r>
            <a:r>
              <a:rPr lang="en-US" dirty="0" err="1" smtClean="0"/>
              <a:t>podrazumeva</a:t>
            </a:r>
            <a:r>
              <a:rPr lang="en-US" dirty="0" smtClean="0"/>
              <a:t> </a:t>
            </a:r>
            <a:r>
              <a:rPr lang="en-US" dirty="0" err="1" smtClean="0"/>
              <a:t>pogodnost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spremnost</a:t>
            </a:r>
            <a:r>
              <a:rPr lang="en-US" dirty="0" smtClean="0"/>
              <a:t> </a:t>
            </a:r>
            <a:r>
              <a:rPr lang="en-US" dirty="0" err="1" smtClean="0"/>
              <a:t>usluga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upotrebu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kvalitet</a:t>
            </a:r>
            <a:r>
              <a:rPr lang="en-US" dirty="0" smtClean="0"/>
              <a:t> </a:t>
            </a:r>
            <a:r>
              <a:rPr lang="en-US" dirty="0" err="1" smtClean="0"/>
              <a:t>uređaja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opreme</a:t>
            </a:r>
            <a:r>
              <a:rPr lang="en-US" dirty="0" smtClean="0"/>
              <a:t> </a:t>
            </a:r>
            <a:r>
              <a:rPr lang="en-US" dirty="0" err="1" smtClean="0"/>
              <a:t>kapaciteta</a:t>
            </a:r>
            <a:r>
              <a:rPr lang="en-US" dirty="0" smtClean="0"/>
              <a:t> u </a:t>
            </a:r>
            <a:r>
              <a:rPr lang="en-US" dirty="0" err="1" smtClean="0"/>
              <a:t>kojima</a:t>
            </a:r>
            <a:r>
              <a:rPr lang="en-US" dirty="0" smtClean="0"/>
              <a:t> se </a:t>
            </a:r>
            <a:r>
              <a:rPr lang="en-US" dirty="0" err="1" smtClean="0"/>
              <a:t>pruža</a:t>
            </a:r>
            <a:r>
              <a:rPr lang="en-US" dirty="0" smtClean="0"/>
              <a:t> </a:t>
            </a:r>
            <a:r>
              <a:rPr lang="en-US" dirty="0" err="1" smtClean="0"/>
              <a:t>usluga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 </a:t>
            </a:r>
            <a:r>
              <a:rPr lang="en-US" dirty="0" err="1" smtClean="0"/>
              <a:t>i</a:t>
            </a:r>
            <a:r>
              <a:rPr lang="en-US" dirty="0" smtClean="0"/>
              <a:t>  </a:t>
            </a:r>
            <a:r>
              <a:rPr lang="en-US" dirty="0" err="1" smtClean="0"/>
              <a:t>materijalizovanih</a:t>
            </a:r>
            <a:r>
              <a:rPr lang="en-US" dirty="0" smtClean="0"/>
              <a:t> </a:t>
            </a:r>
            <a:r>
              <a:rPr lang="en-US" dirty="0" err="1" smtClean="0"/>
              <a:t>proizvoda</a:t>
            </a:r>
            <a:r>
              <a:rPr lang="en-US" dirty="0" smtClean="0"/>
              <a:t> (</a:t>
            </a:r>
            <a:r>
              <a:rPr lang="en-US" dirty="0" err="1" smtClean="0"/>
              <a:t>stvari</a:t>
            </a:r>
            <a:r>
              <a:rPr lang="en-US" dirty="0" smtClean="0"/>
              <a:t>) </a:t>
            </a:r>
            <a:r>
              <a:rPr lang="en-US" dirty="0" err="1" smtClean="0"/>
              <a:t>koje</a:t>
            </a:r>
            <a:r>
              <a:rPr lang="en-US" dirty="0" smtClean="0"/>
              <a:t> prate </a:t>
            </a:r>
            <a:r>
              <a:rPr lang="en-US" dirty="0" err="1" smtClean="0"/>
              <a:t>uslugu</a:t>
            </a:r>
            <a:r>
              <a:rPr lang="en-US" dirty="0" smtClean="0"/>
              <a:t>.</a:t>
            </a:r>
          </a:p>
          <a:p>
            <a:endParaRPr lang="x-non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Dodatne</a:t>
            </a:r>
            <a:r>
              <a:rPr lang="en-US" dirty="0" smtClean="0"/>
              <a:t> </a:t>
            </a:r>
            <a:r>
              <a:rPr lang="en-US" dirty="0" err="1" smtClean="0"/>
              <a:t>karakteristike</a:t>
            </a: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71612"/>
            <a:ext cx="9144000" cy="4525963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b="1" dirty="0" err="1" smtClean="0">
                <a:solidFill>
                  <a:srgbClr val="C00000"/>
                </a:solidFill>
              </a:rPr>
              <a:t>Psihološke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prirode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smtClean="0"/>
              <a:t>– </a:t>
            </a:r>
            <a:r>
              <a:rPr lang="en-US" dirty="0" err="1" smtClean="0"/>
              <a:t>npr</a:t>
            </a:r>
            <a:r>
              <a:rPr lang="en-US" dirty="0" smtClean="0"/>
              <a:t>. </a:t>
            </a:r>
            <a:r>
              <a:rPr lang="en-US" dirty="0" err="1" smtClean="0"/>
              <a:t>uvažavanje</a:t>
            </a:r>
            <a:r>
              <a:rPr lang="en-US" dirty="0" smtClean="0"/>
              <a:t> </a:t>
            </a:r>
            <a:r>
              <a:rPr lang="en-US" dirty="0" err="1" smtClean="0"/>
              <a:t>stalnih</a:t>
            </a:r>
            <a:r>
              <a:rPr lang="en-US" dirty="0" smtClean="0"/>
              <a:t> </a:t>
            </a:r>
            <a:r>
              <a:rPr lang="en-US" dirty="0" err="1" smtClean="0"/>
              <a:t>gostiju</a:t>
            </a:r>
            <a:r>
              <a:rPr lang="en-US" dirty="0" smtClean="0"/>
              <a:t>, </a:t>
            </a:r>
            <a:r>
              <a:rPr lang="en-US" dirty="0" err="1" smtClean="0"/>
              <a:t>lepota</a:t>
            </a:r>
            <a:r>
              <a:rPr lang="en-US" dirty="0" smtClean="0"/>
              <a:t> </a:t>
            </a:r>
            <a:r>
              <a:rPr lang="en-US" dirty="0" err="1" smtClean="0"/>
              <a:t>okruženja</a:t>
            </a:r>
            <a:r>
              <a:rPr lang="en-US" dirty="0" smtClean="0"/>
              <a:t> (</a:t>
            </a:r>
            <a:r>
              <a:rPr lang="en-US" dirty="0" err="1" smtClean="0"/>
              <a:t>pejzaž</a:t>
            </a:r>
            <a:r>
              <a:rPr lang="en-US" dirty="0" smtClean="0"/>
              <a:t>, </a:t>
            </a:r>
            <a:r>
              <a:rPr lang="en-US" dirty="0" err="1" smtClean="0"/>
              <a:t>enterijer</a:t>
            </a:r>
            <a:r>
              <a:rPr lang="en-US" dirty="0" smtClean="0"/>
              <a:t> </a:t>
            </a:r>
            <a:r>
              <a:rPr lang="en-US" dirty="0" err="1" smtClean="0"/>
              <a:t>restorana</a:t>
            </a:r>
            <a:r>
              <a:rPr lang="en-US" dirty="0" smtClean="0"/>
              <a:t>), </a:t>
            </a:r>
            <a:r>
              <a:rPr lang="en-US" dirty="0" err="1" smtClean="0"/>
              <a:t>komfor</a:t>
            </a:r>
            <a:r>
              <a:rPr lang="en-US" dirty="0" smtClean="0"/>
              <a:t>,</a:t>
            </a:r>
          </a:p>
          <a:p>
            <a:pPr lvl="0"/>
            <a:r>
              <a:rPr lang="en-US" b="1" dirty="0" err="1" smtClean="0">
                <a:solidFill>
                  <a:srgbClr val="C00000"/>
                </a:solidFill>
              </a:rPr>
              <a:t>Tehnološke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prirode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smtClean="0"/>
              <a:t>– </a:t>
            </a:r>
            <a:r>
              <a:rPr lang="en-US" dirty="0" err="1" smtClean="0"/>
              <a:t>npr</a:t>
            </a:r>
            <a:r>
              <a:rPr lang="en-US" dirty="0" smtClean="0"/>
              <a:t>. </a:t>
            </a:r>
            <a:r>
              <a:rPr lang="en-US" dirty="0" err="1" smtClean="0"/>
              <a:t>prenos</a:t>
            </a:r>
            <a:r>
              <a:rPr lang="en-US" dirty="0" smtClean="0"/>
              <a:t> </a:t>
            </a:r>
            <a:r>
              <a:rPr lang="en-US" dirty="0" err="1" smtClean="0"/>
              <a:t>bez</a:t>
            </a:r>
            <a:r>
              <a:rPr lang="en-US" dirty="0" smtClean="0"/>
              <a:t> </a:t>
            </a:r>
            <a:r>
              <a:rPr lang="en-US" dirty="0" err="1" smtClean="0"/>
              <a:t>smetnji</a:t>
            </a:r>
            <a:r>
              <a:rPr lang="en-US" dirty="0" smtClean="0"/>
              <a:t> (</a:t>
            </a:r>
            <a:r>
              <a:rPr lang="en-US" dirty="0" err="1" smtClean="0"/>
              <a:t>odnosi</a:t>
            </a:r>
            <a:r>
              <a:rPr lang="en-US" dirty="0" smtClean="0"/>
              <a:t> se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telefon</a:t>
            </a:r>
            <a:r>
              <a:rPr lang="en-US" dirty="0" smtClean="0"/>
              <a:t>, TV, radio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prenos</a:t>
            </a:r>
            <a:r>
              <a:rPr lang="en-US" dirty="0" smtClean="0"/>
              <a:t> </a:t>
            </a:r>
            <a:r>
              <a:rPr lang="en-US" dirty="0" err="1" smtClean="0"/>
              <a:t>putem</a:t>
            </a:r>
            <a:r>
              <a:rPr lang="en-US" dirty="0" smtClean="0"/>
              <a:t> </a:t>
            </a:r>
            <a:r>
              <a:rPr lang="en-US" dirty="0" err="1" smtClean="0"/>
              <a:t>interneta</a:t>
            </a:r>
            <a:r>
              <a:rPr lang="en-US" dirty="0" smtClean="0"/>
              <a:t>),</a:t>
            </a:r>
          </a:p>
          <a:p>
            <a:pPr lvl="0"/>
            <a:r>
              <a:rPr lang="en-US" b="1" dirty="0" err="1" smtClean="0">
                <a:solidFill>
                  <a:srgbClr val="C00000"/>
                </a:solidFill>
              </a:rPr>
              <a:t>Etičke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prirode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smtClean="0"/>
              <a:t>– </a:t>
            </a:r>
            <a:r>
              <a:rPr lang="en-US" dirty="0" err="1" smtClean="0"/>
              <a:t>npr</a:t>
            </a:r>
            <a:r>
              <a:rPr lang="en-US" dirty="0" smtClean="0"/>
              <a:t>. </a:t>
            </a:r>
            <a:r>
              <a:rPr lang="en-US" dirty="0" err="1" smtClean="0"/>
              <a:t>istinitost</a:t>
            </a:r>
            <a:r>
              <a:rPr lang="en-US" dirty="0" smtClean="0"/>
              <a:t> </a:t>
            </a:r>
            <a:r>
              <a:rPr lang="en-US" dirty="0" err="1" smtClean="0"/>
              <a:t>informacija</a:t>
            </a:r>
            <a:r>
              <a:rPr lang="en-US" dirty="0" smtClean="0"/>
              <a:t> u </a:t>
            </a:r>
            <a:r>
              <a:rPr lang="en-US" dirty="0" err="1" smtClean="0"/>
              <a:t>reklamama</a:t>
            </a:r>
            <a:r>
              <a:rPr lang="en-US" dirty="0" smtClean="0"/>
              <a:t>, </a:t>
            </a:r>
            <a:r>
              <a:rPr lang="en-US" dirty="0" err="1" smtClean="0"/>
              <a:t>poštovanje</a:t>
            </a:r>
            <a:r>
              <a:rPr lang="en-US" dirty="0" smtClean="0"/>
              <a:t> </a:t>
            </a:r>
            <a:r>
              <a:rPr lang="en-US" dirty="0" err="1" smtClean="0"/>
              <a:t>različitosti</a:t>
            </a:r>
            <a:r>
              <a:rPr lang="en-US" dirty="0" smtClean="0"/>
              <a:t> </a:t>
            </a:r>
            <a:r>
              <a:rPr lang="en-US" dirty="0" err="1" smtClean="0"/>
              <a:t>korisnika</a:t>
            </a:r>
            <a:r>
              <a:rPr lang="en-US" dirty="0" smtClean="0"/>
              <a:t> (</a:t>
            </a:r>
            <a:r>
              <a:rPr lang="en-US" dirty="0" err="1" smtClean="0"/>
              <a:t>poštovanje</a:t>
            </a:r>
            <a:r>
              <a:rPr lang="en-US" dirty="0" smtClean="0"/>
              <a:t> </a:t>
            </a:r>
            <a:r>
              <a:rPr lang="en-US" dirty="0" err="1" smtClean="0"/>
              <a:t>verskih</a:t>
            </a:r>
            <a:r>
              <a:rPr lang="en-US" dirty="0" smtClean="0"/>
              <a:t>, </a:t>
            </a:r>
            <a:r>
              <a:rPr lang="en-US" dirty="0" err="1" smtClean="0"/>
              <a:t>nacionalnih</a:t>
            </a:r>
            <a:r>
              <a:rPr lang="en-US" dirty="0" smtClean="0"/>
              <a:t>, </a:t>
            </a:r>
            <a:r>
              <a:rPr lang="en-US" dirty="0" err="1" smtClean="0"/>
              <a:t>razlika</a:t>
            </a:r>
            <a:r>
              <a:rPr lang="en-US" dirty="0" smtClean="0"/>
              <a:t> </a:t>
            </a:r>
            <a:r>
              <a:rPr lang="en-US" dirty="0" err="1" smtClean="0"/>
              <a:t>među</a:t>
            </a:r>
            <a:r>
              <a:rPr lang="en-US" dirty="0" smtClean="0"/>
              <a:t> </a:t>
            </a:r>
            <a:r>
              <a:rPr lang="en-US" dirty="0" err="1" smtClean="0"/>
              <a:t>polovima</a:t>
            </a:r>
            <a:r>
              <a:rPr lang="en-US" dirty="0" smtClean="0"/>
              <a:t>, </a:t>
            </a:r>
            <a:r>
              <a:rPr lang="en-US" dirty="0" err="1" smtClean="0"/>
              <a:t>hendikepiranih</a:t>
            </a:r>
            <a:r>
              <a:rPr lang="en-US" dirty="0" smtClean="0"/>
              <a:t> </a:t>
            </a:r>
            <a:r>
              <a:rPr lang="en-US" dirty="0" err="1" smtClean="0"/>
              <a:t>itd</a:t>
            </a:r>
            <a:r>
              <a:rPr lang="en-US" dirty="0" smtClean="0"/>
              <a:t>.),</a:t>
            </a:r>
          </a:p>
          <a:p>
            <a:pPr lvl="0"/>
            <a:r>
              <a:rPr lang="en-US" b="1" dirty="0" err="1" smtClean="0">
                <a:solidFill>
                  <a:srgbClr val="C00000"/>
                </a:solidFill>
              </a:rPr>
              <a:t>Poštovanje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ugovora</a:t>
            </a:r>
            <a:r>
              <a:rPr lang="en-US" dirty="0" smtClean="0"/>
              <a:t> – </a:t>
            </a:r>
            <a:r>
              <a:rPr lang="en-US" dirty="0" err="1" smtClean="0"/>
              <a:t>garantovanost</a:t>
            </a:r>
            <a:r>
              <a:rPr lang="en-US" dirty="0" smtClean="0"/>
              <a:t> </a:t>
            </a:r>
            <a:r>
              <a:rPr lang="en-US" dirty="0" err="1" smtClean="0"/>
              <a:t>izvršenja</a:t>
            </a:r>
            <a:r>
              <a:rPr lang="en-US" dirty="0" smtClean="0"/>
              <a:t> </a:t>
            </a:r>
            <a:r>
              <a:rPr lang="en-US" dirty="0" err="1" smtClean="0"/>
              <a:t>preuzetih</a:t>
            </a:r>
            <a:r>
              <a:rPr lang="en-US" dirty="0" smtClean="0"/>
              <a:t> </a:t>
            </a:r>
            <a:r>
              <a:rPr lang="en-US" dirty="0" err="1" smtClean="0"/>
              <a:t>obaveza</a:t>
            </a:r>
            <a:r>
              <a:rPr lang="en-US" dirty="0" smtClean="0"/>
              <a:t> (</a:t>
            </a:r>
            <a:r>
              <a:rPr lang="en-US" dirty="0" err="1" smtClean="0"/>
              <a:t>npr</a:t>
            </a:r>
            <a:r>
              <a:rPr lang="en-US" dirty="0" smtClean="0"/>
              <a:t>. </a:t>
            </a:r>
            <a:r>
              <a:rPr lang="en-US" dirty="0" err="1" smtClean="0"/>
              <a:t>turistička</a:t>
            </a:r>
            <a:r>
              <a:rPr lang="en-US" dirty="0" smtClean="0"/>
              <a:t> </a:t>
            </a:r>
            <a:r>
              <a:rPr lang="en-US" dirty="0" err="1" smtClean="0"/>
              <a:t>putovanja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vreme</a:t>
            </a:r>
            <a:r>
              <a:rPr lang="en-US" dirty="0" smtClean="0"/>
              <a:t>, </a:t>
            </a:r>
            <a:r>
              <a:rPr lang="en-US" dirty="0" err="1" smtClean="0"/>
              <a:t>uz</a:t>
            </a:r>
            <a:r>
              <a:rPr lang="en-US" dirty="0" smtClean="0"/>
              <a:t> </a:t>
            </a:r>
            <a:r>
              <a:rPr lang="en-US" dirty="0" err="1" smtClean="0"/>
              <a:t>obilazak</a:t>
            </a:r>
            <a:r>
              <a:rPr lang="en-US" dirty="0" smtClean="0"/>
              <a:t> </a:t>
            </a:r>
            <a:r>
              <a:rPr lang="en-US" dirty="0" err="1" smtClean="0"/>
              <a:t>dogovorenih</a:t>
            </a:r>
            <a:r>
              <a:rPr lang="en-US" dirty="0" smtClean="0"/>
              <a:t> </a:t>
            </a:r>
            <a:r>
              <a:rPr lang="en-US" dirty="0" err="1" smtClean="0"/>
              <a:t>mesta</a:t>
            </a:r>
            <a:r>
              <a:rPr lang="en-US" dirty="0" smtClean="0"/>
              <a:t>).</a:t>
            </a:r>
          </a:p>
          <a:p>
            <a:endParaRPr lang="x-non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sr-Latn-CS" dirty="0" smtClean="0"/>
              <a:t> </a:t>
            </a:r>
            <a:endParaRPr lang="en-US" sz="3800" b="1" dirty="0" smtClean="0"/>
          </a:p>
          <a:p>
            <a:pPr lvl="0"/>
            <a:r>
              <a:rPr lang="sr-Latn-CS" sz="3800" b="1" dirty="0" smtClean="0"/>
              <a:t>Opipljivost </a:t>
            </a:r>
            <a:endParaRPr lang="en-US" sz="3800" b="1" dirty="0" smtClean="0"/>
          </a:p>
          <a:p>
            <a:pPr lvl="0"/>
            <a:r>
              <a:rPr lang="sr-Latn-CS" sz="3800" b="1" dirty="0" smtClean="0"/>
              <a:t>Pouzdanost </a:t>
            </a:r>
            <a:endParaRPr lang="en-US" sz="3800" b="1" dirty="0" smtClean="0"/>
          </a:p>
          <a:p>
            <a:pPr lvl="0"/>
            <a:r>
              <a:rPr lang="sr-Latn-CS" sz="3800" b="1" dirty="0" smtClean="0"/>
              <a:t>Sposobnost reagovanja </a:t>
            </a:r>
            <a:endParaRPr lang="en-US" sz="3800" b="1" dirty="0" smtClean="0"/>
          </a:p>
          <a:p>
            <a:pPr lvl="0"/>
            <a:r>
              <a:rPr lang="sr-Latn-CS" sz="3800" b="1" dirty="0" smtClean="0"/>
              <a:t>Kompetencije</a:t>
            </a:r>
            <a:endParaRPr lang="en-US" sz="3800" b="1" dirty="0" smtClean="0"/>
          </a:p>
          <a:p>
            <a:pPr lvl="0"/>
            <a:r>
              <a:rPr lang="sr-Latn-CS" sz="3800" b="1" dirty="0" smtClean="0"/>
              <a:t>Kutoaznost</a:t>
            </a:r>
            <a:endParaRPr lang="en-US" sz="3800" b="1" dirty="0" smtClean="0"/>
          </a:p>
          <a:p>
            <a:pPr lvl="0"/>
            <a:r>
              <a:rPr lang="sr-Latn-CS" sz="3800" b="1" dirty="0" smtClean="0"/>
              <a:t>Kredibilitet </a:t>
            </a:r>
            <a:endParaRPr lang="en-US" sz="3800" b="1" dirty="0" smtClean="0"/>
          </a:p>
          <a:p>
            <a:pPr lvl="0"/>
            <a:r>
              <a:rPr lang="sr-Latn-CS" sz="3800" b="1" dirty="0" smtClean="0"/>
              <a:t>Sigurnost </a:t>
            </a:r>
            <a:endParaRPr lang="en-US" sz="3800" b="1" dirty="0" smtClean="0"/>
          </a:p>
          <a:p>
            <a:pPr lvl="0"/>
            <a:r>
              <a:rPr lang="sr-Latn-CS" sz="3800" b="1" dirty="0" smtClean="0"/>
              <a:t>Dostupnost </a:t>
            </a:r>
            <a:endParaRPr lang="en-US" sz="3800" b="1" dirty="0" smtClean="0"/>
          </a:p>
          <a:p>
            <a:pPr lvl="0"/>
            <a:r>
              <a:rPr lang="sr-Latn-CS" sz="3800" b="1" dirty="0" smtClean="0"/>
              <a:t>Komunikacija</a:t>
            </a:r>
            <a:endParaRPr lang="en-US" sz="3800" b="1" dirty="0" smtClean="0"/>
          </a:p>
          <a:p>
            <a:pPr lvl="0"/>
            <a:r>
              <a:rPr lang="sr-Latn-CS" sz="3800" b="1" dirty="0" smtClean="0"/>
              <a:t>Razumevanje</a:t>
            </a:r>
            <a:endParaRPr lang="en-US" sz="3800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x-none" dirty="0"/>
              <a:t>	</a:t>
            </a:r>
            <a:r>
              <a:rPr lang="x-none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x-none" dirty="0" smtClean="0"/>
              <a:t>Aspekti poslovanja na koje se odnose determinante kvaliteta:</a:t>
            </a:r>
          </a:p>
          <a:p>
            <a:r>
              <a:rPr lang="en-US" dirty="0" smtClean="0"/>
              <a:t>I</a:t>
            </a:r>
            <a:r>
              <a:rPr lang="x-none" dirty="0" smtClean="0"/>
              <a:t>nterakcije zaposleni-potrošači</a:t>
            </a:r>
          </a:p>
          <a:p>
            <a:r>
              <a:rPr lang="en-US" dirty="0" smtClean="0"/>
              <a:t>F</a:t>
            </a:r>
            <a:r>
              <a:rPr lang="x-none" dirty="0" smtClean="0"/>
              <a:t>izičko okruženje</a:t>
            </a:r>
          </a:p>
          <a:p>
            <a:r>
              <a:rPr lang="en-US" dirty="0" smtClean="0"/>
              <a:t>R</a:t>
            </a:r>
            <a:r>
              <a:rPr lang="x-none" dirty="0" smtClean="0"/>
              <a:t>ezultati usluge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x-none" sz="6600" b="1" dirty="0" smtClean="0">
                <a:solidFill>
                  <a:srgbClr val="00B0F0"/>
                </a:solidFill>
              </a:rPr>
              <a:t>Pouzdanost</a:t>
            </a:r>
            <a:endParaRPr lang="en-US" sz="6600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600" dirty="0" smtClean="0"/>
              <a:t>R</a:t>
            </a:r>
            <a:r>
              <a:rPr lang="x-none" sz="3600" dirty="0" smtClean="0"/>
              <a:t>okovi će se poštovati</a:t>
            </a:r>
          </a:p>
          <a:p>
            <a:r>
              <a:rPr lang="en-US" sz="3600" dirty="0" smtClean="0"/>
              <a:t>Z</a:t>
            </a:r>
            <a:r>
              <a:rPr lang="x-none" sz="3600" dirty="0" smtClean="0"/>
              <a:t>ahtevi potrošača su prepoznati i problemi  mogu da se reše</a:t>
            </a:r>
          </a:p>
          <a:p>
            <a:r>
              <a:rPr lang="en-US" sz="3600" dirty="0" smtClean="0"/>
              <a:t>U</a:t>
            </a:r>
            <a:r>
              <a:rPr lang="x-none" sz="3600" dirty="0" smtClean="0"/>
              <a:t>rađen posao dobro iz prve</a:t>
            </a:r>
          </a:p>
          <a:p>
            <a:r>
              <a:rPr lang="en-US" sz="3600" dirty="0" smtClean="0"/>
              <a:t>D</a:t>
            </a:r>
            <a:r>
              <a:rPr lang="x-none" sz="3600" dirty="0" smtClean="0"/>
              <a:t>okumentacija je bez greške</a:t>
            </a:r>
          </a:p>
          <a:p>
            <a:r>
              <a:rPr lang="sr-Latn-CS" sz="3600" dirty="0" smtClean="0"/>
              <a:t>doslednost usluga kao i doslednost u performansi (konzistentnost). </a:t>
            </a:r>
          </a:p>
          <a:p>
            <a:r>
              <a:rPr lang="sr-Latn-CS" sz="3600" dirty="0" smtClean="0"/>
              <a:t>Gotovo u celini pod kontrolom zaposlenog osoblja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x-none" sz="6600" b="1" dirty="0" smtClean="0">
                <a:solidFill>
                  <a:srgbClr val="FF0000"/>
                </a:solidFill>
              </a:rPr>
              <a:t>Sigurnost</a:t>
            </a:r>
            <a:endParaRPr lang="en-US" sz="6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P</a:t>
            </a:r>
            <a:r>
              <a:rPr lang="x-none" dirty="0" smtClean="0"/>
              <a:t>onašanje zaposlenih budi poverenje kod potrošača</a:t>
            </a:r>
          </a:p>
          <a:p>
            <a:r>
              <a:rPr lang="en-US" dirty="0" smtClean="0"/>
              <a:t>S</a:t>
            </a:r>
            <a:r>
              <a:rPr lang="x-none" dirty="0" smtClean="0"/>
              <a:t>igurnost u transakcijama, </a:t>
            </a:r>
            <a:r>
              <a:rPr lang="sr-Latn-CS" dirty="0" smtClean="0"/>
              <a:t>devijantnim situacijama</a:t>
            </a:r>
            <a:endParaRPr lang="x-none" dirty="0" smtClean="0"/>
          </a:p>
          <a:p>
            <a:r>
              <a:rPr lang="en-US" dirty="0" smtClean="0"/>
              <a:t>L</a:t>
            </a:r>
            <a:r>
              <a:rPr lang="x-none" dirty="0" smtClean="0"/>
              <a:t>jubaznost, uljudnost</a:t>
            </a:r>
          </a:p>
          <a:p>
            <a:r>
              <a:rPr lang="en-US" dirty="0" smtClean="0"/>
              <a:t>S</a:t>
            </a:r>
            <a:r>
              <a:rPr lang="x-none" dirty="0" smtClean="0"/>
              <a:t>tručnost, </a:t>
            </a:r>
            <a:r>
              <a:rPr lang="sr-Latn-CS" dirty="0" smtClean="0"/>
              <a:t>znanja, veštine i kompetencije za uspešno  rešavanje probleme koje potrošači mogu imati u vezi sa uslugom ili kako bi odgovoriti na postavljena pitanja potrošača u vezi sa uslugom.</a:t>
            </a:r>
            <a:endParaRPr lang="x-none" dirty="0" smtClean="0"/>
          </a:p>
          <a:p>
            <a:r>
              <a:rPr lang="sr-Latn-CS" dirty="0" smtClean="0"/>
              <a:t>naročiti obzir prema imovini potrošača,</a:t>
            </a:r>
          </a:p>
          <a:p>
            <a:r>
              <a:rPr lang="sr-Latn-CS" dirty="0" smtClean="0"/>
              <a:t>čistoća i urednost osoblja koje dolazi u direktan kontakt sa potrošačima</a:t>
            </a:r>
            <a:endParaRPr lang="x-none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x-none" sz="6000" b="1" dirty="0" smtClean="0">
                <a:solidFill>
                  <a:srgbClr val="FF0000"/>
                </a:solidFill>
              </a:rPr>
              <a:t>Sigurnost</a:t>
            </a:r>
            <a:endParaRPr lang="en-US" sz="6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CS" dirty="0" smtClean="0"/>
              <a:t>oslobađanje potrošača od opasnosti, rizika i neizvesnosti : fizička bezbednost, finansijska i imovinska sigurnost</a:t>
            </a:r>
          </a:p>
          <a:p>
            <a:r>
              <a:rPr lang="sr-Latn-CS" dirty="0" smtClean="0"/>
              <a:t>kredibilitet : dostojno poverenje, verodostojnost i čestitost : kroz naziv kompanije, njenu reputaciju na tržištu, karakteristike osoblja koje je u neposrednom kontaktu sa potrošačima i stepen agresivne prodaje koja je obuhvaćena u interakcijama sa potrošačima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x-none" sz="5400" b="1" dirty="0" smtClean="0">
                <a:solidFill>
                  <a:srgbClr val="92D050"/>
                </a:solidFill>
              </a:rPr>
              <a:t>Sposobnost reagovanja</a:t>
            </a:r>
            <a:endParaRPr lang="en-US" sz="5400" b="1" dirty="0">
              <a:solidFill>
                <a:srgbClr val="92D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</a:t>
            </a:r>
            <a:r>
              <a:rPr lang="x-none" dirty="0" smtClean="0"/>
              <a:t>posobnost da se blagovremeno odgovori i daju informacije</a:t>
            </a:r>
          </a:p>
          <a:p>
            <a:r>
              <a:rPr lang="en-US" dirty="0" smtClean="0"/>
              <a:t>I</a:t>
            </a:r>
            <a:r>
              <a:rPr lang="x-none" dirty="0" smtClean="0"/>
              <a:t>sporuka usluga je bez greške</a:t>
            </a:r>
          </a:p>
          <a:p>
            <a:r>
              <a:rPr lang="en-US" dirty="0" smtClean="0"/>
              <a:t>S</a:t>
            </a:r>
            <a:r>
              <a:rPr lang="x-none" dirty="0" smtClean="0"/>
              <a:t>premnost da se pomogne potrošačima</a:t>
            </a:r>
          </a:p>
          <a:p>
            <a:r>
              <a:rPr lang="en-US" dirty="0" smtClean="0"/>
              <a:t>D</a:t>
            </a:r>
            <a:r>
              <a:rPr lang="x-none" dirty="0" smtClean="0"/>
              <a:t>ovoljno vremena da se uvek odgovori potrošačima</a:t>
            </a:r>
          </a:p>
          <a:p>
            <a:r>
              <a:rPr lang="sr-Latn-CS" dirty="0" smtClean="0"/>
              <a:t>brzo slanje pošte, ponovnog zvanja potrošača koji su na listi čekanja, izmene u itinereru, check-in i check-off operacija u hotelu, posebno kada su u pitanju poslovni gosti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x-none" sz="6000" b="1" dirty="0" smtClean="0">
                <a:solidFill>
                  <a:srgbClr val="FFFF00"/>
                </a:solidFill>
              </a:rPr>
              <a:t>Empatija -saosećanje</a:t>
            </a:r>
            <a:endParaRPr lang="en-US" sz="60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</a:t>
            </a:r>
            <a:r>
              <a:rPr lang="x-none" dirty="0" smtClean="0"/>
              <a:t>ristup sa pažnjom svakom pojedinačnom potrošaču</a:t>
            </a:r>
          </a:p>
          <a:p>
            <a:r>
              <a:rPr lang="en-US" dirty="0" smtClean="0"/>
              <a:t>O</a:t>
            </a:r>
            <a:r>
              <a:rPr lang="x-none" dirty="0" smtClean="0"/>
              <a:t>nda kada je potrošaču potrebno</a:t>
            </a:r>
          </a:p>
          <a:p>
            <a:r>
              <a:rPr lang="en-US" dirty="0" smtClean="0"/>
              <a:t>P</a:t>
            </a:r>
            <a:r>
              <a:rPr lang="x-none" dirty="0" smtClean="0"/>
              <a:t>otrebe su prepoznate</a:t>
            </a:r>
          </a:p>
          <a:p>
            <a:r>
              <a:rPr lang="en-US" dirty="0" smtClean="0"/>
              <a:t>R</a:t>
            </a:r>
            <a:r>
              <a:rPr lang="x-none" dirty="0" smtClean="0"/>
              <a:t>aditi ono što drugi žele da im radite</a:t>
            </a:r>
          </a:p>
          <a:p>
            <a:r>
              <a:rPr lang="en-US" dirty="0" smtClean="0"/>
              <a:t>P</a:t>
            </a:r>
            <a:r>
              <a:rPr lang="x-none" dirty="0" smtClean="0"/>
              <a:t>repoznavanje specifičnih potreba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x-none" sz="6600" dirty="0" smtClean="0"/>
              <a:t>Opipljivost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CS" dirty="0" smtClean="0"/>
              <a:t>fizičke pogodnosti, </a:t>
            </a:r>
          </a:p>
          <a:p>
            <a:r>
              <a:rPr lang="sr-Latn-CS" dirty="0" smtClean="0"/>
              <a:t>oprema,</a:t>
            </a:r>
          </a:p>
          <a:p>
            <a:r>
              <a:rPr lang="sr-Latn-CS" dirty="0" smtClean="0"/>
              <a:t>osoblje koje je u direktnom kontaktu sa potrošačima, </a:t>
            </a:r>
          </a:p>
          <a:p>
            <a:r>
              <a:rPr lang="sr-Latn-CS" dirty="0" smtClean="0"/>
              <a:t>pisani materijali</a:t>
            </a:r>
            <a:endParaRPr lang="x-none" dirty="0" smtClean="0"/>
          </a:p>
          <a:p>
            <a:r>
              <a:rPr lang="en-US" dirty="0" smtClean="0"/>
              <a:t>U</a:t>
            </a:r>
            <a:r>
              <a:rPr lang="x-none" dirty="0" smtClean="0"/>
              <a:t>ređaji</a:t>
            </a:r>
          </a:p>
          <a:p>
            <a:r>
              <a:rPr lang="en-US" dirty="0" smtClean="0"/>
              <a:t>G</a:t>
            </a:r>
            <a:r>
              <a:rPr lang="x-none" dirty="0" smtClean="0"/>
              <a:t>arderoba, uniforma zaposlenih</a:t>
            </a:r>
          </a:p>
          <a:p>
            <a:r>
              <a:rPr lang="x-none" dirty="0" smtClean="0"/>
              <a:t> brošure, prospekti, veb sajt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x-none" sz="6600" b="1" dirty="0" smtClean="0"/>
              <a:t>Opipljivost</a:t>
            </a:r>
            <a:endParaRPr lang="en-US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CS" dirty="0" smtClean="0"/>
              <a:t>kabina u avionu, opremljenost hotelskog kupatila, </a:t>
            </a:r>
          </a:p>
          <a:p>
            <a:r>
              <a:rPr lang="sr-Latn-CS" dirty="0" smtClean="0"/>
              <a:t>uniforma osoblja na recepciji hotela ili konobara u restoranu, </a:t>
            </a:r>
          </a:p>
          <a:p>
            <a:r>
              <a:rPr lang="sr-Latn-CS" dirty="0" smtClean="0"/>
              <a:t>radno vreme ugostiteljskih objekata, trgovinskih radnji,</a:t>
            </a:r>
          </a:p>
          <a:p>
            <a:r>
              <a:rPr lang="sr-Latn-CS" dirty="0" smtClean="0"/>
              <a:t> izgled i oprema tzv. „bonus kartice“ (air loyality cards),</a:t>
            </a:r>
          </a:p>
          <a:p>
            <a:r>
              <a:rPr lang="sr-Latn-CS" dirty="0" smtClean="0"/>
              <a:t> izgled drugih potrošača/turista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85728"/>
            <a:ext cx="9144000" cy="6572272"/>
          </a:xfrm>
        </p:spPr>
        <p:txBody>
          <a:bodyPr>
            <a:normAutofit/>
          </a:bodyPr>
          <a:lstStyle/>
          <a:p>
            <a:r>
              <a:rPr lang="en-US" dirty="0" smtClean="0"/>
              <a:t>PepsiCo je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osnovu</a:t>
            </a:r>
            <a:r>
              <a:rPr lang="en-US" dirty="0" smtClean="0"/>
              <a:t> </a:t>
            </a:r>
            <a:r>
              <a:rPr lang="en-US" dirty="0" err="1" smtClean="0"/>
              <a:t>istraživanja</a:t>
            </a:r>
            <a:r>
              <a:rPr lang="en-US" dirty="0" smtClean="0"/>
              <a:t> </a:t>
            </a:r>
            <a:r>
              <a:rPr lang="en-US" dirty="0" err="1" smtClean="0"/>
              <a:t>ponašanja</a:t>
            </a:r>
            <a:r>
              <a:rPr lang="en-US" dirty="0" smtClean="0"/>
              <a:t> </a:t>
            </a:r>
            <a:r>
              <a:rPr lang="en-US" dirty="0" err="1" smtClean="0"/>
              <a:t>potrošača</a:t>
            </a:r>
            <a:r>
              <a:rPr lang="en-US" dirty="0" smtClean="0"/>
              <a:t> fast-food u </a:t>
            </a:r>
            <a:r>
              <a:rPr lang="en-US" dirty="0" err="1" smtClean="0"/>
              <a:t>saradnji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TacoBell</a:t>
            </a:r>
            <a:r>
              <a:rPr lang="en-US" dirty="0" smtClean="0"/>
              <a:t> </a:t>
            </a:r>
            <a:r>
              <a:rPr lang="en-US" dirty="0" err="1" smtClean="0"/>
              <a:t>menadžmentom</a:t>
            </a:r>
            <a:r>
              <a:rPr lang="en-US" dirty="0" smtClean="0"/>
              <a:t>, </a:t>
            </a:r>
            <a:r>
              <a:rPr lang="en-US" dirty="0" err="1" smtClean="0"/>
              <a:t>zaključio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potrošači</a:t>
            </a:r>
            <a:r>
              <a:rPr lang="en-US" dirty="0" smtClean="0"/>
              <a:t> </a:t>
            </a:r>
            <a:r>
              <a:rPr lang="en-US" dirty="0" err="1" smtClean="0"/>
              <a:t>traže</a:t>
            </a:r>
            <a:endParaRPr lang="en-US" dirty="0" smtClean="0"/>
          </a:p>
          <a:p>
            <a:endParaRPr lang="en-US" dirty="0" smtClean="0"/>
          </a:p>
          <a:p>
            <a:pPr algn="ctr">
              <a:buNone/>
            </a:pPr>
            <a:r>
              <a:rPr lang="en-US" sz="5400" dirty="0" smtClean="0">
                <a:solidFill>
                  <a:srgbClr val="FF0000"/>
                </a:solidFill>
              </a:rPr>
              <a:t> FACT</a:t>
            </a:r>
          </a:p>
          <a:p>
            <a:pPr>
              <a:buNone/>
            </a:pPr>
            <a:r>
              <a:rPr lang="en-US" sz="4400" dirty="0" smtClean="0">
                <a:solidFill>
                  <a:srgbClr val="FF0000"/>
                </a:solidFill>
              </a:rPr>
              <a:t>F </a:t>
            </a:r>
            <a:r>
              <a:rPr lang="en-US" dirty="0" smtClean="0"/>
              <a:t>– fast </a:t>
            </a:r>
            <a:r>
              <a:rPr lang="x-none" dirty="0" smtClean="0"/>
              <a:t>- brzo</a:t>
            </a:r>
            <a:endParaRPr lang="en-US" dirty="0" smtClean="0"/>
          </a:p>
          <a:p>
            <a:pPr>
              <a:buNone/>
            </a:pPr>
            <a:r>
              <a:rPr lang="en-US" sz="4000" dirty="0" smtClean="0">
                <a:solidFill>
                  <a:srgbClr val="FF0000"/>
                </a:solidFill>
              </a:rPr>
              <a:t>A</a:t>
            </a:r>
            <a:r>
              <a:rPr lang="en-US" dirty="0" smtClean="0"/>
              <a:t> – accurately</a:t>
            </a:r>
            <a:r>
              <a:rPr lang="x-none" dirty="0" smtClean="0"/>
              <a:t> - tačno</a:t>
            </a:r>
            <a:endParaRPr lang="en-US" dirty="0" smtClean="0"/>
          </a:p>
          <a:p>
            <a:pPr>
              <a:buNone/>
            </a:pPr>
            <a:r>
              <a:rPr lang="en-US" sz="4000" dirty="0" smtClean="0">
                <a:solidFill>
                  <a:srgbClr val="FF0000"/>
                </a:solidFill>
              </a:rPr>
              <a:t>C</a:t>
            </a:r>
            <a:r>
              <a:rPr lang="en-US" dirty="0" smtClean="0"/>
              <a:t> – Clean </a:t>
            </a:r>
            <a:r>
              <a:rPr lang="x-none" dirty="0" smtClean="0"/>
              <a:t>- čisto</a:t>
            </a:r>
            <a:endParaRPr lang="en-US" dirty="0" smtClean="0"/>
          </a:p>
          <a:p>
            <a:pPr>
              <a:buNone/>
            </a:pPr>
            <a:r>
              <a:rPr lang="en-US" sz="4000" dirty="0" smtClean="0">
                <a:solidFill>
                  <a:srgbClr val="FF0000"/>
                </a:solidFill>
              </a:rPr>
              <a:t>T </a:t>
            </a:r>
            <a:r>
              <a:rPr lang="en-US" dirty="0" smtClean="0"/>
              <a:t>– Temperatures </a:t>
            </a:r>
            <a:r>
              <a:rPr lang="x-none" dirty="0" smtClean="0"/>
              <a:t>- 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određenoj</a:t>
            </a:r>
            <a:r>
              <a:rPr lang="en-US" dirty="0" smtClean="0"/>
              <a:t> </a:t>
            </a:r>
            <a:r>
              <a:rPr lang="en-US" dirty="0" err="1" smtClean="0"/>
              <a:t>temperaturi</a:t>
            </a:r>
            <a:r>
              <a:rPr lang="en-US" dirty="0" smtClean="0"/>
              <a:t>. </a:t>
            </a:r>
            <a:endParaRPr lang="x-non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346050"/>
          </a:xfrm>
        </p:spPr>
        <p:txBody>
          <a:bodyPr>
            <a:noAutofit/>
          </a:bodyPr>
          <a:lstStyle/>
          <a:p>
            <a:pPr algn="ctr"/>
            <a:r>
              <a:rPr lang="sr-Latn-CS" sz="4000" b="1" dirty="0" smtClean="0"/>
              <a:t>Uslužne determinante rangirane na osnovu mišljenja menadžera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>
              <a:buNone/>
            </a:pPr>
            <a:endParaRPr lang="sr-Latn-CS" sz="3200" dirty="0" smtClean="0"/>
          </a:p>
          <a:p>
            <a:r>
              <a:rPr lang="sr-Latn-CS" sz="5600" dirty="0" smtClean="0"/>
              <a:t>Kompetencija        </a:t>
            </a:r>
            <a:endParaRPr lang="en-US" sz="5600" dirty="0" smtClean="0"/>
          </a:p>
          <a:p>
            <a:r>
              <a:rPr lang="sr-Latn-CS" sz="5600" dirty="0" smtClean="0"/>
              <a:t>Opažena vrednost usluge       </a:t>
            </a:r>
            <a:endParaRPr lang="en-US" sz="5600" dirty="0" smtClean="0"/>
          </a:p>
          <a:p>
            <a:r>
              <a:rPr lang="sr-Latn-CS" sz="5600" dirty="0" smtClean="0"/>
              <a:t>Pouzdanost                                                                                                                      </a:t>
            </a:r>
            <a:endParaRPr lang="en-US" sz="5600" dirty="0" smtClean="0"/>
          </a:p>
          <a:p>
            <a:r>
              <a:rPr lang="sr-Latn-CS" sz="5600" dirty="0" smtClean="0"/>
              <a:t>Kurtoaznost osoblja                                                                                                          </a:t>
            </a:r>
            <a:endParaRPr lang="en-US" sz="5600" dirty="0" smtClean="0"/>
          </a:p>
          <a:p>
            <a:r>
              <a:rPr lang="sr-Latn-CS" sz="5600" dirty="0" smtClean="0"/>
              <a:t>Sposobnost da se postave stavri na svoje mesto</a:t>
            </a:r>
            <a:r>
              <a:rPr lang="x-none" sz="5600" dirty="0" smtClean="0"/>
              <a:t> (</a:t>
            </a:r>
            <a:r>
              <a:rPr lang="sr-Latn-CS" sz="5600" dirty="0" smtClean="0"/>
              <a:t>kada je nešto propušteno  , kada je potrošač u neprilici )                                     </a:t>
            </a:r>
            <a:endParaRPr lang="en-US" sz="5600" dirty="0" smtClean="0"/>
          </a:p>
          <a:p>
            <a:r>
              <a:rPr lang="sr-Latn-CS" sz="5600" dirty="0" smtClean="0"/>
              <a:t>Kominikacija sa potrošačima                                                 </a:t>
            </a:r>
            <a:endParaRPr lang="en-US" sz="5600" dirty="0" smtClean="0"/>
          </a:p>
          <a:p>
            <a:r>
              <a:rPr lang="sr-Latn-CS" sz="5600" dirty="0" smtClean="0"/>
              <a:t>Celokupno vreme pružanja usluge                                        </a:t>
            </a:r>
            <a:endParaRPr lang="en-US" sz="5600" dirty="0" smtClean="0"/>
          </a:p>
          <a:p>
            <a:r>
              <a:rPr lang="sr-Latn-CS" sz="5600" dirty="0" smtClean="0"/>
              <a:t>Prijateljsko osećanje osoblja                                                </a:t>
            </a:r>
            <a:endParaRPr lang="en-US" sz="5600" dirty="0" smtClean="0"/>
          </a:p>
          <a:p>
            <a:r>
              <a:rPr lang="sr-Latn-CS" sz="5600" dirty="0" smtClean="0"/>
              <a:t>Raspoloživost usluge                                                            </a:t>
            </a:r>
            <a:endParaRPr lang="en-US" sz="5600" dirty="0" smtClean="0"/>
          </a:p>
          <a:p>
            <a:r>
              <a:rPr lang="sr-Latn-CS" sz="5600" dirty="0" smtClean="0"/>
              <a:t>Vreme inicijalne reakcije                                                      </a:t>
            </a:r>
            <a:endParaRPr lang="en-US" sz="5600" dirty="0" smtClean="0"/>
          </a:p>
          <a:p>
            <a:r>
              <a:rPr lang="sr-Latn-CS" sz="5600" dirty="0" smtClean="0"/>
              <a:t>Koliko se potrošači osećaju značajnim                                 </a:t>
            </a:r>
            <a:endParaRPr lang="en-US" sz="5600" dirty="0" smtClean="0"/>
          </a:p>
          <a:p>
            <a:r>
              <a:rPr lang="sr-Latn-CS" sz="5600" dirty="0" smtClean="0"/>
              <a:t>Pristupačnost pravim ljudima                                                </a:t>
            </a:r>
            <a:endParaRPr lang="en-US" sz="5600" dirty="0" smtClean="0"/>
          </a:p>
          <a:p>
            <a:r>
              <a:rPr lang="sr-Latn-CS" sz="5600" dirty="0" smtClean="0"/>
              <a:t>Proizvodni imidž</a:t>
            </a:r>
            <a:endParaRPr lang="en-US" sz="5600" dirty="0" smtClean="0"/>
          </a:p>
          <a:p>
            <a:r>
              <a:rPr lang="sr-Latn-CS" sz="5600" dirty="0" smtClean="0"/>
              <a:t>Prisupačnost i lokacija</a:t>
            </a:r>
            <a:endParaRPr lang="en-US" sz="5600" dirty="0" smtClean="0"/>
          </a:p>
          <a:p>
            <a:r>
              <a:rPr lang="sr-Latn-CS" sz="5600" dirty="0" smtClean="0"/>
              <a:t>Potrošačev pogled na finansijski rizik</a:t>
            </a:r>
            <a:endParaRPr lang="en-US" sz="5600" dirty="0" smtClean="0"/>
          </a:p>
          <a:p>
            <a:r>
              <a:rPr lang="sr-Latn-CS" sz="5600" dirty="0" smtClean="0"/>
              <a:t>Vreme provedeno sa osobljem za kontakt</a:t>
            </a:r>
            <a:endParaRPr lang="en-US" sz="5600" dirty="0" smtClean="0"/>
          </a:p>
          <a:p>
            <a:r>
              <a:rPr lang="sr-Latn-CS" sz="5600" dirty="0" smtClean="0"/>
              <a:t>Pojedinačno dizajniranje usluge                                           </a:t>
            </a:r>
            <a:endParaRPr lang="en-US" sz="5600" dirty="0" smtClean="0"/>
          </a:p>
          <a:p>
            <a:r>
              <a:rPr lang="sr-Latn-CS" sz="5600" dirty="0" smtClean="0"/>
              <a:t>Čisto okruženje (okolina)                                                     </a:t>
            </a:r>
            <a:endParaRPr lang="en-US" sz="5600" dirty="0" smtClean="0"/>
          </a:p>
          <a:p>
            <a:r>
              <a:rPr lang="sr-Latn-CS" sz="5600" dirty="0" smtClean="0"/>
              <a:t>Moć garancije                                                                       </a:t>
            </a:r>
            <a:endParaRPr lang="en-US" sz="5600" dirty="0" smtClean="0"/>
          </a:p>
          <a:p>
            <a:r>
              <a:rPr lang="sr-Latn-CS" sz="5600" dirty="0" smtClean="0"/>
              <a:t>Pomoćne robe                                                                      </a:t>
            </a:r>
            <a:endParaRPr lang="en-US" sz="5600" dirty="0" smtClean="0"/>
          </a:p>
          <a:p>
            <a:r>
              <a:rPr lang="sr-Latn-CS" sz="5600" dirty="0" smtClean="0"/>
              <a:t>Udobnost okruženja                                                              </a:t>
            </a:r>
            <a:endParaRPr lang="en-US" sz="5600" dirty="0" smtClean="0"/>
          </a:p>
          <a:p>
            <a:r>
              <a:rPr lang="sr-Latn-CS" sz="5600" dirty="0" smtClean="0"/>
              <a:t>Potošačevo gledište rizika</a:t>
            </a:r>
            <a:r>
              <a:rPr lang="x-none" sz="5600" dirty="0" smtClean="0"/>
              <a:t> (</a:t>
            </a:r>
            <a:r>
              <a:rPr lang="sr-Latn-CS" sz="5600" dirty="0" smtClean="0"/>
              <a:t>ličnog  i  fizičkog )                                                              </a:t>
            </a:r>
            <a:endParaRPr lang="en-US" sz="5600" dirty="0" smtClean="0"/>
          </a:p>
          <a:p>
            <a:pPr>
              <a:buNone/>
            </a:pPr>
            <a:endParaRPr lang="en-US" sz="56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CS" dirty="0" smtClean="0"/>
              <a:t>BA (British Airways)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sr-Latn-CS" i="1" dirty="0" smtClean="0"/>
              <a:t>Briga i zainteresovanost: </a:t>
            </a:r>
            <a:r>
              <a:rPr lang="sr-Latn-CS" dirty="0" smtClean="0"/>
              <a:t>zaposleni i tehnički sistemi usmereni ka rešavanju problem potrošača;</a:t>
            </a:r>
            <a:endParaRPr lang="en-US" dirty="0" smtClean="0"/>
          </a:p>
          <a:p>
            <a:pPr lvl="0"/>
            <a:r>
              <a:rPr lang="sr-Latn-CS" i="1" dirty="0" smtClean="0"/>
              <a:t>Sposobnost rešavanja problema</a:t>
            </a:r>
            <a:r>
              <a:rPr lang="sr-Latn-CS" dirty="0" smtClean="0"/>
              <a:t>. Osoblje koje je u direktnom kontaktu sa potrošačima  poseduje znanje i praktično iskustvo koji su neophodni u ophođenju sa potrošačima; poštovanje standarda. </a:t>
            </a:r>
            <a:endParaRPr lang="en-US" dirty="0" smtClean="0"/>
          </a:p>
          <a:p>
            <a:pPr lvl="0"/>
            <a:r>
              <a:rPr lang="sr-Latn-CS" i="1" dirty="0" smtClean="0"/>
              <a:t>Spontanost i fleksibilnost</a:t>
            </a:r>
            <a:r>
              <a:rPr lang="sr-Latn-CS" dirty="0" smtClean="0"/>
              <a:t>. Potrošači osećaju da su zaposleni raspoloženi, spremni da brinu o njihovim problemima i rešavju ih na pravi način;</a:t>
            </a:r>
            <a:endParaRPr lang="en-US" dirty="0" smtClean="0"/>
          </a:p>
          <a:p>
            <a:pPr lvl="0"/>
            <a:r>
              <a:rPr lang="sr-Latn-CS" i="1" dirty="0" smtClean="0"/>
              <a:t>Oporavak (Recovery</a:t>
            </a:r>
            <a:r>
              <a:rPr lang="sr-Latn-CS" dirty="0" smtClean="0"/>
              <a:t>). Ukoliko nešto pođe u pogrešnom pravcu ili se desi nešto nepredviđeno, zaposleni treba da budu sposobni da ulože poseban napor i da vladaju situacijom. Ova determinanta kvaliteta usluga, zajedno sa  sponatnost i fleksibilnost  bila je od ključnog značaja sa stanovišta potrošača, dok su u samoj kompaniji prednost dali– briga i zainteresovanost i sposobnost rešavanja problema.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Latn-CS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Determinantama kvaliteta  obuhvaćeni su najvažniji aspekti uslužnih operacija </a:t>
            </a:r>
            <a:endParaRPr lang="en-US" sz="32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sr-Latn-CS" i="1" dirty="0" smtClean="0"/>
              <a:t>Uslužni procesi / iskustvo uslugom</a:t>
            </a:r>
            <a:r>
              <a:rPr lang="sr-Latn-CS" dirty="0" smtClean="0"/>
              <a:t> kroz (pouzdanost, prijateljstvo, osećaj sigurnosti);</a:t>
            </a:r>
            <a:endParaRPr lang="en-US" dirty="0" smtClean="0"/>
          </a:p>
          <a:p>
            <a:pPr lvl="0"/>
            <a:r>
              <a:rPr lang="sr-Latn-CS" i="1" dirty="0" smtClean="0"/>
              <a:t>Rezultat usluge</a:t>
            </a:r>
            <a:r>
              <a:rPr lang="sr-Latn-CS" dirty="0" smtClean="0"/>
              <a:t>   (funkcionalnost i pouzdanost rezultata);</a:t>
            </a:r>
            <a:endParaRPr lang="en-US" dirty="0" smtClean="0"/>
          </a:p>
          <a:p>
            <a:pPr lvl="0"/>
            <a:r>
              <a:rPr lang="sr-Latn-CS" i="1" dirty="0" smtClean="0"/>
              <a:t>Opipljivi proizvodi</a:t>
            </a:r>
            <a:r>
              <a:rPr lang="sr-Latn-CS" dirty="0" smtClean="0"/>
              <a:t> koji idu uz uslugu, kroz funkcionalnost, pouzdanost i raspoloživost;</a:t>
            </a:r>
            <a:endParaRPr lang="en-US" dirty="0" smtClean="0"/>
          </a:p>
          <a:p>
            <a:pPr lvl="0"/>
            <a:r>
              <a:rPr lang="sr-Latn-CS" i="1" dirty="0" smtClean="0"/>
              <a:t>Osoblje</a:t>
            </a:r>
            <a:r>
              <a:rPr lang="sr-Latn-CS" dirty="0" smtClean="0"/>
              <a:t>   (prijateljstvo, odgovornost, izgled, kurtoaznost, kompetencije, veština komuniciranja);</a:t>
            </a:r>
            <a:endParaRPr lang="en-US" dirty="0" smtClean="0"/>
          </a:p>
          <a:p>
            <a:pPr lvl="0"/>
            <a:r>
              <a:rPr lang="sr-Latn-CS" i="1" dirty="0" smtClean="0"/>
              <a:t>Kapaciteti </a:t>
            </a:r>
            <a:r>
              <a:rPr lang="sr-Latn-CS" dirty="0" smtClean="0"/>
              <a:t>(izgled, estetiku, pristupačnost i udobnost, komfor);</a:t>
            </a:r>
            <a:endParaRPr lang="en-US" dirty="0" smtClean="0"/>
          </a:p>
          <a:p>
            <a:pPr>
              <a:buNone/>
            </a:pPr>
            <a:r>
              <a:rPr lang="sr-Latn-CS" dirty="0" smtClean="0"/>
              <a:t> 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 smtClean="0"/>
              <a:t>Tehničke i funkcionalne dimenzije kvaliteta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x-none" dirty="0" smtClean="0">
                <a:solidFill>
                  <a:srgbClr val="FF0000"/>
                </a:solidFill>
              </a:rPr>
              <a:t>Isporuka usluga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</a:t>
            </a:r>
            <a:r>
              <a:rPr lang="x-none" dirty="0" smtClean="0"/>
              <a:t>otencijalna faza (realni, organizacioni i lični preduslovi)</a:t>
            </a:r>
          </a:p>
          <a:p>
            <a:r>
              <a:rPr lang="en-US" dirty="0" smtClean="0"/>
              <a:t>P</a:t>
            </a:r>
            <a:r>
              <a:rPr lang="x-none" dirty="0" smtClean="0"/>
              <a:t>rocesna faza (vremenski okvir u kome se usluga pruža)</a:t>
            </a:r>
          </a:p>
          <a:p>
            <a:r>
              <a:rPr lang="en-US" dirty="0" smtClean="0"/>
              <a:t>F</a:t>
            </a:r>
            <a:r>
              <a:rPr lang="x-none" dirty="0" smtClean="0"/>
              <a:t>aza rezultata (dejstvo usluge)</a:t>
            </a:r>
            <a:endParaRPr lang="en-US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</a:t>
            </a:r>
            <a:r>
              <a:rPr lang="x-none" dirty="0" smtClean="0"/>
              <a:t>bjektivni – hard kvalitet (</a:t>
            </a:r>
            <a:r>
              <a:rPr lang="sr-Latn-CS" dirty="0" smtClean="0"/>
              <a:t>objektivne, tehničke, merljive dimenzija kvaliteta)</a:t>
            </a:r>
            <a:r>
              <a:rPr lang="x-none" dirty="0" smtClean="0"/>
              <a:t> i </a:t>
            </a:r>
          </a:p>
          <a:p>
            <a:r>
              <a:rPr lang="x-none" dirty="0" smtClean="0"/>
              <a:t>s</a:t>
            </a:r>
            <a:r>
              <a:rPr lang="sr-Latn-CS" dirty="0" smtClean="0"/>
              <a:t>ubjektivni „soft“ kvalitet (funkcionalne dimenzije)</a:t>
            </a:r>
          </a:p>
          <a:p>
            <a:r>
              <a:rPr lang="sr-Latn-CS" dirty="0" smtClean="0"/>
              <a:t>Objekivne i subjektivne determinante su pod dejstvom: </a:t>
            </a:r>
            <a:r>
              <a:rPr lang="sr-Latn-CS" i="1" dirty="0" smtClean="0"/>
              <a:t>mode, tradicije, navika, vrednosti, preferencija</a:t>
            </a:r>
            <a:endParaRPr lang="x-none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30026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7467600" cy="550547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sr-Latn-CS" dirty="0" smtClean="0"/>
              <a:t>Ocena kvaliteta usluga proizilazi iz same prirode usluga, tj. </a:t>
            </a:r>
            <a:r>
              <a:rPr lang="sr-Latn-CS" i="1" dirty="0" smtClean="0"/>
              <a:t>sadejstva </a:t>
            </a:r>
            <a:r>
              <a:rPr lang="sr-Latn-CS" b="1" i="1" dirty="0" smtClean="0">
                <a:solidFill>
                  <a:srgbClr val="FF0000"/>
                </a:solidFill>
              </a:rPr>
              <a:t>ljudskog i tehničkog </a:t>
            </a:r>
            <a:r>
              <a:rPr lang="sr-Latn-CS" i="1" dirty="0" smtClean="0"/>
              <a:t>faktora</a:t>
            </a:r>
          </a:p>
          <a:p>
            <a:pPr>
              <a:buNone/>
            </a:pPr>
            <a:r>
              <a:rPr lang="sr-Latn-CS" b="1" dirty="0" smtClean="0">
                <a:solidFill>
                  <a:srgbClr val="FF0000"/>
                </a:solidFill>
              </a:rPr>
              <a:t>Tehnički faktor: </a:t>
            </a:r>
            <a:r>
              <a:rPr lang="sr-Latn-CS" dirty="0" smtClean="0"/>
              <a:t>obezbeđivanje početnih uslova i fizičkih okvira u kojima će se usluga pružati  (momenat nabavke i aktiviranje); utiče na podizanje nivoa kvaliteta  usluga za kraći ili duži period, sve do njegove potpune ili delimične zamene  ljudskim faktorom; za vreme svog trajanja i važnosti relativno nepromenljiv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30026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80"/>
            <a:ext cx="7467600" cy="5577483"/>
          </a:xfrm>
        </p:spPr>
        <p:txBody>
          <a:bodyPr/>
          <a:lstStyle/>
          <a:p>
            <a:pPr>
              <a:buNone/>
            </a:pPr>
            <a:r>
              <a:rPr lang="sr-Latn-CS" b="1" dirty="0" smtClean="0">
                <a:solidFill>
                  <a:srgbClr val="92D050"/>
                </a:solidFill>
              </a:rPr>
              <a:t>Ljudski faktor </a:t>
            </a:r>
            <a:r>
              <a:rPr lang="sr-Latn-CS" dirty="0" smtClean="0"/>
              <a:t>u potpunosti ostvaruje svoju ulogu  kroz stvaranje i podizanje nivoa kvaliteta usluge. </a:t>
            </a:r>
          </a:p>
          <a:p>
            <a:pPr>
              <a:buNone/>
            </a:pPr>
            <a:r>
              <a:rPr lang="sr-Latn-CS" dirty="0" smtClean="0"/>
              <a:t>Ljudski faktor se posmatra sa dva stanovišta, jer u procesu proizvodnje, odnosno pružanja usluga postoje dva aktivna učesnika, tj. proizvođač usluge na jednoj  i korisnik usluge, odnosno potrošač, na drugoj strani.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x-none" sz="5400" b="1" dirty="0" smtClean="0">
                <a:solidFill>
                  <a:srgbClr val="66FF33"/>
                </a:solidFill>
              </a:rPr>
              <a:t>Ljudski faktor</a:t>
            </a:r>
            <a:endParaRPr lang="en-US" sz="5400" b="1" dirty="0">
              <a:solidFill>
                <a:srgbClr val="66FF3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Latn-CS" b="1" dirty="0" smtClean="0"/>
              <a:t>Sa </a:t>
            </a:r>
            <a:r>
              <a:rPr lang="sr-Latn-CS" b="1" i="1" dirty="0" smtClean="0"/>
              <a:t>stanovišta proizvođača: eksplicitna komponenta usluge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r-Latn-CS" b="1" dirty="0" smtClean="0"/>
              <a:t>Sa </a:t>
            </a:r>
            <a:r>
              <a:rPr lang="sr-Latn-CS" b="1" i="1" dirty="0" smtClean="0"/>
              <a:t>stanovišta potrošača</a:t>
            </a:r>
            <a:r>
              <a:rPr lang="sr-Latn-CS" b="1" dirty="0" smtClean="0"/>
              <a:t>: </a:t>
            </a:r>
            <a:r>
              <a:rPr lang="sr-Latn-CS" b="1" i="1" dirty="0" smtClean="0"/>
              <a:t>implicitna komponenta usluge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x-none" sz="5400" dirty="0" smtClean="0"/>
              <a:t>Ukupan kvalitet usluga je u sadejstvu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>
            <a:normAutofit/>
          </a:bodyPr>
          <a:lstStyle/>
          <a:p>
            <a:r>
              <a:rPr lang="sr-Latn-CS" sz="4800" i="1" dirty="0" smtClean="0"/>
              <a:t>tehničkog (tehnička komponenta</a:t>
            </a:r>
            <a:r>
              <a:rPr lang="sr-Latn-CS" sz="4800" dirty="0" smtClean="0"/>
              <a:t>) i</a:t>
            </a:r>
          </a:p>
          <a:p>
            <a:r>
              <a:rPr lang="sr-Latn-CS" sz="4800" dirty="0" smtClean="0"/>
              <a:t> </a:t>
            </a:r>
            <a:r>
              <a:rPr lang="sr-Latn-CS" sz="4800" i="1" dirty="0" smtClean="0"/>
              <a:t>ljudskog (eksplicitna i implicitna komponenta) faktora usluga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Latn-CS" sz="2700" b="1" dirty="0" smtClean="0"/>
              <a:t>Upravljanje opaženim kvalitetom usluga (</a:t>
            </a:r>
            <a:r>
              <a:rPr lang="sr-Latn-CS" sz="2000" dirty="0" smtClean="0"/>
              <a:t>Grönroos, C., </a:t>
            </a:r>
            <a:r>
              <a:rPr lang="sr-Latn-CS" sz="2000" i="1" dirty="0" smtClean="0"/>
              <a:t>Strategic Management and Marketing in Service Sector</a:t>
            </a:r>
            <a:r>
              <a:rPr lang="sr-Latn-CS" sz="2000" dirty="0" smtClean="0"/>
              <a:t>, Helsingfors, Finland:Swedish School of Economics and Business Administration)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tx1">
              <a:lumMod val="95000"/>
            </a:schemeClr>
          </a:solidFill>
        </p:spPr>
        <p:txBody>
          <a:bodyPr/>
          <a:lstStyle/>
          <a:p>
            <a:pPr>
              <a:buNone/>
            </a:pPr>
            <a:r>
              <a:rPr lang="sr-Latn-CS" dirty="0" smtClean="0"/>
              <a:t> </a:t>
            </a:r>
            <a:endParaRPr lang="en-US" dirty="0" smtClean="0"/>
          </a:p>
          <a:p>
            <a:pPr>
              <a:buNone/>
            </a:pPr>
            <a:r>
              <a:rPr lang="sr-Latn-CS" dirty="0" smtClean="0"/>
              <a:t> 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2" descr="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628800"/>
            <a:ext cx="7344816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x-none" dirty="0" smtClean="0"/>
              <a:t>Atraktivni kvalitet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r-Latn-CS" dirty="0" smtClean="0"/>
              <a:t>Tri stepena zahteva u odnosu na uslugu: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 smtClean="0"/>
              <a:t>O</a:t>
            </a:r>
            <a:r>
              <a:rPr lang="x-none" dirty="0" smtClean="0"/>
              <a:t>snovni 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 smtClean="0"/>
              <a:t>S</a:t>
            </a:r>
            <a:r>
              <a:rPr lang="x-none" dirty="0" smtClean="0"/>
              <a:t>tandardni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 smtClean="0"/>
              <a:t>U</a:t>
            </a:r>
            <a:r>
              <a:rPr lang="x-none" dirty="0" smtClean="0"/>
              <a:t>sluge koje izazivaju oduševljenje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N</a:t>
            </a:r>
            <a:r>
              <a:rPr lang="x-none" dirty="0" smtClean="0"/>
              <a:t>ivoi ispoljavanja atraktivnog kvaliteta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dirty="0" smtClean="0"/>
              <a:t>I nivo: poboljšanja postojeće usluge</a:t>
            </a:r>
          </a:p>
          <a:p>
            <a:r>
              <a:rPr lang="x-none" dirty="0" smtClean="0"/>
              <a:t>II nivo: inovativna svojstva</a:t>
            </a:r>
          </a:p>
          <a:p>
            <a:r>
              <a:rPr lang="x-none" dirty="0" smtClean="0"/>
              <a:t>III nivo: potpuno novi proizvodi i usluge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x-none" b="1" dirty="0" smtClean="0">
                <a:solidFill>
                  <a:srgbClr val="FF0000"/>
                </a:solidFill>
              </a:rPr>
              <a:t>Standardi kvaliteta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</a:t>
            </a:r>
            <a:r>
              <a:rPr lang="x-none" dirty="0" smtClean="0"/>
              <a:t>adni standardi 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S</a:t>
            </a:r>
            <a:r>
              <a:rPr lang="x-none" b="1" dirty="0" smtClean="0">
                <a:solidFill>
                  <a:srgbClr val="FF0000"/>
                </a:solidFill>
              </a:rPr>
              <a:t>tandardi kvaliteta</a:t>
            </a:r>
            <a:r>
              <a:rPr lang="x-none" dirty="0" smtClean="0"/>
              <a:t>: varijabile ili svojstva koje se mogu meriti i ustanoviti stepen greške.</a:t>
            </a:r>
          </a:p>
          <a:p>
            <a:pPr>
              <a:buNone/>
            </a:pPr>
            <a:r>
              <a:rPr lang="x-none" dirty="0" smtClean="0"/>
              <a:t>Kvalitet se stvara i meri uglavnom u procesu isporuke usluga</a:t>
            </a:r>
          </a:p>
          <a:p>
            <a:pPr>
              <a:buNone/>
            </a:pPr>
            <a:r>
              <a:rPr lang="x-none" dirty="0" smtClean="0"/>
              <a:t>Standarde kvaliteta utvrditi za u odnosu na zadatke koji su povezani sa radnim standardima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3600" dirty="0" smtClean="0"/>
              <a:t>Podaci dobijeni iz SERVQUAL analize mogu se koristiti u različite svrhe </a:t>
            </a:r>
            <a:endParaRPr lang="x-none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hr-HR" dirty="0" smtClean="0"/>
              <a:t>Određivanje prosečnog zbira odstupanja između percepcija i očekivanja potrošača za svaki atribut usluga;</a:t>
            </a:r>
            <a:endParaRPr lang="en-US" dirty="0" smtClean="0"/>
          </a:p>
          <a:p>
            <a:pPr lvl="0"/>
            <a:r>
              <a:rPr lang="hr-HR" dirty="0" smtClean="0"/>
              <a:t>Procenjivanje kvaliteta usluga za svaku od pet determinanti kvaliteta;</a:t>
            </a:r>
            <a:endParaRPr lang="en-US" dirty="0" smtClean="0"/>
          </a:p>
          <a:p>
            <a:pPr lvl="0"/>
            <a:r>
              <a:rPr lang="hr-HR" dirty="0" smtClean="0"/>
              <a:t>Praćenje očekivanja i percepcije potrošača bilo pojedinih atributa usluge bilo SERVQUAL determinanti kvaliteta tokom vremena</a:t>
            </a:r>
            <a:endParaRPr lang="en-US" dirty="0" smtClean="0"/>
          </a:p>
          <a:p>
            <a:pPr lvl="0"/>
            <a:r>
              <a:rPr lang="hr-HR" dirty="0" smtClean="0"/>
              <a:t>Poređenje SERVQUAL zbira u odnosu na konkurentski;</a:t>
            </a:r>
            <a:endParaRPr lang="en-US" dirty="0" smtClean="0"/>
          </a:p>
          <a:p>
            <a:pPr lvl="0"/>
            <a:r>
              <a:rPr lang="hr-HR" dirty="0" smtClean="0"/>
              <a:t>Identifikovanje i ukazivanje na one segmente potrošača koji se značajnije razlikuju  u smislu ocene performansi preduzeća;</a:t>
            </a:r>
            <a:endParaRPr lang="en-US" dirty="0" smtClean="0"/>
          </a:p>
          <a:p>
            <a:pPr lvl="0"/>
            <a:r>
              <a:rPr lang="hr-HR" dirty="0" smtClean="0"/>
              <a:t>Procenjivanje internog kvaliteta usluga (u svakom odeljenju ili sektoru preduzeća u odnosu na druge).</a:t>
            </a:r>
            <a:endParaRPr lang="en-US" dirty="0" smtClean="0"/>
          </a:p>
          <a:p>
            <a:endParaRPr lang="x-non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214</TotalTime>
  <Words>1999</Words>
  <Application>Microsoft Office PowerPoint</Application>
  <PresentationFormat>On-screen Show (4:3)</PresentationFormat>
  <Paragraphs>179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Technic</vt:lpstr>
      <vt:lpstr>KLJUČNE DETERMINANTE KVALITETA</vt:lpstr>
      <vt:lpstr>Slide 2</vt:lpstr>
      <vt:lpstr>Slide 3</vt:lpstr>
      <vt:lpstr>Slide 4</vt:lpstr>
      <vt:lpstr>Slide 5</vt:lpstr>
      <vt:lpstr>Dodatne karakteristike</vt:lpstr>
      <vt:lpstr>Slide 7</vt:lpstr>
      <vt:lpstr>  </vt:lpstr>
      <vt:lpstr>Pouzdanost</vt:lpstr>
      <vt:lpstr>Sigurnost</vt:lpstr>
      <vt:lpstr>Sigurnost</vt:lpstr>
      <vt:lpstr>Sposobnost reagovanja</vt:lpstr>
      <vt:lpstr>Empatija -saosećanje</vt:lpstr>
      <vt:lpstr>Opipljivost</vt:lpstr>
      <vt:lpstr>Opipljivost</vt:lpstr>
      <vt:lpstr>Slide 16</vt:lpstr>
      <vt:lpstr>Uslužne determinante rangirane na osnovu mišljenja menadžera</vt:lpstr>
      <vt:lpstr>BA (British Airways)</vt:lpstr>
      <vt:lpstr>Determinantama kvaliteta  obuhvaćeni su najvažniji aspekti uslužnih operacija </vt:lpstr>
      <vt:lpstr>Tehničke i funkcionalne dimenzije kvaliteta</vt:lpstr>
      <vt:lpstr>Isporuka usluga</vt:lpstr>
      <vt:lpstr>Slide 22</vt:lpstr>
      <vt:lpstr>Slide 23</vt:lpstr>
      <vt:lpstr>Slide 24</vt:lpstr>
      <vt:lpstr>Ljudski faktor</vt:lpstr>
      <vt:lpstr>Ukupan kvalitet usluga je u sadejstvu</vt:lpstr>
      <vt:lpstr>Upravljanje opaženim kvalitetom usluga (Grönroos, C., Strategic Management and Marketing in Service Sector, Helsingfors, Finland:Swedish School of Economics and Business Administration)</vt:lpstr>
      <vt:lpstr>Atraktivni kvalitet</vt:lpstr>
      <vt:lpstr>Nivoi ispoljavanja atraktivnog kvaliteta</vt:lpstr>
      <vt:lpstr>Standardi kvaliteta</vt:lpstr>
      <vt:lpstr>Podaci dobijeni iz SERVQUAL analize mogu se koristiti u različite svrhe 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KLJUČNE DETERMINANTE KVALITETA</dc:title>
  <dc:creator>Corporate Edition</dc:creator>
  <cp:lastModifiedBy>Xp</cp:lastModifiedBy>
  <cp:revision>21</cp:revision>
  <dcterms:created xsi:type="dcterms:W3CDTF">2011-03-16T20:40:02Z</dcterms:created>
  <dcterms:modified xsi:type="dcterms:W3CDTF">2014-10-21T09:09:23Z</dcterms:modified>
</cp:coreProperties>
</file>