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71" r:id="rId5"/>
    <p:sldId id="270" r:id="rId6"/>
    <p:sldId id="259" r:id="rId7"/>
    <p:sldId id="260" r:id="rId8"/>
    <p:sldId id="261" r:id="rId9"/>
    <p:sldId id="273" r:id="rId10"/>
    <p:sldId id="263" r:id="rId11"/>
    <p:sldId id="275" r:id="rId12"/>
    <p:sldId id="276" r:id="rId13"/>
    <p:sldId id="278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9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D1E45-2BE3-403C-A2E0-B7891DD7CFE4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0EC1-9047-4633-A60B-B18342E827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D1E45-2BE3-403C-A2E0-B7891DD7CFE4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0EC1-9047-4633-A60B-B18342E827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D1E45-2BE3-403C-A2E0-B7891DD7CFE4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0EC1-9047-4633-A60B-B18342E827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D1E45-2BE3-403C-A2E0-B7891DD7CFE4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0EC1-9047-4633-A60B-B18342E827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D1E45-2BE3-403C-A2E0-B7891DD7CFE4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0EC1-9047-4633-A60B-B18342E827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D1E45-2BE3-403C-A2E0-B7891DD7CFE4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0EC1-9047-4633-A60B-B18342E827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D1E45-2BE3-403C-A2E0-B7891DD7CFE4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0EC1-9047-4633-A60B-B18342E827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D1E45-2BE3-403C-A2E0-B7891DD7CFE4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0EC1-9047-4633-A60B-B18342E827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D1E45-2BE3-403C-A2E0-B7891DD7CFE4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D740EC1-9047-4633-A60B-B18342E827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D1E45-2BE3-403C-A2E0-B7891DD7CFE4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0EC1-9047-4633-A60B-B18342E827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D1E45-2BE3-403C-A2E0-B7891DD7CFE4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0EC1-9047-4633-A60B-B18342E827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DD1E45-2BE3-403C-A2E0-B7891DD7CFE4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D740EC1-9047-4633-A60B-B18342E827C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sz="6000" dirty="0" smtClean="0">
                <a:solidFill>
                  <a:srgbClr val="FF0000"/>
                </a:solidFill>
              </a:rPr>
              <a:t>SPECIFIČNOSTI TURISTIČKIH USLUGA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b="1" dirty="0" smtClean="0">
                <a:solidFill>
                  <a:srgbClr val="FF0000"/>
                </a:solidFill>
              </a:rPr>
              <a:t>USLUGE – USLUŽNE AKTIVNOSTI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 fontScale="85000" lnSpcReduction="10000"/>
          </a:bodyPr>
          <a:lstStyle/>
          <a:p>
            <a:r>
              <a:rPr lang="sr-Latn-RS" sz="3000" b="1" dirty="0" smtClean="0"/>
              <a:t>Kotler</a:t>
            </a:r>
            <a:r>
              <a:rPr lang="sr-Latn-RS" sz="3000" dirty="0" smtClean="0"/>
              <a:t>:  „</a:t>
            </a:r>
            <a:r>
              <a:rPr lang="sr-Latn-RS" sz="3000" i="1" dirty="0" smtClean="0"/>
              <a:t>usluga je svaka aktivnost ili korisnost (činjenje i performanse) koje jedna strana može ponuditi drugoj, koja je u suštini neopipljiva i koja nema za rezultat vlasništvo nad bilo čim; njihova proizvodnja može ali i ne mora biti povezana sa nekim fizički opipljivim proizvodom.“</a:t>
            </a:r>
          </a:p>
          <a:p>
            <a:r>
              <a:rPr lang="sr-Latn-RS" sz="3000" b="1" dirty="0" smtClean="0"/>
              <a:t>Američko udruženje za marketing</a:t>
            </a:r>
            <a:r>
              <a:rPr lang="sr-Latn-RS" sz="3000" dirty="0" smtClean="0"/>
              <a:t>: „</a:t>
            </a:r>
            <a:r>
              <a:rPr lang="sr-Latn-RS" sz="3000" i="1" dirty="0" smtClean="0"/>
              <a:t>Usluga je zadatak ili posao obavljen za drugog i/ili obezbeđenje nekog uređaja, proizvoda ili aktivnosti za korišćenje od drugog, a ne vlasništvo kao rezultat transakcije razmene. Neopipljiva je i otuda se ne može skladištiti i transportovati. Može se povući iz daljeg korišćenja samo uvođenjem dodatne transakcije razmene. Može da bude praćena prodajom proizvoda“</a:t>
            </a:r>
            <a:r>
              <a:rPr lang="sr-Latn-RS" sz="3000" dirty="0" smtClean="0"/>
              <a:t>.</a:t>
            </a:r>
            <a:endParaRPr lang="en-US" sz="3000" dirty="0" smtClean="0"/>
          </a:p>
          <a:p>
            <a:endParaRPr lang="sr-Latn-RS" i="1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Latn-RS" b="1" dirty="0" smtClean="0">
                <a:solidFill>
                  <a:srgbClr val="C00000"/>
                </a:solidFill>
              </a:rPr>
              <a:t>Uobičajene razlike između industrijskog proizvoda i usluge</a:t>
            </a:r>
            <a:endParaRPr lang="en-US" dirty="0">
              <a:solidFill>
                <a:srgbClr val="C0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935163"/>
          <a:ext cx="9144000" cy="4788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12568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005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2000" dirty="0">
                          <a:latin typeface="Calibri"/>
                          <a:ea typeface="Calibri"/>
                          <a:cs typeface="Times New Roman"/>
                        </a:rPr>
                        <a:t>Industrija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2000" dirty="0">
                          <a:latin typeface="Calibri"/>
                          <a:ea typeface="Calibri"/>
                          <a:cs typeface="Times New Roman"/>
                        </a:rPr>
                        <a:t>Usluge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005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2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1. proizvod je materijalizovan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2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proizvod je nematerijalizovan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005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2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2. proizvod može biti preprodan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2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proizvod se ne može preprodavati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918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2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3. proizvod se može pokazati pre kupovine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2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najčešće se proizvod  na može pokazati (neopipljivost)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005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2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4. proizvod se može skladištiti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2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nema skladištenja proizvoda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005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2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5. proizvodnja prethodi potrošnji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2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proizvodnja i potrošnja se poklapaju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005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2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6. proizvod se može transportovati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2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proizvod se ne može transportovati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005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2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7. proizvod je najčešće homogen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2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proizvod je vrlo heterogen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err="1"/>
              <a:t>Usluge</a:t>
            </a:r>
            <a:r>
              <a:rPr lang="en-US" dirty="0"/>
              <a:t> ne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uskladištene</a:t>
            </a:r>
            <a:r>
              <a:rPr lang="en-US" dirty="0"/>
              <a:t>, </a:t>
            </a:r>
            <a:r>
              <a:rPr lang="en-US" dirty="0" err="1"/>
              <a:t>te</a:t>
            </a:r>
            <a:r>
              <a:rPr lang="en-US" dirty="0"/>
              <a:t> je </a:t>
            </a:r>
            <a:r>
              <a:rPr lang="en-US" dirty="0" err="1"/>
              <a:t>teško</a:t>
            </a:r>
            <a:r>
              <a:rPr lang="en-US" dirty="0"/>
              <a:t> </a:t>
            </a:r>
            <a:r>
              <a:rPr lang="en-US" dirty="0" err="1"/>
              <a:t>upravljati</a:t>
            </a:r>
            <a:r>
              <a:rPr lang="en-US" dirty="0"/>
              <a:t> </a:t>
            </a:r>
            <a:r>
              <a:rPr lang="en-US" dirty="0" err="1"/>
              <a:t>ponudom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tražnjom</a:t>
            </a:r>
            <a:r>
              <a:rPr lang="en-US" dirty="0"/>
              <a:t>;</a:t>
            </a:r>
          </a:p>
          <a:p>
            <a:pPr lvl="1"/>
            <a:r>
              <a:rPr lang="en-US" dirty="0" err="1"/>
              <a:t>Usluge</a:t>
            </a:r>
            <a:r>
              <a:rPr lang="en-US" dirty="0"/>
              <a:t> se ne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zakonski</a:t>
            </a:r>
            <a:r>
              <a:rPr lang="en-US" dirty="0"/>
              <a:t> </a:t>
            </a:r>
            <a:r>
              <a:rPr lang="en-US" dirty="0" err="1"/>
              <a:t>patentiratiti</a:t>
            </a:r>
            <a:r>
              <a:rPr lang="en-US" dirty="0"/>
              <a:t>;  </a:t>
            </a:r>
            <a:r>
              <a:rPr lang="en-US" dirty="0" err="1"/>
              <a:t>od</a:t>
            </a:r>
            <a:r>
              <a:rPr lang="en-US" dirty="0"/>
              <a:t> </a:t>
            </a:r>
            <a:r>
              <a:rPr lang="en-US" dirty="0" err="1"/>
              <a:t>strane</a:t>
            </a:r>
            <a:r>
              <a:rPr lang="en-US" dirty="0"/>
              <a:t> </a:t>
            </a:r>
            <a:r>
              <a:rPr lang="en-US" dirty="0" err="1"/>
              <a:t>konkurencije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lako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kopirane</a:t>
            </a:r>
            <a:r>
              <a:rPr lang="en-US" dirty="0"/>
              <a:t>;</a:t>
            </a:r>
          </a:p>
          <a:p>
            <a:pPr lvl="1"/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/>
              <a:t>usluge</a:t>
            </a:r>
            <a:r>
              <a:rPr lang="en-US" dirty="0"/>
              <a:t> ne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lako</a:t>
            </a:r>
            <a:r>
              <a:rPr lang="en-US" dirty="0"/>
              <a:t> </a:t>
            </a:r>
            <a:r>
              <a:rPr lang="en-US" dirty="0" err="1"/>
              <a:t>pokazane</a:t>
            </a:r>
            <a:r>
              <a:rPr lang="en-US" dirty="0"/>
              <a:t> </a:t>
            </a:r>
            <a:r>
              <a:rPr lang="en-US" dirty="0" err="1"/>
              <a:t>potencijalnim</a:t>
            </a:r>
            <a:r>
              <a:rPr lang="en-US" dirty="0"/>
              <a:t> </a:t>
            </a:r>
            <a:r>
              <a:rPr lang="en-US" dirty="0" err="1"/>
              <a:t>potrošačima</a:t>
            </a:r>
            <a:r>
              <a:rPr lang="en-US" dirty="0"/>
              <a:t>, pa je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ocena</a:t>
            </a:r>
            <a:r>
              <a:rPr lang="en-US" dirty="0"/>
              <a:t> </a:t>
            </a:r>
            <a:r>
              <a:rPr lang="en-US" dirty="0" err="1"/>
              <a:t>njihovog</a:t>
            </a:r>
            <a:r>
              <a:rPr lang="en-US" dirty="0"/>
              <a:t> </a:t>
            </a:r>
            <a:r>
              <a:rPr lang="en-US" dirty="0" err="1"/>
              <a:t>kvaliteta</a:t>
            </a:r>
            <a:r>
              <a:rPr lang="en-US" dirty="0"/>
              <a:t> </a:t>
            </a:r>
            <a:r>
              <a:rPr lang="en-US" dirty="0" err="1"/>
              <a:t>otežana</a:t>
            </a:r>
            <a:r>
              <a:rPr lang="en-US" dirty="0"/>
              <a:t>;</a:t>
            </a:r>
          </a:p>
          <a:p>
            <a:pPr lvl="1"/>
            <a:r>
              <a:rPr lang="en-US" dirty="0" err="1"/>
              <a:t>Postoje</a:t>
            </a:r>
            <a:r>
              <a:rPr lang="en-US" dirty="0"/>
              <a:t> </a:t>
            </a:r>
            <a:r>
              <a:rPr lang="en-US" dirty="0" err="1"/>
              <a:t>poteškoće</a:t>
            </a:r>
            <a:r>
              <a:rPr lang="en-US" dirty="0"/>
              <a:t> </a:t>
            </a:r>
            <a:r>
              <a:rPr lang="en-US" dirty="0" err="1"/>
              <a:t>oko</a:t>
            </a:r>
            <a:r>
              <a:rPr lang="en-US" dirty="0"/>
              <a:t> </a:t>
            </a:r>
            <a:r>
              <a:rPr lang="en-US" dirty="0" err="1"/>
              <a:t>određivanja</a:t>
            </a:r>
            <a:r>
              <a:rPr lang="en-US" dirty="0"/>
              <a:t> </a:t>
            </a:r>
            <a:r>
              <a:rPr lang="en-US" dirty="0" err="1"/>
              <a:t>cena</a:t>
            </a:r>
            <a:r>
              <a:rPr lang="en-US" dirty="0"/>
              <a:t> </a:t>
            </a:r>
            <a:r>
              <a:rPr lang="en-US" dirty="0" err="1"/>
              <a:t>zbog</a:t>
            </a:r>
            <a:r>
              <a:rPr lang="en-US" dirty="0"/>
              <a:t> </a:t>
            </a:r>
            <a:r>
              <a:rPr lang="en-US" dirty="0" err="1"/>
              <a:t>nepostojanja</a:t>
            </a:r>
            <a:r>
              <a:rPr lang="en-US" dirty="0"/>
              <a:t> </a:t>
            </a:r>
            <a:r>
              <a:rPr lang="en-US" dirty="0" err="1"/>
              <a:t>fizičkih</a:t>
            </a:r>
            <a:r>
              <a:rPr lang="en-US" dirty="0"/>
              <a:t>, </a:t>
            </a:r>
            <a:r>
              <a:rPr lang="en-US" dirty="0" err="1"/>
              <a:t>opipljivih</a:t>
            </a:r>
            <a:r>
              <a:rPr lang="en-US" dirty="0"/>
              <a:t> </a:t>
            </a:r>
            <a:r>
              <a:rPr lang="en-US" dirty="0" err="1"/>
              <a:t>elemenata</a:t>
            </a:r>
            <a:r>
              <a:rPr lang="en-US" dirty="0"/>
              <a:t> u </a:t>
            </a:r>
            <a:r>
              <a:rPr lang="en-US" dirty="0" err="1"/>
              <a:t>usluzi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oscilacija</a:t>
            </a:r>
            <a:r>
              <a:rPr lang="en-US" dirty="0"/>
              <a:t> u </a:t>
            </a:r>
            <a:r>
              <a:rPr lang="en-US" dirty="0" err="1"/>
              <a:t>tražnji</a:t>
            </a:r>
            <a:r>
              <a:rPr lang="en-US" dirty="0"/>
              <a:t>.</a:t>
            </a:r>
          </a:p>
          <a:p>
            <a:endParaRPr lang="sr-Latn-R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Neopipljivost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Usluge</a:t>
            </a:r>
            <a:r>
              <a:rPr lang="en-US" dirty="0"/>
              <a:t> </a:t>
            </a:r>
            <a:r>
              <a:rPr lang="en-US" dirty="0" err="1"/>
              <a:t>proizvode</a:t>
            </a:r>
            <a:r>
              <a:rPr lang="en-US" dirty="0"/>
              <a:t> </a:t>
            </a:r>
            <a:r>
              <a:rPr lang="en-US" dirty="0" err="1"/>
              <a:t>nevidljivi</a:t>
            </a:r>
            <a:r>
              <a:rPr lang="en-US" dirty="0"/>
              <a:t> </a:t>
            </a:r>
            <a:r>
              <a:rPr lang="en-US" dirty="0" err="1"/>
              <a:t>autput</a:t>
            </a:r>
            <a:r>
              <a:rPr lang="en-US" dirty="0"/>
              <a:t>, </a:t>
            </a:r>
            <a:r>
              <a:rPr lang="en-US" dirty="0" err="1"/>
              <a:t>čiji</a:t>
            </a:r>
            <a:r>
              <a:rPr lang="en-US" dirty="0"/>
              <a:t> se </a:t>
            </a:r>
            <a:r>
              <a:rPr lang="en-US" dirty="0" err="1"/>
              <a:t>kvalitet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izmeriti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mišljenjem</a:t>
            </a:r>
            <a:r>
              <a:rPr lang="en-US" dirty="0"/>
              <a:t> </a:t>
            </a:r>
            <a:r>
              <a:rPr lang="en-US" dirty="0" err="1"/>
              <a:t>kupca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err="1" smtClean="0"/>
              <a:t>usluge</a:t>
            </a:r>
            <a:r>
              <a:rPr lang="en-US" dirty="0" smtClean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 smtClean="0"/>
              <a:t>uglavnom</a:t>
            </a:r>
            <a:r>
              <a:rPr lang="en-US" dirty="0" smtClean="0"/>
              <a:t> </a:t>
            </a:r>
            <a:r>
              <a:rPr lang="en-US" dirty="0" err="1"/>
              <a:t>nematerijalnog</a:t>
            </a:r>
            <a:r>
              <a:rPr lang="en-US" dirty="0"/>
              <a:t> </a:t>
            </a:r>
            <a:r>
              <a:rPr lang="en-US" dirty="0" err="1"/>
              <a:t>karaktera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sastoje</a:t>
            </a:r>
            <a:r>
              <a:rPr lang="en-US" dirty="0"/>
              <a:t> se </a:t>
            </a:r>
            <a:r>
              <a:rPr lang="en-US" dirty="0" err="1"/>
              <a:t>od</a:t>
            </a:r>
            <a:r>
              <a:rPr lang="en-US" dirty="0"/>
              <a:t> </a:t>
            </a:r>
            <a:r>
              <a:rPr lang="en-US" b="1" dirty="0" err="1"/>
              <a:t>akata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 smtClean="0"/>
              <a:t>procesa</a:t>
            </a:r>
            <a:r>
              <a:rPr lang="sr-Latn-RS" dirty="0" smtClean="0"/>
              <a:t>, </a:t>
            </a:r>
            <a:r>
              <a:rPr lang="en-US" b="1" dirty="0" err="1" smtClean="0"/>
              <a:t>ideja</a:t>
            </a:r>
            <a:r>
              <a:rPr lang="en-US" b="1" dirty="0"/>
              <a:t>, </a:t>
            </a:r>
            <a:r>
              <a:rPr lang="en-US" b="1" dirty="0" err="1"/>
              <a:t>informacija</a:t>
            </a:r>
            <a:r>
              <a:rPr lang="en-US" b="1" dirty="0"/>
              <a:t>, </a:t>
            </a:r>
            <a:r>
              <a:rPr lang="en-US" b="1" dirty="0" err="1"/>
              <a:t>koncepcija</a:t>
            </a:r>
            <a:r>
              <a:rPr lang="en-US" b="1" dirty="0"/>
              <a:t>, </a:t>
            </a:r>
            <a:r>
              <a:rPr lang="en-US" b="1" dirty="0" err="1"/>
              <a:t>predstava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sl. </a:t>
            </a:r>
            <a:endParaRPr lang="sr-Latn-RS" dirty="0" smtClean="0"/>
          </a:p>
          <a:p>
            <a:r>
              <a:rPr lang="en-US" dirty="0" err="1" smtClean="0"/>
              <a:t>Korišćenje</a:t>
            </a:r>
            <a:r>
              <a:rPr lang="en-US" dirty="0" smtClean="0"/>
              <a:t> </a:t>
            </a:r>
            <a:r>
              <a:rPr lang="en-US" dirty="0" err="1"/>
              <a:t>usluga</a:t>
            </a:r>
            <a:r>
              <a:rPr lang="en-US" dirty="0"/>
              <a:t> se </a:t>
            </a:r>
            <a:r>
              <a:rPr lang="en-US" dirty="0" err="1"/>
              <a:t>formira</a:t>
            </a:r>
            <a:r>
              <a:rPr lang="en-US" dirty="0"/>
              <a:t> u </a:t>
            </a:r>
            <a:r>
              <a:rPr lang="en-US" b="1" dirty="0" err="1"/>
              <a:t>doživljaj</a:t>
            </a:r>
            <a:r>
              <a:rPr lang="en-US" b="1" dirty="0"/>
              <a:t>, </a:t>
            </a:r>
            <a:r>
              <a:rPr lang="en-US" b="1" dirty="0" err="1"/>
              <a:t>iskustvo</a:t>
            </a:r>
            <a:r>
              <a:rPr lang="en-US" b="1" dirty="0"/>
              <a:t>, </a:t>
            </a:r>
            <a:r>
              <a:rPr lang="en-US" b="1" dirty="0" err="1"/>
              <a:t>performansu</a:t>
            </a:r>
            <a:r>
              <a:rPr lang="en-US" b="1" dirty="0"/>
              <a:t>, </a:t>
            </a:r>
            <a:r>
              <a:rPr lang="en-US" b="1" dirty="0" err="1"/>
              <a:t>zadovoljstvo</a:t>
            </a:r>
            <a:r>
              <a:rPr lang="en-US" b="1" dirty="0"/>
              <a:t>, </a:t>
            </a:r>
            <a:r>
              <a:rPr lang="en-US" b="1" dirty="0" err="1"/>
              <a:t>poverenje</a:t>
            </a:r>
            <a:r>
              <a:rPr lang="en-US" b="1" dirty="0"/>
              <a:t>, </a:t>
            </a:r>
            <a:r>
              <a:rPr lang="en-US" b="1" dirty="0" err="1"/>
              <a:t>pažnju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Kupovina</a:t>
            </a:r>
            <a:r>
              <a:rPr lang="en-US" dirty="0" smtClean="0"/>
              <a:t> </a:t>
            </a:r>
            <a:r>
              <a:rPr lang="en-US" dirty="0" err="1"/>
              <a:t>usluga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/>
              <a:t>znači</a:t>
            </a:r>
            <a:r>
              <a:rPr lang="en-US" dirty="0"/>
              <a:t> </a:t>
            </a:r>
            <a:r>
              <a:rPr lang="en-US" dirty="0" err="1"/>
              <a:t>kupovinu</a:t>
            </a:r>
            <a:r>
              <a:rPr lang="en-US" dirty="0"/>
              <a:t> </a:t>
            </a:r>
            <a:r>
              <a:rPr lang="en-US" b="1" dirty="0" err="1"/>
              <a:t>koristi</a:t>
            </a:r>
            <a:r>
              <a:rPr lang="en-US" dirty="0"/>
              <a:t>, pa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kupovinu</a:t>
            </a:r>
            <a:r>
              <a:rPr lang="en-US" dirty="0"/>
              <a:t> </a:t>
            </a:r>
            <a:r>
              <a:rPr lang="en-US" b="1" dirty="0" err="1"/>
              <a:t>obećanja</a:t>
            </a:r>
            <a:r>
              <a:rPr lang="en-US" dirty="0"/>
              <a:t>. </a:t>
            </a:r>
            <a:endParaRPr lang="sr-Latn-R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b="1" dirty="0" smtClean="0"/>
              <a:t/>
            </a:r>
            <a:br>
              <a:rPr lang="sr-Latn-RS" b="1" dirty="0" smtClean="0"/>
            </a:br>
            <a:r>
              <a:rPr lang="sr-Latn-RS" b="1" dirty="0" smtClean="0"/>
              <a:t/>
            </a:r>
            <a:br>
              <a:rPr lang="sr-Latn-RS" b="1" dirty="0" smtClean="0"/>
            </a:br>
            <a:r>
              <a:rPr lang="sr-Latn-RS" b="1" dirty="0" smtClean="0"/>
              <a:t/>
            </a:r>
            <a:br>
              <a:rPr lang="sr-Latn-RS" b="1" dirty="0" smtClean="0"/>
            </a:br>
            <a:r>
              <a:rPr lang="sr-Latn-RS" sz="6000" b="1" dirty="0" smtClean="0">
                <a:solidFill>
                  <a:srgbClr val="C00000"/>
                </a:solidFill>
              </a:rPr>
              <a:t>Neopipljivost</a:t>
            </a:r>
            <a:r>
              <a:rPr lang="en-US" sz="6000" dirty="0" smtClean="0">
                <a:solidFill>
                  <a:srgbClr val="C00000"/>
                </a:solidFill>
              </a:rPr>
              <a:t/>
            </a:r>
            <a:br>
              <a:rPr lang="en-US" sz="6000" dirty="0" smtClean="0">
                <a:solidFill>
                  <a:srgbClr val="C00000"/>
                </a:solidFill>
              </a:rPr>
            </a:br>
            <a:endParaRPr lang="en-US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sr-Latn-RS" sz="3600" dirty="0" smtClean="0"/>
              <a:t>Nivo opipljivosti po Palmeru proizilazi iz:</a:t>
            </a:r>
            <a:endParaRPr lang="en-US" sz="3600" dirty="0" smtClean="0"/>
          </a:p>
          <a:p>
            <a:pPr lvl="0"/>
            <a:r>
              <a:rPr lang="sr-Latn-RS" sz="3600" dirty="0" smtClean="0"/>
              <a:t>Opipljivih roba koje su uključene u prodaju usluga,</a:t>
            </a:r>
            <a:endParaRPr lang="en-US" sz="3600" dirty="0" smtClean="0"/>
          </a:p>
          <a:p>
            <a:pPr lvl="0"/>
            <a:r>
              <a:rPr lang="sr-Latn-RS" sz="3600" dirty="0" smtClean="0"/>
              <a:t>Fizičkog okruženja u kome se usluga pruža,</a:t>
            </a:r>
            <a:endParaRPr lang="en-US" sz="3600" dirty="0" smtClean="0"/>
          </a:p>
          <a:p>
            <a:pPr lvl="0"/>
            <a:r>
              <a:rPr lang="sr-Latn-RS" sz="3600" dirty="0" smtClean="0"/>
              <a:t>Opipljivih elemanata uslužne performanse</a:t>
            </a:r>
            <a:endParaRPr lang="en-US" sz="36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Koncept opipljivosti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23529" y="1935163"/>
          <a:ext cx="8424937" cy="434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7427"/>
                <a:gridCol w="2763755"/>
                <a:gridCol w="2763755"/>
              </a:tblGrid>
              <a:tr h="10755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/>
                        <a:t>Stepen opipljivosti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/>
                        <a:t>Proizvođačke usluge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/>
                        <a:t>Potrošačke usluge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755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600" dirty="0"/>
                        <a:t>1.Usluge su suštinski neopipljive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600"/>
                        <a:t>Obezbeđenje, komunikacioni sistemi, franšizing, akvizicija, procenjivanje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600" dirty="0"/>
                        <a:t>Muzeji, aukcionari, agencije za zapošljavanje, edukacije, putničke agencije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755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600" dirty="0"/>
                        <a:t>2.Usluge koje obezbeđuju dodatnu vrednost opipljivom proizvodu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600"/>
                        <a:t>Osiguranje, ugovor, inženjering, konsalting, reklamiranje, dizajniranje, pakovanje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600" dirty="0"/>
                        <a:t>Pranje, popravka, lična briga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755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600" dirty="0"/>
                        <a:t>3. Usluge koje čine raspoloživim opipljiv proizvod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600"/>
                        <a:t>Veleprodaja, transport, skladištenje, finansijske usluge, arhitektura, faktoring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600" dirty="0"/>
                        <a:t>Maloprodaja, humanitarna pomoć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847088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0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9144000" cy="566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Varijabilnost</a:t>
            </a:r>
            <a:r>
              <a:rPr lang="en-US" b="1" dirty="0"/>
              <a:t> </a:t>
            </a:r>
            <a:r>
              <a:rPr lang="en-US" b="1" dirty="0" err="1"/>
              <a:t>usluga</a:t>
            </a:r>
            <a:r>
              <a:rPr lang="en-US" dirty="0"/>
              <a:t/>
            </a:r>
            <a:br>
              <a:rPr lang="en-US" dirty="0"/>
            </a:b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err="1"/>
              <a:t>variranje</a:t>
            </a:r>
            <a:r>
              <a:rPr lang="en-US" b="1" dirty="0"/>
              <a:t> </a:t>
            </a:r>
            <a:r>
              <a:rPr lang="en-US" b="1" dirty="0" err="1"/>
              <a:t>tražnje</a:t>
            </a:r>
            <a:r>
              <a:rPr lang="en-US" dirty="0"/>
              <a:t> </a:t>
            </a:r>
            <a:r>
              <a:rPr lang="en-US" dirty="0" err="1"/>
              <a:t>tokom</a:t>
            </a:r>
            <a:r>
              <a:rPr lang="en-US" dirty="0"/>
              <a:t> </a:t>
            </a:r>
            <a:r>
              <a:rPr lang="en-US" dirty="0" err="1"/>
              <a:t>vremena</a:t>
            </a:r>
            <a:r>
              <a:rPr lang="en-US" dirty="0"/>
              <a:t> - </a:t>
            </a:r>
            <a:r>
              <a:rPr lang="en-US" dirty="0" err="1"/>
              <a:t>sezoni</a:t>
            </a:r>
            <a:r>
              <a:rPr lang="en-US" dirty="0"/>
              <a:t>, </a:t>
            </a:r>
            <a:r>
              <a:rPr lang="en-US" dirty="0" err="1"/>
              <a:t>danima</a:t>
            </a:r>
            <a:r>
              <a:rPr lang="en-US" dirty="0"/>
              <a:t>, </a:t>
            </a:r>
            <a:r>
              <a:rPr lang="en-US" dirty="0" err="1"/>
              <a:t>periodima</a:t>
            </a:r>
            <a:r>
              <a:rPr lang="en-US" dirty="0"/>
              <a:t> u </a:t>
            </a:r>
            <a:r>
              <a:rPr lang="en-US" dirty="0" err="1"/>
              <a:t>toku</a:t>
            </a:r>
            <a:r>
              <a:rPr lang="en-US" dirty="0"/>
              <a:t> </a:t>
            </a:r>
            <a:r>
              <a:rPr lang="en-US" dirty="0" err="1"/>
              <a:t>dana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neujednačenosti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kvalitetu</a:t>
            </a:r>
            <a:r>
              <a:rPr lang="en-US" dirty="0"/>
              <a:t> </a:t>
            </a:r>
            <a:r>
              <a:rPr lang="en-US" dirty="0" err="1"/>
              <a:t>usluge</a:t>
            </a:r>
            <a:r>
              <a:rPr lang="en-US" dirty="0"/>
              <a:t> </a:t>
            </a:r>
            <a:r>
              <a:rPr lang="en-US" dirty="0" smtClean="0"/>
              <a:t>u </a:t>
            </a:r>
            <a:r>
              <a:rPr lang="en-US" dirty="0" err="1"/>
              <a:t>okviru</a:t>
            </a:r>
            <a:r>
              <a:rPr lang="en-US" dirty="0"/>
              <a:t> </a:t>
            </a:r>
            <a:r>
              <a:rPr lang="en-US" dirty="0" err="1"/>
              <a:t>jednog</a:t>
            </a:r>
            <a:r>
              <a:rPr lang="en-US" dirty="0"/>
              <a:t> </a:t>
            </a:r>
            <a:r>
              <a:rPr lang="en-US" dirty="0" err="1"/>
              <a:t>uslužnog</a:t>
            </a:r>
            <a:r>
              <a:rPr lang="en-US" dirty="0"/>
              <a:t> </a:t>
            </a:r>
            <a:r>
              <a:rPr lang="en-US" dirty="0" err="1"/>
              <a:t>preduzeća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turističke</a:t>
            </a:r>
            <a:r>
              <a:rPr lang="en-US" dirty="0"/>
              <a:t> </a:t>
            </a:r>
            <a:r>
              <a:rPr lang="en-US" dirty="0" err="1"/>
              <a:t>destinacije</a:t>
            </a:r>
            <a:r>
              <a:rPr lang="en-US" dirty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pojedinaca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pružaju</a:t>
            </a:r>
            <a:r>
              <a:rPr lang="en-US" dirty="0"/>
              <a:t> </a:t>
            </a:r>
            <a:r>
              <a:rPr lang="en-US" dirty="0" err="1"/>
              <a:t>usluge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Varijabilnost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odražava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poteškoće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b="1" dirty="0" err="1"/>
              <a:t>uspostavljanja</a:t>
            </a:r>
            <a:r>
              <a:rPr lang="en-US" b="1" dirty="0"/>
              <a:t> </a:t>
            </a:r>
            <a:r>
              <a:rPr lang="en-US" b="1" dirty="0" err="1"/>
              <a:t>standarda</a:t>
            </a:r>
            <a:r>
              <a:rPr lang="en-US" b="1" dirty="0"/>
              <a:t> </a:t>
            </a:r>
            <a:r>
              <a:rPr lang="en-US" b="1" dirty="0" err="1"/>
              <a:t>proizvodnje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isporuke</a:t>
            </a:r>
            <a:r>
              <a:rPr lang="en-US" b="1" dirty="0"/>
              <a:t>, </a:t>
            </a:r>
            <a:r>
              <a:rPr lang="en-US" b="1" dirty="0" err="1"/>
              <a:t>obezbeđenja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upravljanja</a:t>
            </a:r>
            <a:r>
              <a:rPr lang="en-US" b="1" dirty="0"/>
              <a:t> </a:t>
            </a:r>
            <a:r>
              <a:rPr lang="en-US" b="1" dirty="0" err="1"/>
              <a:t>kvalitetom</a:t>
            </a:r>
            <a:r>
              <a:rPr lang="en-US" b="1" dirty="0"/>
              <a:t> </a:t>
            </a:r>
            <a:r>
              <a:rPr lang="en-US" b="1" dirty="0" err="1"/>
              <a:t>usluge</a:t>
            </a:r>
            <a:r>
              <a:rPr lang="en-US" b="1" dirty="0"/>
              <a:t>.</a:t>
            </a:r>
            <a:r>
              <a:rPr lang="en-US" dirty="0"/>
              <a:t> </a:t>
            </a:r>
            <a:endParaRPr lang="sr-Latn-RS" dirty="0" smtClean="0"/>
          </a:p>
          <a:p>
            <a:r>
              <a:rPr lang="en-US" dirty="0" err="1" smtClean="0"/>
              <a:t>Varijabil</a:t>
            </a:r>
            <a:r>
              <a:rPr lang="sr-Latn-RS" dirty="0" smtClean="0"/>
              <a:t>nost</a:t>
            </a:r>
            <a:r>
              <a:rPr lang="sr-Latn-RS" dirty="0"/>
              <a:t> </a:t>
            </a:r>
            <a:r>
              <a:rPr lang="en-US" dirty="0" smtClean="0"/>
              <a:t> </a:t>
            </a:r>
            <a:r>
              <a:rPr lang="en-US" b="1" dirty="0" err="1"/>
              <a:t>prirodnog</a:t>
            </a:r>
            <a:r>
              <a:rPr lang="en-US" b="1" dirty="0"/>
              <a:t> </a:t>
            </a:r>
            <a:r>
              <a:rPr lang="en-US" b="1" dirty="0" err="1"/>
              <a:t>okruženja</a:t>
            </a:r>
            <a:r>
              <a:rPr lang="en-US" dirty="0"/>
              <a:t> (</a:t>
            </a:r>
            <a:r>
              <a:rPr lang="en-US" dirty="0" err="1"/>
              <a:t>npr</a:t>
            </a:r>
            <a:r>
              <a:rPr lang="en-US" dirty="0"/>
              <a:t>. </a:t>
            </a:r>
            <a:r>
              <a:rPr lang="en-US" dirty="0" err="1"/>
              <a:t>vremenske</a:t>
            </a:r>
            <a:r>
              <a:rPr lang="en-US" dirty="0"/>
              <a:t> </a:t>
            </a:r>
            <a:r>
              <a:rPr lang="en-US" dirty="0" err="1"/>
              <a:t>prilike</a:t>
            </a:r>
            <a:r>
              <a:rPr lang="en-US" dirty="0"/>
              <a:t>); </a:t>
            </a:r>
            <a:endParaRPr lang="sr-Latn-RS" dirty="0" smtClean="0"/>
          </a:p>
          <a:p>
            <a:r>
              <a:rPr lang="en-US" b="1" dirty="0" err="1" smtClean="0"/>
              <a:t>Kvarov</a:t>
            </a:r>
            <a:r>
              <a:rPr lang="sr-Latn-RS" b="1" dirty="0" smtClean="0"/>
              <a:t>i</a:t>
            </a:r>
            <a:r>
              <a:rPr lang="en-US" b="1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uređajima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opremi</a:t>
            </a:r>
            <a:r>
              <a:rPr lang="en-US" dirty="0"/>
              <a:t>; </a:t>
            </a:r>
            <a:endParaRPr lang="sr-Latn-RS" dirty="0" smtClean="0"/>
          </a:p>
          <a:p>
            <a:r>
              <a:rPr lang="en-US" dirty="0" smtClean="0"/>
              <a:t>u </a:t>
            </a:r>
            <a:r>
              <a:rPr lang="en-US" b="1" dirty="0" err="1"/>
              <a:t>ukusima</a:t>
            </a:r>
            <a:r>
              <a:rPr lang="en-US" b="1" dirty="0"/>
              <a:t>, </a:t>
            </a:r>
            <a:r>
              <a:rPr lang="en-US" b="1" dirty="0" err="1"/>
              <a:t>raspoloženju</a:t>
            </a:r>
            <a:r>
              <a:rPr lang="en-US" b="1" dirty="0"/>
              <a:t>, </a:t>
            </a:r>
            <a:r>
              <a:rPr lang="en-US" b="1" dirty="0" err="1"/>
              <a:t>opažanju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sl.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potrošača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sr-Latn-R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200" b="1" dirty="0" smtClean="0"/>
              <a:t>Varijabilnost</a:t>
            </a:r>
            <a:br>
              <a:rPr lang="sr-Latn-RS" sz="3200" b="1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sr-Latn-RS" sz="3200" b="1" dirty="0" smtClean="0"/>
              <a:t>Slučajevi i konsekvence varijabilnosti usluga</a:t>
            </a:r>
            <a:endParaRPr lang="en-US" sz="3200" dirty="0"/>
          </a:p>
        </p:txBody>
      </p:sp>
      <p:pic>
        <p:nvPicPr>
          <p:cNvPr id="4" name="Content Placeholder 3" descr="02-2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88840"/>
            <a:ext cx="849694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err="1"/>
              <a:t>Nedeljivost</a:t>
            </a:r>
            <a:r>
              <a:rPr lang="en-US" sz="3600" b="1" dirty="0"/>
              <a:t> </a:t>
            </a:r>
            <a:r>
              <a:rPr lang="en-US" sz="3600" b="1" dirty="0" err="1" smtClean="0"/>
              <a:t>usluga</a:t>
            </a:r>
            <a:r>
              <a:rPr lang="sr-Latn-RS" sz="3600" b="1" dirty="0" smtClean="0"/>
              <a:t> - </a:t>
            </a:r>
            <a:r>
              <a:rPr lang="en-US" sz="3600" b="1" dirty="0" err="1"/>
              <a:t>simultanost</a:t>
            </a:r>
            <a:r>
              <a:rPr lang="en-US" sz="3600" b="1" dirty="0"/>
              <a:t> </a:t>
            </a:r>
            <a:r>
              <a:rPr lang="en-US" sz="3600" b="1" dirty="0" err="1"/>
              <a:t>procesa</a:t>
            </a:r>
            <a:r>
              <a:rPr lang="en-US" sz="3600" b="1" dirty="0"/>
              <a:t> </a:t>
            </a:r>
            <a:r>
              <a:rPr lang="en-US" sz="3600" b="1" dirty="0" err="1"/>
              <a:t>proizvodnje</a:t>
            </a:r>
            <a:r>
              <a:rPr lang="en-US" sz="3600" b="1" dirty="0"/>
              <a:t> </a:t>
            </a:r>
            <a:r>
              <a:rPr lang="en-US" sz="3600" b="1" dirty="0" err="1"/>
              <a:t>i</a:t>
            </a:r>
            <a:r>
              <a:rPr lang="en-US" sz="3600" b="1" dirty="0"/>
              <a:t> </a:t>
            </a:r>
            <a:r>
              <a:rPr lang="en-US" sz="3600" b="1" dirty="0" err="1"/>
              <a:t>potrošnje</a:t>
            </a:r>
            <a:r>
              <a:rPr lang="en-US" sz="3600" b="1" dirty="0"/>
              <a:t> </a:t>
            </a:r>
            <a:r>
              <a:rPr lang="en-US" sz="3600" b="1" dirty="0" err="1"/>
              <a:t>usluga</a:t>
            </a:r>
            <a:r>
              <a:rPr lang="en-US" dirty="0"/>
              <a:t/>
            </a:r>
            <a:br>
              <a:rPr lang="en-US" dirty="0"/>
            </a:b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visokog</a:t>
            </a:r>
            <a:r>
              <a:rPr lang="en-US" dirty="0"/>
              <a:t> </a:t>
            </a:r>
            <a:r>
              <a:rPr lang="en-US" dirty="0" err="1" smtClean="0"/>
              <a:t>stepen</a:t>
            </a:r>
            <a:r>
              <a:rPr lang="en-US" dirty="0" smtClean="0"/>
              <a:t> </a:t>
            </a:r>
            <a:r>
              <a:rPr lang="en-US" dirty="0"/>
              <a:t>„face-to-face“ </a:t>
            </a:r>
            <a:r>
              <a:rPr lang="en-US" dirty="0" err="1"/>
              <a:t>ili</a:t>
            </a:r>
            <a:r>
              <a:rPr lang="en-US" dirty="0"/>
              <a:t> „voice-to-voice“ </a:t>
            </a:r>
            <a:r>
              <a:rPr lang="en-US" dirty="0" err="1"/>
              <a:t>interakcija</a:t>
            </a:r>
            <a:r>
              <a:rPr lang="en-US" dirty="0"/>
              <a:t> </a:t>
            </a:r>
            <a:r>
              <a:rPr lang="en-US" dirty="0" err="1"/>
              <a:t>između</a:t>
            </a:r>
            <a:r>
              <a:rPr lang="en-US" dirty="0"/>
              <a:t> </a:t>
            </a:r>
            <a:r>
              <a:rPr lang="en-US" dirty="0" err="1"/>
              <a:t>kupca</a:t>
            </a:r>
            <a:r>
              <a:rPr lang="en-US" dirty="0"/>
              <a:t> 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prodavca</a:t>
            </a:r>
            <a:r>
              <a:rPr lang="en-US" dirty="0"/>
              <a:t>. </a:t>
            </a:r>
            <a:endParaRPr lang="sr-Latn-RS" dirty="0" smtClean="0"/>
          </a:p>
          <a:p>
            <a:endParaRPr lang="sr-Latn-RS" dirty="0"/>
          </a:p>
          <a:p>
            <a:r>
              <a:rPr lang="en-US" dirty="0" smtClean="0"/>
              <a:t>„</a:t>
            </a:r>
            <a:r>
              <a:rPr lang="en-US" i="1" dirty="0"/>
              <a:t>Moment of truth“</a:t>
            </a:r>
            <a:r>
              <a:rPr lang="en-US" dirty="0"/>
              <a:t> </a:t>
            </a:r>
            <a:endParaRPr lang="sr-Latn-RS" dirty="0"/>
          </a:p>
          <a:p>
            <a:r>
              <a:rPr lang="en-US" dirty="0" smtClean="0"/>
              <a:t> </a:t>
            </a:r>
            <a:r>
              <a:rPr lang="en-US" dirty="0"/>
              <a:t>„</a:t>
            </a:r>
            <a:r>
              <a:rPr lang="en-US" i="1" dirty="0"/>
              <a:t>Service stars</a:t>
            </a:r>
            <a:r>
              <a:rPr lang="en-US" dirty="0"/>
              <a:t>“ </a:t>
            </a:r>
            <a:endParaRPr lang="sr-Latn-RS" dirty="0"/>
          </a:p>
          <a:p>
            <a:r>
              <a:rPr lang="en-US" dirty="0" smtClean="0"/>
              <a:t> „</a:t>
            </a:r>
            <a:r>
              <a:rPr lang="en-US" i="1" dirty="0"/>
              <a:t>Service encounter</a:t>
            </a:r>
            <a:r>
              <a:rPr lang="en-US" dirty="0"/>
              <a:t>“ </a:t>
            </a:r>
            <a:endParaRPr lang="sr-Latn-R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Pozorišna terminologija u uslugama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„on stage“  </a:t>
            </a:r>
            <a:r>
              <a:rPr lang="en-US" dirty="0" err="1"/>
              <a:t>i</a:t>
            </a:r>
            <a:r>
              <a:rPr lang="en-US" dirty="0"/>
              <a:t> „back-stage“ </a:t>
            </a:r>
            <a:r>
              <a:rPr lang="en-US" dirty="0" err="1"/>
              <a:t>osoblje</a:t>
            </a:r>
            <a:r>
              <a:rPr lang="en-US" dirty="0"/>
              <a:t>, </a:t>
            </a:r>
            <a:r>
              <a:rPr lang="en-US" dirty="0" err="1"/>
              <a:t>tj</a:t>
            </a:r>
            <a:r>
              <a:rPr lang="en-US" dirty="0"/>
              <a:t>. </a:t>
            </a:r>
            <a:r>
              <a:rPr lang="en-US" dirty="0" err="1"/>
              <a:t>zaposleni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u </a:t>
            </a:r>
            <a:r>
              <a:rPr lang="en-US" dirty="0" err="1"/>
              <a:t>direktnom</a:t>
            </a:r>
            <a:r>
              <a:rPr lang="en-US" dirty="0"/>
              <a:t> </a:t>
            </a:r>
            <a:r>
              <a:rPr lang="en-US" dirty="0" err="1"/>
              <a:t>kontaktu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potrošačima</a:t>
            </a:r>
            <a:r>
              <a:rPr lang="en-US" dirty="0"/>
              <a:t> –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sceni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oni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posredno</a:t>
            </a:r>
            <a:r>
              <a:rPr lang="en-US" dirty="0"/>
              <a:t> </a:t>
            </a:r>
            <a:r>
              <a:rPr lang="en-US" dirty="0" err="1"/>
              <a:t>pružaju</a:t>
            </a:r>
            <a:r>
              <a:rPr lang="en-US" dirty="0"/>
              <a:t> </a:t>
            </a:r>
            <a:r>
              <a:rPr lang="en-US" dirty="0" err="1"/>
              <a:t>usluge</a:t>
            </a:r>
            <a:r>
              <a:rPr lang="en-US" dirty="0"/>
              <a:t> – </a:t>
            </a:r>
            <a:r>
              <a:rPr lang="en-US" dirty="0" err="1"/>
              <a:t>iza</a:t>
            </a:r>
            <a:r>
              <a:rPr lang="en-US" dirty="0"/>
              <a:t> scene. </a:t>
            </a:r>
            <a:endParaRPr lang="sr-Latn-RS" dirty="0" smtClean="0"/>
          </a:p>
          <a:p>
            <a:r>
              <a:rPr lang="en-US" dirty="0" err="1" smtClean="0"/>
              <a:t>zaposleni</a:t>
            </a:r>
            <a:r>
              <a:rPr lang="en-US" dirty="0" smtClean="0"/>
              <a:t> </a:t>
            </a:r>
            <a:r>
              <a:rPr lang="en-US" i="1" dirty="0" err="1"/>
              <a:t>igraju</a:t>
            </a:r>
            <a:r>
              <a:rPr lang="en-US" i="1" dirty="0"/>
              <a:t> </a:t>
            </a:r>
            <a:r>
              <a:rPr lang="en-US" i="1" dirty="0" err="1"/>
              <a:t>uloge</a:t>
            </a:r>
            <a:r>
              <a:rPr lang="en-US" dirty="0"/>
              <a:t>, </a:t>
            </a:r>
            <a:endParaRPr lang="sr-Latn-RS" dirty="0" smtClean="0"/>
          </a:p>
          <a:p>
            <a:r>
              <a:rPr lang="en-US" dirty="0" err="1" smtClean="0"/>
              <a:t>potrošači</a:t>
            </a:r>
            <a:r>
              <a:rPr lang="en-US" dirty="0" smtClean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i="1" dirty="0" err="1"/>
              <a:t>publika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je </a:t>
            </a:r>
            <a:r>
              <a:rPr lang="en-US" dirty="0" err="1"/>
              <a:t>često</a:t>
            </a:r>
            <a:r>
              <a:rPr lang="en-US" dirty="0"/>
              <a:t> </a:t>
            </a:r>
            <a:r>
              <a:rPr lang="en-US" dirty="0" err="1"/>
              <a:t>uključena</a:t>
            </a:r>
            <a:r>
              <a:rPr lang="en-US" dirty="0"/>
              <a:t> u </a:t>
            </a:r>
            <a:r>
              <a:rPr lang="en-US" i="1" dirty="0" err="1"/>
              <a:t>predstavu</a:t>
            </a:r>
            <a:r>
              <a:rPr lang="en-US" dirty="0"/>
              <a:t>, </a:t>
            </a:r>
            <a:endParaRPr lang="sr-Latn-RS" dirty="0" smtClean="0"/>
          </a:p>
          <a:p>
            <a:r>
              <a:rPr lang="en-US" dirty="0" err="1" smtClean="0"/>
              <a:t>fizički</a:t>
            </a:r>
            <a:r>
              <a:rPr lang="en-US" dirty="0" smtClean="0"/>
              <a:t> </a:t>
            </a:r>
            <a:r>
              <a:rPr lang="en-US" dirty="0" err="1"/>
              <a:t>dokazi</a:t>
            </a:r>
            <a:r>
              <a:rPr lang="en-US" dirty="0"/>
              <a:t> </a:t>
            </a:r>
            <a:r>
              <a:rPr lang="en-US" dirty="0" err="1"/>
              <a:t>usluge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i="1" dirty="0"/>
              <a:t>set</a:t>
            </a:r>
            <a:r>
              <a:rPr lang="en-US" dirty="0"/>
              <a:t>, </a:t>
            </a:r>
            <a:endParaRPr lang="sr-Latn-RS" dirty="0" smtClean="0"/>
          </a:p>
          <a:p>
            <a:r>
              <a:rPr lang="en-US" dirty="0" err="1" smtClean="0"/>
              <a:t>uniforme</a:t>
            </a:r>
            <a:r>
              <a:rPr lang="en-US" dirty="0" smtClean="0"/>
              <a:t> </a:t>
            </a:r>
            <a:r>
              <a:rPr lang="en-US" dirty="0" err="1"/>
              <a:t>zaposlenih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i="1" dirty="0" err="1"/>
              <a:t>kostimi</a:t>
            </a:r>
            <a:r>
              <a:rPr lang="en-US" dirty="0"/>
              <a:t>, </a:t>
            </a:r>
            <a:endParaRPr lang="sr-Latn-RS" dirty="0" smtClean="0"/>
          </a:p>
          <a:p>
            <a:r>
              <a:rPr lang="en-US" dirty="0" smtClean="0"/>
              <a:t>on-stage </a:t>
            </a:r>
            <a:r>
              <a:rPr lang="en-US" dirty="0"/>
              <a:t>je </a:t>
            </a:r>
            <a:r>
              <a:rPr lang="en-US" dirty="0" err="1"/>
              <a:t>ono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publika</a:t>
            </a:r>
            <a:r>
              <a:rPr lang="en-US" dirty="0"/>
              <a:t> </a:t>
            </a:r>
            <a:r>
              <a:rPr lang="en-US" dirty="0" err="1"/>
              <a:t>vidi</a:t>
            </a:r>
            <a:r>
              <a:rPr lang="en-US" dirty="0"/>
              <a:t>, a back-stage je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ono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potrošač</a:t>
            </a:r>
            <a:r>
              <a:rPr lang="en-US" dirty="0"/>
              <a:t>, </a:t>
            </a:r>
            <a:r>
              <a:rPr lang="en-US" dirty="0" err="1"/>
              <a:t>tj</a:t>
            </a:r>
            <a:r>
              <a:rPr lang="en-US" dirty="0"/>
              <a:t>. </a:t>
            </a:r>
            <a:r>
              <a:rPr lang="en-US" dirty="0" err="1"/>
              <a:t>publika</a:t>
            </a:r>
            <a:r>
              <a:rPr lang="en-US" dirty="0"/>
              <a:t> </a:t>
            </a:r>
            <a:r>
              <a:rPr lang="en-US" dirty="0" err="1"/>
              <a:t>retko</a:t>
            </a:r>
            <a:r>
              <a:rPr lang="en-US" dirty="0"/>
              <a:t> </a:t>
            </a:r>
            <a:r>
              <a:rPr lang="en-US" dirty="0" err="1"/>
              <a:t>vidi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uopšte</a:t>
            </a:r>
            <a:r>
              <a:rPr lang="en-US" dirty="0"/>
              <a:t> </a:t>
            </a:r>
            <a:r>
              <a:rPr lang="en-US" dirty="0" err="1"/>
              <a:t>nema</a:t>
            </a:r>
            <a:r>
              <a:rPr lang="en-US" dirty="0"/>
              <a:t> </a:t>
            </a:r>
            <a:r>
              <a:rPr lang="en-US" dirty="0" err="1"/>
              <a:t>priliku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en-US" dirty="0" err="1"/>
              <a:t>vidi</a:t>
            </a:r>
            <a:r>
              <a:rPr lang="en-US" dirty="0"/>
              <a:t>, </a:t>
            </a:r>
            <a:endParaRPr lang="sr-Latn-RS" dirty="0" smtClean="0"/>
          </a:p>
          <a:p>
            <a:r>
              <a:rPr lang="en-US" dirty="0" err="1" smtClean="0"/>
              <a:t>menadžer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en-US" i="1" dirty="0" err="1"/>
              <a:t>dirigent</a:t>
            </a:r>
            <a:r>
              <a:rPr lang="en-US" i="1" dirty="0"/>
              <a:t>, </a:t>
            </a:r>
            <a:r>
              <a:rPr lang="en-US" i="1" dirty="0" err="1"/>
              <a:t>režiser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en-US" dirty="0" err="1" smtClean="0"/>
              <a:t>uslužni</a:t>
            </a:r>
            <a:r>
              <a:rPr lang="en-US" dirty="0" smtClean="0"/>
              <a:t> </a:t>
            </a:r>
            <a:r>
              <a:rPr lang="en-US" dirty="0" err="1"/>
              <a:t>susret</a:t>
            </a:r>
            <a:r>
              <a:rPr lang="en-US" dirty="0"/>
              <a:t> </a:t>
            </a:r>
            <a:r>
              <a:rPr lang="en-US" i="1" dirty="0" err="1"/>
              <a:t>performans</a:t>
            </a:r>
            <a:endParaRPr lang="sr-Latn-R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Nedeljivost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 smtClean="0"/>
              <a:t>implikacije</a:t>
            </a:r>
            <a:r>
              <a:rPr lang="sr-Latn-RS" dirty="0" smtClean="0"/>
              <a:t> na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obim</a:t>
            </a:r>
            <a:r>
              <a:rPr lang="en-US" dirty="0"/>
              <a:t> </a:t>
            </a:r>
            <a:r>
              <a:rPr lang="en-US" dirty="0" err="1"/>
              <a:t>njihovog</a:t>
            </a:r>
            <a:r>
              <a:rPr lang="en-US" dirty="0"/>
              <a:t> </a:t>
            </a:r>
            <a:r>
              <a:rPr lang="en-US" dirty="0" err="1"/>
              <a:t>stvaranja</a:t>
            </a:r>
            <a:r>
              <a:rPr lang="en-US" dirty="0"/>
              <a:t>, </a:t>
            </a:r>
            <a:endParaRPr lang="sr-Latn-RS" dirty="0" smtClean="0"/>
          </a:p>
          <a:p>
            <a:r>
              <a:rPr lang="en-US" dirty="0" err="1" smtClean="0"/>
              <a:t>značaj</a:t>
            </a:r>
            <a:r>
              <a:rPr lang="en-US" dirty="0" smtClean="0"/>
              <a:t> </a:t>
            </a:r>
            <a:r>
              <a:rPr lang="en-US" dirty="0" err="1"/>
              <a:t>lokacije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prostora</a:t>
            </a:r>
            <a:r>
              <a:rPr lang="en-US" dirty="0"/>
              <a:t>, </a:t>
            </a:r>
            <a:endParaRPr lang="sr-Latn-RS" dirty="0" smtClean="0"/>
          </a:p>
          <a:p>
            <a:r>
              <a:rPr lang="en-US" dirty="0" err="1" smtClean="0"/>
              <a:t>ograničava</a:t>
            </a:r>
            <a:r>
              <a:rPr lang="sr-Latn-RS" dirty="0" smtClean="0"/>
              <a:t>nje</a:t>
            </a:r>
            <a:r>
              <a:rPr lang="en-US" dirty="0" smtClean="0"/>
              <a:t> </a:t>
            </a:r>
            <a:r>
              <a:rPr lang="en-US" dirty="0" err="1" smtClean="0"/>
              <a:t>izbor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/>
              <a:t>alternativa</a:t>
            </a:r>
            <a:r>
              <a:rPr lang="en-US" dirty="0"/>
              <a:t> </a:t>
            </a:r>
            <a:r>
              <a:rPr lang="en-US" dirty="0" err="1"/>
              <a:t>od</a:t>
            </a:r>
            <a:r>
              <a:rPr lang="en-US" dirty="0"/>
              <a:t> </a:t>
            </a:r>
            <a:r>
              <a:rPr lang="en-US" dirty="0" err="1"/>
              <a:t>strane</a:t>
            </a:r>
            <a:r>
              <a:rPr lang="en-US" dirty="0"/>
              <a:t> </a:t>
            </a:r>
            <a:r>
              <a:rPr lang="en-US" dirty="0" err="1"/>
              <a:t>potrošača</a:t>
            </a:r>
            <a:r>
              <a:rPr lang="en-US" dirty="0"/>
              <a:t>, 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en-US" dirty="0" err="1"/>
              <a:t>izbor</a:t>
            </a:r>
            <a:r>
              <a:rPr lang="en-US" dirty="0"/>
              <a:t> </a:t>
            </a:r>
            <a:r>
              <a:rPr lang="en-US" dirty="0" err="1"/>
              <a:t>kanala</a:t>
            </a:r>
            <a:r>
              <a:rPr lang="en-US" dirty="0"/>
              <a:t> </a:t>
            </a:r>
            <a:r>
              <a:rPr lang="en-US" dirty="0" err="1"/>
              <a:t>prodaje</a:t>
            </a:r>
            <a:r>
              <a:rPr lang="en-US" dirty="0"/>
              <a:t> (</a:t>
            </a:r>
            <a:r>
              <a:rPr lang="en-US" dirty="0" err="1"/>
              <a:t>kratki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nepostojanje</a:t>
            </a:r>
            <a:r>
              <a:rPr lang="en-US" dirty="0"/>
              <a:t>), </a:t>
            </a:r>
            <a:endParaRPr lang="sr-Latn-RS" dirty="0" smtClean="0"/>
          </a:p>
          <a:p>
            <a:r>
              <a:rPr lang="en-US" dirty="0" smtClean="0"/>
              <a:t>marketing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proizvodnj</a:t>
            </a:r>
            <a:r>
              <a:rPr lang="sr-Latn-RS" dirty="0" smtClean="0"/>
              <a:t>u</a:t>
            </a:r>
            <a:r>
              <a:rPr lang="en-US" dirty="0" smtClean="0"/>
              <a:t> </a:t>
            </a:r>
            <a:r>
              <a:rPr lang="sr-Latn-RS" dirty="0" smtClean="0"/>
              <a:t>(</a:t>
            </a:r>
            <a:r>
              <a:rPr lang="en-US" dirty="0" err="1" smtClean="0"/>
              <a:t>pokazuju</a:t>
            </a:r>
            <a:r>
              <a:rPr lang="en-US" dirty="0" smtClean="0"/>
              <a:t> </a:t>
            </a:r>
            <a:r>
              <a:rPr lang="en-US" dirty="0" err="1"/>
              <a:t>visok</a:t>
            </a:r>
            <a:r>
              <a:rPr lang="en-US" dirty="0"/>
              <a:t> </a:t>
            </a:r>
            <a:r>
              <a:rPr lang="en-US" dirty="0" err="1"/>
              <a:t>stepen</a:t>
            </a:r>
            <a:r>
              <a:rPr lang="en-US" dirty="0"/>
              <a:t> </a:t>
            </a:r>
            <a:r>
              <a:rPr lang="en-US" dirty="0" err="1" smtClean="0"/>
              <a:t>međuzavisnosti</a:t>
            </a:r>
            <a:r>
              <a:rPr lang="sr-Latn-RS" dirty="0" smtClean="0"/>
              <a:t>)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err="1"/>
              <a:t>uslovljava</a:t>
            </a:r>
            <a:r>
              <a:rPr lang="en-US" dirty="0"/>
              <a:t> </a:t>
            </a:r>
            <a:r>
              <a:rPr lang="en-US" dirty="0" err="1"/>
              <a:t>teškoće</a:t>
            </a:r>
            <a:r>
              <a:rPr lang="en-US" dirty="0"/>
              <a:t> u </a:t>
            </a:r>
            <a:r>
              <a:rPr lang="en-US" dirty="0" err="1"/>
              <a:t>kontroli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greške</a:t>
            </a:r>
            <a:r>
              <a:rPr lang="en-US" dirty="0"/>
              <a:t> </a:t>
            </a:r>
            <a:r>
              <a:rPr lang="en-US" dirty="0" err="1"/>
              <a:t>često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prvo</a:t>
            </a:r>
            <a:r>
              <a:rPr lang="en-US" dirty="0"/>
              <a:t> </a:t>
            </a:r>
            <a:r>
              <a:rPr lang="en-US" dirty="0" err="1"/>
              <a:t>uočavaju</a:t>
            </a:r>
            <a:r>
              <a:rPr lang="en-US" dirty="0"/>
              <a:t> </a:t>
            </a:r>
            <a:r>
              <a:rPr lang="en-US" dirty="0" err="1"/>
              <a:t>potrošači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čega</a:t>
            </a:r>
            <a:r>
              <a:rPr lang="en-US" dirty="0"/>
              <a:t> </a:t>
            </a:r>
            <a:r>
              <a:rPr lang="en-US" dirty="0" err="1"/>
              <a:t>proizilaze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problemi</a:t>
            </a:r>
            <a:r>
              <a:rPr lang="en-US" dirty="0"/>
              <a:t> </a:t>
            </a:r>
            <a:r>
              <a:rPr lang="en-US" dirty="0" err="1"/>
              <a:t>garancije</a:t>
            </a:r>
            <a:r>
              <a:rPr lang="en-US" dirty="0"/>
              <a:t> </a:t>
            </a:r>
            <a:r>
              <a:rPr lang="en-US" dirty="0" err="1"/>
              <a:t>kvaliteta</a:t>
            </a:r>
            <a:endParaRPr lang="sr-Latn-R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620688"/>
            <a:ext cx="8229600" cy="834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sr-Latn-RS" sz="1600" dirty="0" smtClean="0"/>
              <a:t>Karakteristike usluge                      Značenje kod Inclusive holidays</a:t>
            </a:r>
            <a:endParaRPr lang="en-US" sz="1600" dirty="0" smtClean="0"/>
          </a:p>
          <a:p>
            <a:pPr>
              <a:buNone/>
            </a:pPr>
            <a:r>
              <a:rPr lang="sr-Latn-RS" sz="1600" dirty="0" smtClean="0"/>
              <a:t> </a:t>
            </a:r>
            <a:endParaRPr lang="en-US" sz="1600" dirty="0" smtClean="0"/>
          </a:p>
          <a:p>
            <a:pPr>
              <a:buNone/>
            </a:pPr>
            <a:r>
              <a:rPr lang="sr-Latn-RS" sz="1600" dirty="0" smtClean="0"/>
              <a:t>Neopipljivost                                  Potošač ne može videti, niti dodirnuti uzorak </a:t>
            </a:r>
            <a:endParaRPr lang="en-US" sz="1600" dirty="0" smtClean="0"/>
          </a:p>
          <a:p>
            <a:pPr>
              <a:buNone/>
            </a:pPr>
            <a:r>
              <a:rPr lang="sr-Latn-RS" sz="1600" dirty="0" smtClean="0"/>
              <a:t>                                                        usluge, mada se može osloniti na prethodno </a:t>
            </a:r>
            <a:endParaRPr lang="en-US" sz="1600" dirty="0" smtClean="0"/>
          </a:p>
          <a:p>
            <a:pPr>
              <a:buNone/>
            </a:pPr>
            <a:r>
              <a:rPr lang="sr-Latn-RS" sz="1600" dirty="0" smtClean="0"/>
              <a:t>                                                        iskustvo; distinktivne karakteristike usluga</a:t>
            </a:r>
            <a:endParaRPr lang="en-US" sz="1600" dirty="0" smtClean="0"/>
          </a:p>
          <a:p>
            <a:pPr>
              <a:buNone/>
            </a:pPr>
            <a:r>
              <a:rPr lang="sr-Latn-RS" sz="1600" dirty="0" smtClean="0"/>
              <a:t>                                                        ne mogu biti patentirane.</a:t>
            </a:r>
            <a:endParaRPr lang="en-US" sz="1600" dirty="0" smtClean="0"/>
          </a:p>
          <a:p>
            <a:pPr>
              <a:buNone/>
            </a:pPr>
            <a:r>
              <a:rPr lang="sr-Latn-RS" sz="1600" dirty="0" smtClean="0"/>
              <a:t> </a:t>
            </a:r>
            <a:endParaRPr lang="en-US" sz="1600" dirty="0" smtClean="0"/>
          </a:p>
          <a:p>
            <a:pPr>
              <a:buNone/>
            </a:pPr>
            <a:r>
              <a:rPr lang="sr-Latn-RS" sz="1600" dirty="0" smtClean="0"/>
              <a:t>Neodvojivost                                  Odmor se kreira u prisustvu  proizvođača</a:t>
            </a:r>
            <a:endParaRPr lang="en-US" sz="1600" dirty="0" smtClean="0"/>
          </a:p>
          <a:p>
            <a:pPr>
              <a:buNone/>
            </a:pPr>
            <a:r>
              <a:rPr lang="sr-Latn-RS" sz="1600" dirty="0" smtClean="0"/>
              <a:t>                                                       (holidaymaker)</a:t>
            </a:r>
            <a:endParaRPr lang="en-US" sz="1600" dirty="0" smtClean="0"/>
          </a:p>
          <a:p>
            <a:pPr>
              <a:buNone/>
            </a:pPr>
            <a:r>
              <a:rPr lang="sr-Latn-RS" sz="1600" dirty="0" smtClean="0"/>
              <a:t> </a:t>
            </a:r>
            <a:endParaRPr lang="en-US" sz="1600" dirty="0" smtClean="0"/>
          </a:p>
          <a:p>
            <a:pPr>
              <a:buNone/>
            </a:pPr>
            <a:r>
              <a:rPr lang="sr-Latn-RS" sz="1600" dirty="0" smtClean="0"/>
              <a:t>Heterogenost                                  Svaki odmor potrošač prihvata drugačije i svaki </a:t>
            </a:r>
            <a:endParaRPr lang="en-US" sz="1600" dirty="0" smtClean="0"/>
          </a:p>
          <a:p>
            <a:pPr>
              <a:buNone/>
            </a:pPr>
            <a:r>
              <a:rPr lang="sr-Latn-RS" sz="1600" dirty="0" smtClean="0"/>
              <a:t>                                                       potrošač konkretno putovanje  doživljava na svoj</a:t>
            </a:r>
            <a:endParaRPr lang="en-US" sz="1600" dirty="0" smtClean="0"/>
          </a:p>
          <a:p>
            <a:pPr>
              <a:buNone/>
            </a:pPr>
            <a:r>
              <a:rPr lang="sr-Latn-RS" sz="1600" dirty="0" smtClean="0"/>
              <a:t>                                                       način</a:t>
            </a:r>
            <a:endParaRPr lang="en-US" sz="1600" dirty="0" smtClean="0"/>
          </a:p>
          <a:p>
            <a:pPr>
              <a:buNone/>
            </a:pPr>
            <a:r>
              <a:rPr lang="sr-Latn-RS" sz="1600" dirty="0" smtClean="0"/>
              <a:t> </a:t>
            </a:r>
            <a:endParaRPr lang="en-US" sz="1600" dirty="0" smtClean="0"/>
          </a:p>
          <a:p>
            <a:pPr>
              <a:buNone/>
            </a:pPr>
            <a:r>
              <a:rPr lang="sr-Latn-RS" sz="1600" dirty="0" smtClean="0"/>
              <a:t>Kvarljivost                                     Neprodata sedišta i ležajevi ne mogu  biti </a:t>
            </a:r>
            <a:endParaRPr lang="en-US" sz="1600" dirty="0" smtClean="0"/>
          </a:p>
          <a:p>
            <a:pPr>
              <a:buNone/>
            </a:pPr>
            <a:r>
              <a:rPr lang="sr-Latn-RS" sz="1600" dirty="0" smtClean="0"/>
              <a:t>                                                       sačuvani za kasniju prodaju</a:t>
            </a:r>
            <a:endParaRPr lang="en-US" sz="1600" dirty="0" smtClean="0"/>
          </a:p>
          <a:p>
            <a:pPr>
              <a:buNone/>
            </a:pPr>
            <a:r>
              <a:rPr lang="sr-Latn-RS" sz="1600" dirty="0" smtClean="0"/>
              <a:t> </a:t>
            </a:r>
            <a:endParaRPr lang="en-US" sz="1600" dirty="0" smtClean="0"/>
          </a:p>
          <a:p>
            <a:pPr>
              <a:buNone/>
            </a:pPr>
            <a:r>
              <a:rPr lang="sr-Latn-RS" sz="1600" dirty="0" smtClean="0"/>
              <a:t>Vlasništvo                                      Potrošač ne stiče vlasništvo odmora ili njegovih</a:t>
            </a:r>
            <a:endParaRPr lang="en-US" sz="1600" dirty="0" smtClean="0"/>
          </a:p>
          <a:p>
            <a:pPr>
              <a:buNone/>
            </a:pPr>
            <a:r>
              <a:rPr lang="sr-Latn-RS" sz="1600" u="sng" dirty="0" smtClean="0"/>
              <a:t>                                                      elemenata; plaća se samo pristup i korišćenje kapaciteta</a:t>
            </a:r>
            <a:endParaRPr lang="en-US" sz="1600" dirty="0" smtClean="0"/>
          </a:p>
          <a:p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 </a:t>
            </a:r>
            <a:r>
              <a:rPr lang="sr-Latn-RS" b="1" dirty="0" smtClean="0"/>
              <a:t>Specifičnosti usluga i problemi marketinga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935161"/>
          <a:ext cx="8229600" cy="46635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6697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800" dirty="0">
                          <a:latin typeface="Calibri"/>
                          <a:ea typeface="Calibri"/>
                          <a:cs typeface="Times New Roman"/>
                        </a:rPr>
                        <a:t>SPECIFIČNOSTI USLUGA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800" dirty="0">
                          <a:latin typeface="Calibri"/>
                          <a:ea typeface="Calibri"/>
                          <a:cs typeface="Times New Roman"/>
                        </a:rPr>
                        <a:t>POSLEDIČNI PROBLEMI MARKETINGA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926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800" dirty="0">
                          <a:latin typeface="Calibri"/>
                          <a:ea typeface="Calibri"/>
                          <a:cs typeface="Times New Roman"/>
                        </a:rPr>
                        <a:t>Neopipljivost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800" dirty="0">
                          <a:latin typeface="Calibri"/>
                          <a:ea typeface="Calibri"/>
                          <a:cs typeface="Times New Roman"/>
                        </a:rPr>
                        <a:t>Ne mogu biti sačuvane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800" dirty="0">
                          <a:latin typeface="Calibri"/>
                          <a:ea typeface="Calibri"/>
                          <a:cs typeface="Times New Roman"/>
                        </a:rPr>
                        <a:t>Ne mogu biti zaštićene patentima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800" dirty="0">
                          <a:latin typeface="Calibri"/>
                          <a:ea typeface="Calibri"/>
                          <a:cs typeface="Times New Roman"/>
                        </a:rPr>
                        <a:t>Ne mogu biti lako prikazane ili izložene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800" dirty="0">
                          <a:latin typeface="Calibri"/>
                          <a:ea typeface="Calibri"/>
                          <a:cs typeface="Times New Roman"/>
                        </a:rPr>
                        <a:t>Teško je odrediti cenu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444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800" dirty="0">
                          <a:latin typeface="Calibri"/>
                          <a:ea typeface="Calibri"/>
                          <a:cs typeface="Times New Roman"/>
                        </a:rPr>
                        <a:t>Nedeljivost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800" dirty="0">
                          <a:latin typeface="Calibri"/>
                          <a:ea typeface="Calibri"/>
                          <a:cs typeface="Times New Roman"/>
                        </a:rPr>
                        <a:t>Potrošač je uključen u proizvodnju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800" dirty="0">
                          <a:latin typeface="Calibri"/>
                          <a:ea typeface="Calibri"/>
                          <a:cs typeface="Times New Roman"/>
                        </a:rPr>
                        <a:t>I drugi potrošači su uključeni u proizvodnju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800" dirty="0">
                          <a:latin typeface="Calibri"/>
                          <a:ea typeface="Calibri"/>
                          <a:cs typeface="Times New Roman"/>
                        </a:rPr>
                        <a:t>Teško je ostvariti centralizovanu masovnu proizvodnju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697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800" dirty="0">
                          <a:latin typeface="Calibri"/>
                          <a:ea typeface="Calibri"/>
                          <a:cs typeface="Times New Roman"/>
                        </a:rPr>
                        <a:t>Nemogućnost skladištenja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800" dirty="0">
                          <a:latin typeface="Calibri"/>
                          <a:ea typeface="Calibri"/>
                          <a:cs typeface="Times New Roman"/>
                        </a:rPr>
                        <a:t>Usluge  ne mogu biti inventarisane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697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800" dirty="0">
                          <a:latin typeface="Calibri"/>
                          <a:ea typeface="Calibri"/>
                          <a:cs typeface="Times New Roman"/>
                        </a:rPr>
                        <a:t>Heterogenost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800" dirty="0">
                          <a:latin typeface="Calibri"/>
                          <a:ea typeface="Calibri"/>
                          <a:cs typeface="Times New Roman"/>
                        </a:rPr>
                        <a:t>Teškoće u standardizaciji i kontroli kvaliteta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sr-Latn-RS" sz="3600" b="1" dirty="0" smtClean="0"/>
              <a:t>Marketing strategije za rešavanje problema koji proističu iz specifičnosti usluga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340766"/>
          <a:ext cx="9144000" cy="5517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4633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000" dirty="0">
                          <a:latin typeface="Calibri"/>
                          <a:ea typeface="Calibri"/>
                          <a:cs typeface="Times New Roman"/>
                        </a:rPr>
                        <a:t>SPECIFIČNOSTI USLUGA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000" dirty="0">
                          <a:latin typeface="Calibri"/>
                          <a:ea typeface="Calibri"/>
                          <a:cs typeface="Times New Roman"/>
                        </a:rPr>
                        <a:t>MARKETINŠKE STRATEGIJE ZA REŠAVANJE PROBLEMA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809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400" dirty="0">
                          <a:latin typeface="Calibri"/>
                          <a:ea typeface="Calibri"/>
                          <a:cs typeface="Times New Roman"/>
                        </a:rPr>
                        <a:t>Neopipljivost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400" dirty="0">
                          <a:latin typeface="Calibri"/>
                          <a:ea typeface="Calibri"/>
                          <a:cs typeface="Times New Roman"/>
                        </a:rPr>
                        <a:t>- naglasiti opipljive elemente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400" dirty="0">
                          <a:latin typeface="Calibri"/>
                          <a:ea typeface="Calibri"/>
                          <a:cs typeface="Times New Roman"/>
                        </a:rPr>
                        <a:t>- koristiti se ličnim elementima više nego neličnim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400" dirty="0">
                          <a:latin typeface="Calibri"/>
                          <a:ea typeface="Calibri"/>
                          <a:cs typeface="Times New Roman"/>
                        </a:rPr>
                        <a:t>- stimulisati komunikaciju od usta do usta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400" dirty="0">
                          <a:latin typeface="Calibri"/>
                          <a:ea typeface="Calibri"/>
                          <a:cs typeface="Times New Roman"/>
                        </a:rPr>
                        <a:t>- stvoriti jak imidž organizacije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400" dirty="0">
                          <a:latin typeface="Calibri"/>
                          <a:ea typeface="Calibri"/>
                          <a:cs typeface="Times New Roman"/>
                        </a:rPr>
                        <a:t>- koristiti se računovodstvom troškova kao pomoći pri određivanju cena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400" dirty="0">
                          <a:latin typeface="Calibri"/>
                          <a:ea typeface="Calibri"/>
                          <a:cs typeface="Times New Roman"/>
                        </a:rPr>
                        <a:t>-angažovati se u post kupovnim komunikacijama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891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400" dirty="0">
                          <a:latin typeface="Calibri"/>
                          <a:ea typeface="Calibri"/>
                          <a:cs typeface="Times New Roman"/>
                        </a:rPr>
                        <a:t>Neodvojivost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400" dirty="0">
                          <a:latin typeface="Calibri"/>
                          <a:ea typeface="Calibri"/>
                          <a:cs typeface="Times New Roman"/>
                        </a:rPr>
                        <a:t>- staviti naglasak na odabir i edukaciju osoblja koje kontaktira sa potrošačima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400" dirty="0">
                          <a:latin typeface="Calibri"/>
                          <a:ea typeface="Calibri"/>
                          <a:cs typeface="Times New Roman"/>
                        </a:rPr>
                        <a:t>-  upravljanje potrošačima usluga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400" dirty="0">
                          <a:latin typeface="Calibri"/>
                          <a:ea typeface="Calibri"/>
                          <a:cs typeface="Times New Roman"/>
                        </a:rPr>
                        <a:t>- koristiti se većim brojem mesta pružanja usluga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45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400" dirty="0">
                          <a:latin typeface="Calibri"/>
                          <a:ea typeface="Calibri"/>
                          <a:cs typeface="Times New Roman"/>
                        </a:rPr>
                        <a:t>Heterogenost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400" dirty="0">
                          <a:latin typeface="Calibri"/>
                          <a:ea typeface="Calibri"/>
                          <a:cs typeface="Times New Roman"/>
                        </a:rPr>
                        <a:t>- „industrijalizovati“ uslugu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400" dirty="0">
                          <a:latin typeface="Calibri"/>
                          <a:ea typeface="Calibri"/>
                          <a:cs typeface="Times New Roman"/>
                        </a:rPr>
                        <a:t>- „personalizovati“ uslugu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891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400" dirty="0">
                          <a:latin typeface="Calibri"/>
                          <a:ea typeface="Calibri"/>
                          <a:cs typeface="Times New Roman"/>
                        </a:rPr>
                        <a:t>Nemogućnost skladištenja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400" dirty="0">
                          <a:latin typeface="Calibri"/>
                          <a:ea typeface="Calibri"/>
                          <a:cs typeface="Times New Roman"/>
                        </a:rPr>
                        <a:t>- koristiti se strategijom za otklanjanje teškoća s oscilacijama u tražnji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400" dirty="0">
                          <a:latin typeface="Calibri"/>
                          <a:ea typeface="Calibri"/>
                          <a:cs typeface="Times New Roman"/>
                        </a:rPr>
                        <a:t>- Istovremeno vršiti prilagođavanja u tražnji i kapacitetu radi postizanja veće podudarnosti među njima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81</TotalTime>
  <Words>927</Words>
  <Application>Microsoft Office PowerPoint</Application>
  <PresentationFormat>On-screen Show (4:3)</PresentationFormat>
  <Paragraphs>135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Flow</vt:lpstr>
      <vt:lpstr>SPECIFIČNOSTI TURISTIČKIH USLUGA</vt:lpstr>
      <vt:lpstr>USLUGE – USLUŽNE AKTIVNOSTI</vt:lpstr>
      <vt:lpstr>Uobičajene razlike između industrijskog proizvoda i usluge</vt:lpstr>
      <vt:lpstr>Slide 4</vt:lpstr>
      <vt:lpstr>Neopipljivost</vt:lpstr>
      <vt:lpstr>   Neopipljivost </vt:lpstr>
      <vt:lpstr>Koncept opipljivosti</vt:lpstr>
      <vt:lpstr> </vt:lpstr>
      <vt:lpstr>Varijabilnost usluga </vt:lpstr>
      <vt:lpstr>Varijabilnost  Slučajevi i konsekvence varijabilnosti usluga</vt:lpstr>
      <vt:lpstr>Nedeljivost usluga - simultanost procesa proizvodnje i potrošnje usluga </vt:lpstr>
      <vt:lpstr>Pozorišna terminologija u uslugama</vt:lpstr>
      <vt:lpstr>Nedeljivost usluga ima implikacije na</vt:lpstr>
      <vt:lpstr>Slide 14</vt:lpstr>
      <vt:lpstr> Specifičnosti usluga i problemi marketinga</vt:lpstr>
      <vt:lpstr> Marketing strategije za rešavanje problema koji proističu iz specifičnosti usluga 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SPECIFIČNOSTI TURISTIČKIH USLUGA</dc:title>
  <dc:creator>Corporate Edition</dc:creator>
  <cp:lastModifiedBy>Maja</cp:lastModifiedBy>
  <cp:revision>11</cp:revision>
  <dcterms:created xsi:type="dcterms:W3CDTF">2011-02-21T13:52:32Z</dcterms:created>
  <dcterms:modified xsi:type="dcterms:W3CDTF">2023-02-20T18:23:49Z</dcterms:modified>
</cp:coreProperties>
</file>