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8" r:id="rId12"/>
    <p:sldId id="266" r:id="rId13"/>
    <p:sldId id="267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Umereni stil 2 – Naglašavanj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062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Naslov slaj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r-Latn-CS" smtClean="0"/>
              <a:t>Kliknite i uredite stil podnaslova mastera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EFC8C-6819-470A-A930-7446985B766C}" type="datetimeFigureOut">
              <a:rPr lang="en-US" smtClean="0"/>
              <a:t>11/17/2016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2A414-106E-4FAE-9D6D-AFD098C15503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sr-Latn-CS" smtClean="0"/>
              <a:t>Kliknite i uredite naslov mastera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EFC8C-6819-470A-A930-7446985B766C}" type="datetimeFigureOut">
              <a:rPr lang="en-US" smtClean="0"/>
              <a:t>11/17/2016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2A414-106E-4FAE-9D6D-AFD098C1550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CS" smtClean="0"/>
              <a:t>Kliknite i uredite naslov mastera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sr-Latn-CS" smtClean="0"/>
              <a:t>Kliknite i uredite tekst</a:t>
            </a:r>
          </a:p>
          <a:p>
            <a:pPr lvl="1"/>
            <a:r>
              <a:rPr lang="sr-Latn-CS" smtClean="0"/>
              <a:t>Drugi nivo</a:t>
            </a:r>
          </a:p>
          <a:p>
            <a:pPr lvl="2"/>
            <a:r>
              <a:rPr lang="sr-Latn-CS" smtClean="0"/>
              <a:t>Treći nivo</a:t>
            </a:r>
          </a:p>
          <a:p>
            <a:pPr lvl="3"/>
            <a:r>
              <a:rPr lang="sr-Latn-CS" smtClean="0"/>
              <a:t>Četvrti nivo</a:t>
            </a:r>
          </a:p>
          <a:p>
            <a:pPr lvl="4"/>
            <a:r>
              <a:rPr lang="sr-Latn-CS" smtClean="0"/>
              <a:t>Peti nivo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odelj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sr-Latn-CS" smtClean="0"/>
              <a:t>Kliknite i uredite naslov mastera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r-Latn-CS" smtClean="0"/>
              <a:t>Kliknite i uredite tekst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EFC8C-6819-470A-A930-7446985B766C}" type="datetimeFigureOut">
              <a:rPr lang="en-US" smtClean="0"/>
              <a:t>11/17/2016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2A414-106E-4FAE-9D6D-AFD098C1550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EFC8C-6819-470A-A930-7446985B766C}" type="datetimeFigureOut">
              <a:rPr lang="en-US" smtClean="0"/>
              <a:t>11/17/2016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2A414-106E-4FAE-9D6D-AFD098C1550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CS" smtClean="0"/>
              <a:t>Kliknite i uredite naslov mastera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sr-Latn-CS" smtClean="0"/>
              <a:t>Kliknite i uredite tekst</a:t>
            </a:r>
          </a:p>
          <a:p>
            <a:pPr lvl="1"/>
            <a:r>
              <a:rPr lang="sr-Latn-CS" smtClean="0"/>
              <a:t>Drugi nivo</a:t>
            </a:r>
          </a:p>
          <a:p>
            <a:pPr lvl="2"/>
            <a:r>
              <a:rPr lang="sr-Latn-CS" smtClean="0"/>
              <a:t>Treći nivo</a:t>
            </a:r>
          </a:p>
          <a:p>
            <a:pPr lvl="3"/>
            <a:r>
              <a:rPr lang="sr-Latn-CS" smtClean="0"/>
              <a:t>Četvrti nivo</a:t>
            </a:r>
          </a:p>
          <a:p>
            <a:pPr lvl="4"/>
            <a:r>
              <a:rPr lang="sr-Latn-CS" smtClean="0"/>
              <a:t>Peti nivo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sr-Latn-CS" smtClean="0"/>
              <a:t>Kliknite i uredite tekst</a:t>
            </a:r>
          </a:p>
          <a:p>
            <a:pPr lvl="1"/>
            <a:r>
              <a:rPr lang="sr-Latn-CS" smtClean="0"/>
              <a:t>Drugi nivo</a:t>
            </a:r>
          </a:p>
          <a:p>
            <a:pPr lvl="2"/>
            <a:r>
              <a:rPr lang="sr-Latn-CS" smtClean="0"/>
              <a:t>Treći nivo</a:t>
            </a:r>
          </a:p>
          <a:p>
            <a:pPr lvl="3"/>
            <a:r>
              <a:rPr lang="sr-Latn-CS" smtClean="0"/>
              <a:t>Četvrti nivo</a:t>
            </a:r>
          </a:p>
          <a:p>
            <a:pPr lvl="4"/>
            <a:r>
              <a:rPr lang="sr-Latn-CS" smtClean="0"/>
              <a:t>Peti nivo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eđen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r-Latn-CS" smtClean="0"/>
              <a:t>Kliknite i uredite tekst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r-Latn-CS" smtClean="0"/>
              <a:t>Kliknite i uredite tekst</a:t>
            </a:r>
          </a:p>
          <a:p>
            <a:pPr lvl="1"/>
            <a:r>
              <a:rPr lang="sr-Latn-CS" smtClean="0"/>
              <a:t>Drugi nivo</a:t>
            </a:r>
          </a:p>
          <a:p>
            <a:pPr lvl="2"/>
            <a:r>
              <a:rPr lang="sr-Latn-CS" smtClean="0"/>
              <a:t>Treći nivo</a:t>
            </a:r>
          </a:p>
          <a:p>
            <a:pPr lvl="3"/>
            <a:r>
              <a:rPr lang="sr-Latn-CS" smtClean="0"/>
              <a:t>Četvrti nivo</a:t>
            </a:r>
          </a:p>
          <a:p>
            <a:pPr lvl="4"/>
            <a:r>
              <a:rPr lang="sr-Latn-CS" smtClean="0"/>
              <a:t>Peti nivo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sr-Latn-CS" smtClean="0"/>
              <a:t>Kliknite i uredite tekst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r-Latn-CS" smtClean="0"/>
              <a:t>Kliknite i uredite tekst</a:t>
            </a:r>
          </a:p>
          <a:p>
            <a:pPr lvl="1"/>
            <a:r>
              <a:rPr lang="sr-Latn-CS" smtClean="0"/>
              <a:t>Drugi nivo</a:t>
            </a:r>
          </a:p>
          <a:p>
            <a:pPr lvl="2"/>
            <a:r>
              <a:rPr lang="sr-Latn-CS" smtClean="0"/>
              <a:t>Treći nivo</a:t>
            </a:r>
          </a:p>
          <a:p>
            <a:pPr lvl="3"/>
            <a:r>
              <a:rPr lang="sr-Latn-CS" smtClean="0"/>
              <a:t>Četvrti nivo</a:t>
            </a:r>
          </a:p>
          <a:p>
            <a:pPr lvl="4"/>
            <a:r>
              <a:rPr lang="sr-Latn-CS" smtClean="0"/>
              <a:t>Peti nivo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EFC8C-6819-470A-A930-7446985B766C}" type="datetimeFigureOut">
              <a:rPr lang="en-US" smtClean="0"/>
              <a:t>11/17/2016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2A414-106E-4FAE-9D6D-AFD098C15503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CS" smtClean="0"/>
              <a:t>Kliknite i uredite naslov mastera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CS" smtClean="0"/>
              <a:t>Kliknite i uredite naslov mastera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EFC8C-6819-470A-A930-7446985B766C}" type="datetimeFigureOut">
              <a:rPr lang="en-US" smtClean="0"/>
              <a:t>11/17/2016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2A414-106E-4FAE-9D6D-AFD098C1550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EFC8C-6819-470A-A930-7446985B766C}" type="datetimeFigureOut">
              <a:rPr lang="en-US" smtClean="0"/>
              <a:t>11/17/2016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2A414-106E-4FAE-9D6D-AFD098C1550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a nat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sr-Latn-CS" smtClean="0"/>
              <a:t>Kliknite i uredite naslov mastera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r-Latn-CS" smtClean="0"/>
              <a:t>Kliknite i uredite tekst</a:t>
            </a:r>
          </a:p>
          <a:p>
            <a:pPr lvl="1"/>
            <a:r>
              <a:rPr lang="sr-Latn-CS" smtClean="0"/>
              <a:t>Drugi nivo</a:t>
            </a:r>
          </a:p>
          <a:p>
            <a:pPr lvl="2"/>
            <a:r>
              <a:rPr lang="sr-Latn-CS" smtClean="0"/>
              <a:t>Treći nivo</a:t>
            </a:r>
          </a:p>
          <a:p>
            <a:pPr lvl="3"/>
            <a:r>
              <a:rPr lang="sr-Latn-CS" smtClean="0"/>
              <a:t>Četvrti nivo</a:t>
            </a:r>
          </a:p>
          <a:p>
            <a:pPr lvl="4"/>
            <a:r>
              <a:rPr lang="sr-Latn-CS" smtClean="0"/>
              <a:t>Peti nivo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r-Latn-CS" smtClean="0"/>
              <a:t>Kliknite i uredite tekst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EFC8C-6819-470A-A930-7446985B766C}" type="datetimeFigureOut">
              <a:rPr lang="en-US" smtClean="0"/>
              <a:t>11/17/2016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2A414-106E-4FAE-9D6D-AFD098C1550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Slika sa nat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r-Latn-CS" smtClean="0"/>
              <a:t>Kliknite na ikonu i dodajte sliku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r-Latn-CS" smtClean="0"/>
              <a:t>Kliknite i uredite tekst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EFC8C-6819-470A-A930-7446985B766C}" type="datetimeFigureOut">
              <a:rPr lang="en-US" smtClean="0"/>
              <a:t>11/17/2016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2A414-106E-4FAE-9D6D-AFD098C15503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sr-Latn-CS" smtClean="0"/>
              <a:t>Kliknite i uredite naslov mastera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vertikaln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CS" smtClean="0"/>
              <a:t>Kliknite i uredite naslov mastera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sr-Latn-CS" smtClean="0"/>
              <a:t>Kliknite i uredite tekst</a:t>
            </a:r>
          </a:p>
          <a:p>
            <a:pPr lvl="1"/>
            <a:r>
              <a:rPr lang="sr-Latn-CS" smtClean="0"/>
              <a:t>Drugi nivo</a:t>
            </a:r>
          </a:p>
          <a:p>
            <a:pPr lvl="2"/>
            <a:r>
              <a:rPr lang="sr-Latn-CS" smtClean="0"/>
              <a:t>Treći nivo</a:t>
            </a:r>
          </a:p>
          <a:p>
            <a:pPr lvl="3"/>
            <a:r>
              <a:rPr lang="sr-Latn-CS" smtClean="0"/>
              <a:t>Četvrti nivo</a:t>
            </a:r>
          </a:p>
          <a:p>
            <a:pPr lvl="4"/>
            <a:r>
              <a:rPr lang="sr-Latn-CS" smtClean="0"/>
              <a:t>Peti nivo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EFC8C-6819-470A-A930-7446985B766C}" type="datetimeFigureOut">
              <a:rPr lang="en-US" smtClean="0"/>
              <a:t>11/17/2016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2A414-106E-4FAE-9D6D-AFD098C1550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n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sr-Latn-CS" smtClean="0"/>
              <a:t>Kliknite i uredite naslov mastera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sr-Latn-CS" smtClean="0"/>
              <a:t>Kliknite i uredite tekst</a:t>
            </a:r>
          </a:p>
          <a:p>
            <a:pPr lvl="1"/>
            <a:r>
              <a:rPr lang="sr-Latn-CS" smtClean="0"/>
              <a:t>Drugi nivo</a:t>
            </a:r>
          </a:p>
          <a:p>
            <a:pPr lvl="2"/>
            <a:r>
              <a:rPr lang="sr-Latn-CS" smtClean="0"/>
              <a:t>Treći nivo</a:t>
            </a:r>
          </a:p>
          <a:p>
            <a:pPr lvl="3"/>
            <a:r>
              <a:rPr lang="sr-Latn-CS" smtClean="0"/>
              <a:t>Četvrti nivo</a:t>
            </a:r>
          </a:p>
          <a:p>
            <a:pPr lvl="4"/>
            <a:r>
              <a:rPr lang="sr-Latn-CS" smtClean="0"/>
              <a:t>Peti nivo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EFC8C-6819-470A-A930-7446985B766C}" type="datetimeFigureOut">
              <a:rPr lang="en-US" smtClean="0"/>
              <a:t>11/17/2016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2A414-106E-4FAE-9D6D-AFD098C1550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sr-Latn-CS" smtClean="0"/>
              <a:t>Kliknite i uredite naslov mastera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r-Latn-CS" smtClean="0"/>
              <a:t>Kliknite i uredite tekst</a:t>
            </a:r>
          </a:p>
          <a:p>
            <a:pPr lvl="1"/>
            <a:r>
              <a:rPr lang="sr-Latn-CS" smtClean="0"/>
              <a:t>Drugi nivo</a:t>
            </a:r>
          </a:p>
          <a:p>
            <a:pPr lvl="2"/>
            <a:r>
              <a:rPr lang="sr-Latn-CS" smtClean="0"/>
              <a:t>Treći nivo</a:t>
            </a:r>
          </a:p>
          <a:p>
            <a:pPr lvl="3"/>
            <a:r>
              <a:rPr lang="sr-Latn-CS" smtClean="0"/>
              <a:t>Četvrti nivo</a:t>
            </a:r>
          </a:p>
          <a:p>
            <a:pPr lvl="4"/>
            <a:r>
              <a:rPr lang="sr-Latn-CS" smtClean="0"/>
              <a:t>Peti nivo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C00EFC8C-6819-470A-A930-7446985B766C}" type="datetimeFigureOut">
              <a:rPr lang="en-US" smtClean="0"/>
              <a:t>11/17/2016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E9A2A414-106E-4FAE-9D6D-AFD098C15503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slov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r-Latn-RS" dirty="0" smtClean="0"/>
              <a:t>Standardi kvaliteta</a:t>
            </a:r>
            <a:endParaRPr lang="en-US" dirty="0"/>
          </a:p>
        </p:txBody>
      </p:sp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889895" y="1716910"/>
            <a:ext cx="5648623" cy="1204306"/>
          </a:xfrm>
        </p:spPr>
        <p:txBody>
          <a:bodyPr/>
          <a:lstStyle/>
          <a:p>
            <a:pPr marL="182880" indent="0">
              <a:buNone/>
            </a:pPr>
            <a:r>
              <a:rPr lang="sr-Latn-RS" dirty="0" smtClean="0"/>
              <a:t>Značaj standardizacije i standarda u turizmu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09560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Cilj istraživanja</a:t>
            </a:r>
            <a:endParaRPr lang="en-US" dirty="0"/>
          </a:p>
        </p:txBody>
      </p:sp>
      <p:sp>
        <p:nvSpPr>
          <p:cNvPr id="3" name="Čuvar mesta za sadržaj 2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7533456" cy="3474720"/>
          </a:xfrm>
        </p:spPr>
        <p:txBody>
          <a:bodyPr>
            <a:normAutofit fontScale="92500" lnSpcReduction="10000"/>
          </a:bodyPr>
          <a:lstStyle/>
          <a:p>
            <a:r>
              <a:rPr lang="sr-Latn-RS" dirty="0" smtClean="0"/>
              <a:t>Definisanje standarda</a:t>
            </a:r>
          </a:p>
          <a:p>
            <a:r>
              <a:rPr lang="sr-Latn-RS" dirty="0" smtClean="0"/>
              <a:t>Postupak standardizacije</a:t>
            </a:r>
          </a:p>
          <a:p>
            <a:r>
              <a:rPr lang="sr-Latn-RS" dirty="0" smtClean="0"/>
              <a:t>Koristi od standardizacije</a:t>
            </a:r>
          </a:p>
          <a:p>
            <a:r>
              <a:rPr lang="sr-Latn-RS" dirty="0" smtClean="0"/>
              <a:t>Principi standardizacije</a:t>
            </a:r>
          </a:p>
          <a:p>
            <a:r>
              <a:rPr lang="sr-Latn-RS" dirty="0" smtClean="0"/>
              <a:t>Dokumenta koja se koriste u postupku standardizacije</a:t>
            </a:r>
          </a:p>
          <a:p>
            <a:r>
              <a:rPr lang="sr-Latn-RS" dirty="0" smtClean="0"/>
              <a:t>Značaj standarda u ispunjavanju očekivanja  potrošača</a:t>
            </a:r>
          </a:p>
          <a:p>
            <a:r>
              <a:rPr lang="sr-Latn-RS" dirty="0" smtClean="0"/>
              <a:t>Oblasti uređene međunarodnim ISO standardima</a:t>
            </a:r>
          </a:p>
          <a:p>
            <a:r>
              <a:rPr lang="sr-Latn-RS" dirty="0" smtClean="0"/>
              <a:t>Značaj standardizacije u konkretnim oblastima poslovanja u turizmu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56091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POSTUPAK STANDARDIZACIJE</a:t>
            </a:r>
            <a:endParaRPr lang="en-US" dirty="0"/>
          </a:p>
        </p:txBody>
      </p:sp>
      <p:graphicFrame>
        <p:nvGraphicFramePr>
          <p:cNvPr id="4" name="Čuvar mesta za sadržaj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968216505"/>
              </p:ext>
            </p:extLst>
          </p:nvPr>
        </p:nvGraphicFramePr>
        <p:xfrm>
          <a:off x="467544" y="620688"/>
          <a:ext cx="7893495" cy="3749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1165"/>
                <a:gridCol w="2631165"/>
                <a:gridCol w="2631165"/>
              </a:tblGrid>
              <a:tr h="370840">
                <a:tc>
                  <a:txBody>
                    <a:bodyPr/>
                    <a:lstStyle/>
                    <a:p>
                      <a:r>
                        <a:rPr lang="sr-Latn-RS" dirty="0" smtClean="0"/>
                        <a:t>USLUGA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RS" dirty="0" smtClean="0"/>
                        <a:t>PROIZVOD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RS" dirty="0" smtClean="0"/>
                        <a:t>Standardizacija</a:t>
                      </a:r>
                      <a:r>
                        <a:rPr lang="sr-Latn-RS" baseline="0" dirty="0" smtClean="0"/>
                        <a:t> je teža jer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r-Latn-RS" dirty="0" smtClean="0"/>
                        <a:t>nematerijalna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RS" dirty="0" smtClean="0"/>
                        <a:t>Materijalan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Latn-RS" dirty="0" smtClean="0"/>
                        <a:t>ne može se videti ili dodirnuti</a:t>
                      </a:r>
                      <a:endParaRPr lang="en-US" dirty="0" smtClean="0"/>
                    </a:p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r-Latn-RS" dirty="0" smtClean="0"/>
                        <a:t>heterogena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RS" dirty="0" err="1" smtClean="0"/>
                        <a:t>standradizovan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RS" sz="1400" dirty="0" smtClean="0"/>
                        <a:t>Iskustvo se bazira na odnosu sa zaposlenim; ponavljanje istog iskustva nije garantovano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r-Latn-RS" dirty="0" smtClean="0"/>
                        <a:t>neodvojiva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RS" dirty="0" smtClean="0"/>
                        <a:t>odvojiv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RS" sz="1400" dirty="0" smtClean="0"/>
                        <a:t>Iskustvo se ne može odvojiti od </a:t>
                      </a:r>
                      <a:r>
                        <a:rPr lang="sr-Latn-RS" sz="1400" dirty="0" err="1" smtClean="0"/>
                        <a:t>zapolsenog</a:t>
                      </a:r>
                      <a:r>
                        <a:rPr lang="sr-Latn-RS" sz="1400" dirty="0" smtClean="0"/>
                        <a:t> </a:t>
                      </a:r>
                      <a:r>
                        <a:rPr lang="sr-Latn-RS" sz="1400" dirty="0" err="1" smtClean="0"/>
                        <a:t>kojiga</a:t>
                      </a:r>
                      <a:r>
                        <a:rPr lang="sr-Latn-RS" sz="1400" dirty="0" smtClean="0"/>
                        <a:t> pruža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r-Latn-RS" dirty="0" smtClean="0"/>
                        <a:t>prolazna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RS" dirty="0" smtClean="0"/>
                        <a:t>trajan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RS" sz="1400" dirty="0" smtClean="0"/>
                        <a:t>Ne može se čuvati ili ponovo prodati; teško je održavati ravnotežu ponude i tražnje</a:t>
                      </a:r>
                      <a:endParaRPr lang="en-US" sz="1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293557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Oblasti poslovanja</a:t>
            </a:r>
            <a:endParaRPr lang="en-US" dirty="0"/>
          </a:p>
        </p:txBody>
      </p:sp>
      <p:sp>
        <p:nvSpPr>
          <p:cNvPr id="3" name="Čuvar mesta za sadržaj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sr-Latn-RS" dirty="0" smtClean="0"/>
              <a:t>INOVACIJE</a:t>
            </a:r>
          </a:p>
          <a:p>
            <a:r>
              <a:rPr lang="sr-Latn-RS" dirty="0" smtClean="0"/>
              <a:t>RAST POSLOVANJA I POVEĆANJE PROFITA</a:t>
            </a:r>
          </a:p>
          <a:p>
            <a:r>
              <a:rPr lang="sr-Latn-RS" dirty="0" smtClean="0"/>
              <a:t>REDUKCIJA TROŠKOVA</a:t>
            </a:r>
          </a:p>
          <a:p>
            <a:r>
              <a:rPr lang="sr-Latn-RS" dirty="0" smtClean="0"/>
              <a:t>ISPUNJENOST ZAHTEVA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23326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6512511" cy="1143000"/>
          </a:xfrm>
        </p:spPr>
        <p:txBody>
          <a:bodyPr/>
          <a:lstStyle/>
          <a:p>
            <a:r>
              <a:rPr lang="sr-Latn-RS" dirty="0" smtClean="0"/>
              <a:t>DEFINICIJE STANDARDA</a:t>
            </a:r>
            <a:endParaRPr lang="en-US" dirty="0"/>
          </a:p>
        </p:txBody>
      </p:sp>
      <p:sp>
        <p:nvSpPr>
          <p:cNvPr id="3" name="Čuvar mesta za sadržaj 2"/>
          <p:cNvSpPr>
            <a:spLocks noGrp="1"/>
          </p:cNvSpPr>
          <p:nvPr>
            <p:ph sz="quarter" idx="13"/>
          </p:nvPr>
        </p:nvSpPr>
        <p:spPr>
          <a:xfrm>
            <a:off x="1115616" y="2132856"/>
            <a:ext cx="6400800" cy="3474720"/>
          </a:xfrm>
        </p:spPr>
        <p:txBody>
          <a:bodyPr>
            <a:normAutofit fontScale="85000" lnSpcReduction="20000"/>
          </a:bodyPr>
          <a:lstStyle/>
          <a:p>
            <a:r>
              <a:rPr lang="sr-Latn-RS" dirty="0" smtClean="0"/>
              <a:t>Standard je ono što se smatra osnovom za poređenje od strane vlasti ili je opšte priznato. </a:t>
            </a:r>
            <a:r>
              <a:rPr lang="sr-Latn-RS" sz="1400" dirty="0" smtClean="0"/>
              <a:t>Vebsterov rečnik</a:t>
            </a:r>
          </a:p>
          <a:p>
            <a:r>
              <a:rPr lang="sr-Latn-RS" sz="2400" dirty="0" smtClean="0"/>
              <a:t>Standard je dokument koji ima za cilj da ujednači oblik, veličinu, kvalitet i način preispitivanja nekog materijala ili proizvoda (izdaje se u Zavodu za standardizaciju). </a:t>
            </a:r>
            <a:r>
              <a:rPr lang="sr-Latn-RS" sz="1400" dirty="0" smtClean="0"/>
              <a:t>Prosvetna enciklopedija</a:t>
            </a:r>
          </a:p>
          <a:p>
            <a:r>
              <a:rPr lang="sr-Latn-RS" sz="2400" dirty="0" smtClean="0"/>
              <a:t>Standard je dokument utvrđen konsenzusom i donet od priznatog tela kojim se za opštu i višekratnu upotrebu utvrđuju pravila, smernice ili karakteristike za aktivnosti ili njihove rezultate radi postizanja optimalnog nivoa </a:t>
            </a:r>
            <a:r>
              <a:rPr lang="sr-Latn-RS" sz="2400" dirty="0" err="1" smtClean="0"/>
              <a:t>uređenosti</a:t>
            </a:r>
            <a:r>
              <a:rPr lang="sr-Latn-RS" sz="2400" dirty="0" smtClean="0"/>
              <a:t> u određenoj oblasti. </a:t>
            </a:r>
            <a:r>
              <a:rPr lang="sr-Latn-RS" sz="1600" dirty="0" smtClean="0"/>
              <a:t>Zakon o standardizaciji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6615689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99592" y="29209"/>
            <a:ext cx="6512511" cy="1143000"/>
          </a:xfrm>
        </p:spPr>
        <p:txBody>
          <a:bodyPr/>
          <a:lstStyle/>
          <a:p>
            <a:r>
              <a:rPr lang="sr-Latn-RS" dirty="0" smtClean="0"/>
              <a:t>CILJEVI STANDARDIZACIJE</a:t>
            </a:r>
            <a:endParaRPr lang="en-US" dirty="0"/>
          </a:p>
        </p:txBody>
      </p:sp>
      <p:sp>
        <p:nvSpPr>
          <p:cNvPr id="3" name="Čuvar mesta za sadržaj 2"/>
          <p:cNvSpPr>
            <a:spLocks noGrp="1"/>
          </p:cNvSpPr>
          <p:nvPr>
            <p:ph sz="quarter" idx="13"/>
          </p:nvPr>
        </p:nvSpPr>
        <p:spPr>
          <a:xfrm>
            <a:off x="1043608" y="1772816"/>
            <a:ext cx="6400800" cy="3474720"/>
          </a:xfrm>
        </p:spPr>
        <p:txBody>
          <a:bodyPr/>
          <a:lstStyle/>
          <a:p>
            <a:r>
              <a:rPr lang="sr-Latn-RS" dirty="0" smtClean="0"/>
              <a:t>Uprošćavanje broja varijanti i postupaka</a:t>
            </a:r>
          </a:p>
          <a:p>
            <a:r>
              <a:rPr lang="sr-Latn-RS" dirty="0" smtClean="0"/>
              <a:t>Sporazumevanje</a:t>
            </a:r>
          </a:p>
          <a:p>
            <a:r>
              <a:rPr lang="sr-Latn-RS" dirty="0" smtClean="0"/>
              <a:t>Opšta ekonomičnost</a:t>
            </a:r>
          </a:p>
          <a:p>
            <a:r>
              <a:rPr lang="sr-Latn-RS" dirty="0" smtClean="0"/>
              <a:t>Bezbednost, zdravlje, zaštita života</a:t>
            </a:r>
          </a:p>
          <a:p>
            <a:r>
              <a:rPr lang="sr-Latn-RS" dirty="0" smtClean="0"/>
              <a:t>Zaštita interesa potrošača i interesa društva</a:t>
            </a:r>
          </a:p>
          <a:p>
            <a:r>
              <a:rPr lang="sr-Latn-RS" dirty="0" err="1" smtClean="0"/>
              <a:t>Odtranjivanje</a:t>
            </a:r>
            <a:r>
              <a:rPr lang="sr-Latn-RS" dirty="0" smtClean="0"/>
              <a:t> prepreka za trgovinu.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56538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99592" y="0"/>
            <a:ext cx="6512511" cy="1143000"/>
          </a:xfrm>
        </p:spPr>
        <p:txBody>
          <a:bodyPr/>
          <a:lstStyle/>
          <a:p>
            <a:r>
              <a:rPr lang="sr-Latn-RS" dirty="0" smtClean="0"/>
              <a:t>Načela standardizacije</a:t>
            </a:r>
            <a:endParaRPr lang="en-US" dirty="0"/>
          </a:p>
        </p:txBody>
      </p:sp>
      <p:sp>
        <p:nvSpPr>
          <p:cNvPr id="3" name="Čuvar mesta za sadržaj 2"/>
          <p:cNvSpPr>
            <a:spLocks noGrp="1"/>
          </p:cNvSpPr>
          <p:nvPr>
            <p:ph sz="quarter" idx="13"/>
          </p:nvPr>
        </p:nvSpPr>
        <p:spPr>
          <a:xfrm>
            <a:off x="971600" y="1484784"/>
            <a:ext cx="6400800" cy="3474720"/>
          </a:xfrm>
        </p:spPr>
        <p:txBody>
          <a:bodyPr/>
          <a:lstStyle/>
          <a:p>
            <a:r>
              <a:rPr lang="sr-Latn-RS" dirty="0" smtClean="0"/>
              <a:t>Konsenzus</a:t>
            </a:r>
          </a:p>
          <a:p>
            <a:r>
              <a:rPr lang="sr-Latn-RS" dirty="0" smtClean="0"/>
              <a:t>Uključivanje svih zainteresovanih strana</a:t>
            </a:r>
          </a:p>
          <a:p>
            <a:r>
              <a:rPr lang="sr-Latn-RS" dirty="0" smtClean="0"/>
              <a:t>Javnost u radu</a:t>
            </a:r>
          </a:p>
          <a:p>
            <a:r>
              <a:rPr lang="sr-Latn-RS" dirty="0" smtClean="0"/>
              <a:t>Stepen razvoja tehnike</a:t>
            </a:r>
          </a:p>
          <a:p>
            <a:r>
              <a:rPr lang="sr-Latn-RS" dirty="0" smtClean="0"/>
              <a:t>Koherentnost zbirke standarda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79373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683568" y="-3448"/>
            <a:ext cx="6512511" cy="1143000"/>
          </a:xfrm>
        </p:spPr>
        <p:txBody>
          <a:bodyPr/>
          <a:lstStyle/>
          <a:p>
            <a:r>
              <a:rPr lang="sr-Latn-RS" dirty="0" smtClean="0"/>
              <a:t>Pojmovi u standardizaciji</a:t>
            </a:r>
            <a:endParaRPr lang="en-US" dirty="0"/>
          </a:p>
        </p:txBody>
      </p:sp>
      <p:sp>
        <p:nvSpPr>
          <p:cNvPr id="3" name="Čuvar mesta za sadržaj 2"/>
          <p:cNvSpPr>
            <a:spLocks noGrp="1"/>
          </p:cNvSpPr>
          <p:nvPr>
            <p:ph sz="quarter" idx="13"/>
          </p:nvPr>
        </p:nvSpPr>
        <p:spPr>
          <a:xfrm>
            <a:off x="683568" y="1628800"/>
            <a:ext cx="6400800" cy="3474720"/>
          </a:xfrm>
        </p:spPr>
        <p:txBody>
          <a:bodyPr/>
          <a:lstStyle/>
          <a:p>
            <a:r>
              <a:rPr lang="sr-Latn-RS" dirty="0" smtClean="0"/>
              <a:t>TIPIZACIJA</a:t>
            </a:r>
          </a:p>
          <a:p>
            <a:r>
              <a:rPr lang="sr-Latn-RS" dirty="0" smtClean="0"/>
              <a:t>SIMPLIFIKACIJA</a:t>
            </a:r>
          </a:p>
          <a:p>
            <a:r>
              <a:rPr lang="sr-Latn-RS" dirty="0" smtClean="0"/>
              <a:t>UNIFIKACIJA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75423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755576" y="35903"/>
            <a:ext cx="6512511" cy="1143000"/>
          </a:xfrm>
        </p:spPr>
        <p:txBody>
          <a:bodyPr/>
          <a:lstStyle/>
          <a:p>
            <a:r>
              <a:rPr lang="sr-Latn-RS" dirty="0" smtClean="0"/>
              <a:t>Dokumenta u standardizaciji</a:t>
            </a:r>
            <a:endParaRPr lang="en-US" dirty="0"/>
          </a:p>
        </p:txBody>
      </p:sp>
      <p:sp>
        <p:nvSpPr>
          <p:cNvPr id="3" name="Čuvar mesta za sadržaj 2"/>
          <p:cNvSpPr>
            <a:spLocks noGrp="1"/>
          </p:cNvSpPr>
          <p:nvPr>
            <p:ph sz="quarter" idx="13"/>
          </p:nvPr>
        </p:nvSpPr>
        <p:spPr>
          <a:xfrm>
            <a:off x="755576" y="1628800"/>
            <a:ext cx="6400800" cy="3474720"/>
          </a:xfrm>
        </p:spPr>
        <p:txBody>
          <a:bodyPr>
            <a:normAutofit fontScale="92500" lnSpcReduction="10000"/>
          </a:bodyPr>
          <a:lstStyle/>
          <a:p>
            <a:r>
              <a:rPr lang="sr-Latn-RS" dirty="0" smtClean="0"/>
              <a:t>STANDARD – sadrži pravila, uputstva, obeležja delatnosti, garantuje najbolji stepen </a:t>
            </a:r>
            <a:r>
              <a:rPr lang="sr-Latn-RS" dirty="0" err="1" smtClean="0"/>
              <a:t>uređenosti</a:t>
            </a:r>
            <a:r>
              <a:rPr lang="sr-Latn-RS" dirty="0" smtClean="0"/>
              <a:t> u određenim okolnostima</a:t>
            </a:r>
          </a:p>
          <a:p>
            <a:r>
              <a:rPr lang="sr-Latn-RS" dirty="0" smtClean="0"/>
              <a:t>PROPIS – isprava koja sadrži obavezna zakonska pravila</a:t>
            </a:r>
          </a:p>
          <a:p>
            <a:r>
              <a:rPr lang="sr-Latn-RS" dirty="0" smtClean="0"/>
              <a:t>TEHNIČKI PROPIS – tehnički zahtevi</a:t>
            </a:r>
          </a:p>
          <a:p>
            <a:r>
              <a:rPr lang="sr-Latn-RS" dirty="0" smtClean="0"/>
              <a:t>TEHNIČKA SPECIFIKACIJA – daju je proizvođači</a:t>
            </a:r>
          </a:p>
          <a:p>
            <a:r>
              <a:rPr lang="sr-Latn-RS" dirty="0" smtClean="0"/>
              <a:t>UPUTSTVO ZA PRIMENU – načini i postupci projektovanja, izrade, ugradnje, održavanja ili upotrebe opreme, konstrukcija ili proizvoda.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74234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6512511" cy="1143000"/>
          </a:xfrm>
        </p:spPr>
        <p:txBody>
          <a:bodyPr/>
          <a:lstStyle/>
          <a:p>
            <a:r>
              <a:rPr lang="sr-Latn-RS" dirty="0" smtClean="0"/>
              <a:t>STANDARDI U TURIZMU</a:t>
            </a:r>
            <a:endParaRPr lang="en-US" dirty="0"/>
          </a:p>
        </p:txBody>
      </p:sp>
      <p:sp>
        <p:nvSpPr>
          <p:cNvPr id="3" name="Čuvar mesta za sadržaj 2"/>
          <p:cNvSpPr>
            <a:spLocks noGrp="1"/>
          </p:cNvSpPr>
          <p:nvPr>
            <p:ph sz="quarter" idx="13"/>
          </p:nvPr>
        </p:nvSpPr>
        <p:spPr>
          <a:xfrm>
            <a:off x="323528" y="2132856"/>
            <a:ext cx="6400800" cy="3474720"/>
          </a:xfrm>
        </p:spPr>
        <p:txBody>
          <a:bodyPr/>
          <a:lstStyle/>
          <a:p>
            <a:r>
              <a:rPr lang="sr-Latn-RS" dirty="0" smtClean="0"/>
              <a:t>EKSTERNI STANDARDI – opšte norme koje propisuju nadležne institucije</a:t>
            </a:r>
          </a:p>
          <a:p>
            <a:r>
              <a:rPr lang="sr-Latn-RS" dirty="0" smtClean="0"/>
              <a:t>INTERNI STANDARDI – propisuje samo turističko preduzeće; služe za definisanje načina obavljanja poslovnih aktivnosti.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35606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6512511" cy="1143000"/>
          </a:xfrm>
        </p:spPr>
        <p:txBody>
          <a:bodyPr/>
          <a:lstStyle/>
          <a:p>
            <a:r>
              <a:rPr lang="sr-Latn-RS" dirty="0" smtClean="0"/>
              <a:t>STANDARDI KVALITETA</a:t>
            </a:r>
            <a:endParaRPr lang="en-US" dirty="0"/>
          </a:p>
        </p:txBody>
      </p:sp>
      <p:sp>
        <p:nvSpPr>
          <p:cNvPr id="3" name="Čuvar mesta za sadržaj 2"/>
          <p:cNvSpPr>
            <a:spLocks noGrp="1"/>
          </p:cNvSpPr>
          <p:nvPr>
            <p:ph sz="quarter" idx="13"/>
          </p:nvPr>
        </p:nvSpPr>
        <p:spPr>
          <a:xfrm>
            <a:off x="323528" y="1916832"/>
            <a:ext cx="6716216" cy="3474720"/>
          </a:xfrm>
        </p:spPr>
        <p:txBody>
          <a:bodyPr/>
          <a:lstStyle/>
          <a:p>
            <a:r>
              <a:rPr lang="sr-Latn-RS" dirty="0" smtClean="0"/>
              <a:t>Utvrđuju se u odnosu na zadatke koji su povezani sa radnim standardima.</a:t>
            </a:r>
          </a:p>
          <a:p>
            <a:r>
              <a:rPr lang="sr-Latn-RS" dirty="0" smtClean="0"/>
              <a:t>Radni standardi – vreme potrebno za izvršenje nekog zadatka; zakonska ograničenja; kriterijumi  za obavljanje radnih operacija</a:t>
            </a:r>
          </a:p>
          <a:p>
            <a:r>
              <a:rPr lang="sr-Latn-RS" dirty="0" smtClean="0"/>
              <a:t>Standardi kvaliteta – određeni </a:t>
            </a:r>
            <a:r>
              <a:rPr lang="sr-Latn-RS" dirty="0" err="1" smtClean="0"/>
              <a:t>determinantama</a:t>
            </a:r>
            <a:r>
              <a:rPr lang="sr-Latn-RS" dirty="0" smtClean="0"/>
              <a:t> kvaliteta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54842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79512" y="260648"/>
            <a:ext cx="6512511" cy="1143000"/>
          </a:xfrm>
        </p:spPr>
        <p:txBody>
          <a:bodyPr/>
          <a:lstStyle/>
          <a:p>
            <a:r>
              <a:rPr lang="sr-Latn-RS" dirty="0" smtClean="0"/>
              <a:t>INTERNI STANDARDI KVALITETA</a:t>
            </a:r>
            <a:endParaRPr lang="en-US" dirty="0"/>
          </a:p>
        </p:txBody>
      </p:sp>
      <p:sp>
        <p:nvSpPr>
          <p:cNvPr id="3" name="Čuvar mesta za sadržaj 2"/>
          <p:cNvSpPr>
            <a:spLocks noGrp="1"/>
          </p:cNvSpPr>
          <p:nvPr>
            <p:ph sz="quarter" idx="13"/>
          </p:nvPr>
        </p:nvSpPr>
        <p:spPr>
          <a:xfrm>
            <a:off x="611560" y="2060848"/>
            <a:ext cx="6400800" cy="3474720"/>
          </a:xfrm>
        </p:spPr>
        <p:txBody>
          <a:bodyPr/>
          <a:lstStyle/>
          <a:p>
            <a:r>
              <a:rPr lang="sr-Latn-RS" dirty="0" smtClean="0"/>
              <a:t>TEHNIČKO-TEHNOLOŠKA KOMPONENTA</a:t>
            </a:r>
          </a:p>
          <a:p>
            <a:r>
              <a:rPr lang="sr-Latn-RS" dirty="0" smtClean="0"/>
              <a:t>PERSONALNA KOMPONENTA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66008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6512511" cy="1143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Čuvar mesta za sadržaj 2"/>
          <p:cNvSpPr>
            <a:spLocks noGrp="1"/>
          </p:cNvSpPr>
          <p:nvPr>
            <p:ph sz="quarter" idx="13"/>
          </p:nvPr>
        </p:nvSpPr>
        <p:spPr>
          <a:xfrm>
            <a:off x="683568" y="1556792"/>
            <a:ext cx="6400800" cy="347472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1812478"/>
      </p:ext>
    </p:extLst>
  </p:cSld>
  <p:clrMapOvr>
    <a:masterClrMapping/>
  </p:clrMapOvr>
</p:sld>
</file>

<file path=ppt/theme/theme1.xml><?xml version="1.0" encoding="utf-8"?>
<a:theme xmlns:a="http://schemas.openxmlformats.org/drawingml/2006/main" name="Vazdušna struja">
  <a:themeElements>
    <a:clrScheme name="Vazdušna struja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Vazdušna struja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zdušna struja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114</TotalTime>
  <Words>392</Words>
  <Application>Microsoft Office PowerPoint</Application>
  <PresentationFormat>Projekcija na ekranu (4:3)</PresentationFormat>
  <Paragraphs>69</Paragraphs>
  <Slides>13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Naslovi slajdova</vt:lpstr>
      </vt:variant>
      <vt:variant>
        <vt:i4>13</vt:i4>
      </vt:variant>
    </vt:vector>
  </HeadingPairs>
  <TitlesOfParts>
    <vt:vector size="14" baseType="lpstr">
      <vt:lpstr>Vazdušna struja</vt:lpstr>
      <vt:lpstr>Značaj standardizacije i standarda u turizmu</vt:lpstr>
      <vt:lpstr>Cilj istraživanja</vt:lpstr>
      <vt:lpstr>POSTUPAK STANDARDIZACIJE</vt:lpstr>
      <vt:lpstr>Oblasti poslovanja</vt:lpstr>
      <vt:lpstr>DEFINICIJE STANDARDA</vt:lpstr>
      <vt:lpstr>CILJEVI STANDARDIZACIJE</vt:lpstr>
      <vt:lpstr>Načela standardizacije</vt:lpstr>
      <vt:lpstr>Pojmovi u standardizaciji</vt:lpstr>
      <vt:lpstr>Dokumenta u standardizaciji</vt:lpstr>
      <vt:lpstr>STANDARDI U TURIZMU</vt:lpstr>
      <vt:lpstr>STANDARDI KVALITETA</vt:lpstr>
      <vt:lpstr>INTERNI STANDARDI KVALITETA</vt:lpstr>
      <vt:lpstr>PowerPoint prezentacija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Značaj standardizacije i standarda u turizmu</dc:title>
  <dc:creator>Maja Cosic</dc:creator>
  <cp:lastModifiedBy>Maja Cosic</cp:lastModifiedBy>
  <cp:revision>9</cp:revision>
  <dcterms:created xsi:type="dcterms:W3CDTF">2016-11-17T08:57:47Z</dcterms:created>
  <dcterms:modified xsi:type="dcterms:W3CDTF">2016-11-17T10:52:07Z</dcterms:modified>
</cp:coreProperties>
</file>