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3" r:id="rId37"/>
    <p:sldId id="291" r:id="rId38"/>
    <p:sldId id="292" r:id="rId39"/>
    <p:sldId id="303" r:id="rId40"/>
    <p:sldId id="304" r:id="rId41"/>
    <p:sldId id="294" r:id="rId42"/>
    <p:sldId id="305" r:id="rId43"/>
    <p:sldId id="306" r:id="rId44"/>
    <p:sldId id="307" r:id="rId45"/>
    <p:sldId id="308" r:id="rId46"/>
    <p:sldId id="309" r:id="rId47"/>
    <p:sldId id="310" r:id="rId48"/>
    <p:sldId id="311" r:id="rId49"/>
    <p:sldId id="312" r:id="rId50"/>
    <p:sldId id="296" r:id="rId51"/>
    <p:sldId id="297" r:id="rId52"/>
    <p:sldId id="298" r:id="rId53"/>
    <p:sldId id="299" r:id="rId54"/>
    <p:sldId id="300" r:id="rId55"/>
    <p:sldId id="301" r:id="rId56"/>
    <p:sldId id="313" r:id="rId57"/>
    <p:sldId id="314"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F108F25-CDEE-40D2-821C-0193034CC069}" type="datetimeFigureOut">
              <a:rPr lang="en-US" smtClean="0"/>
              <a:pPr/>
              <a:t>3/16/2020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45304D-F4BF-41D5-A076-62F4FA10EDA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108F25-CDEE-40D2-821C-0193034CC069}" type="datetimeFigureOut">
              <a:rPr lang="en-US" smtClean="0"/>
              <a:pPr/>
              <a:t>3/16/2020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45304D-F4BF-41D5-A076-62F4FA10EDA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108F25-CDEE-40D2-821C-0193034CC069}" type="datetimeFigureOut">
              <a:rPr lang="en-US" smtClean="0"/>
              <a:pPr/>
              <a:t>3/16/2020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45304D-F4BF-41D5-A076-62F4FA10EDA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F108F25-CDEE-40D2-821C-0193034CC069}" type="datetimeFigureOut">
              <a:rPr lang="en-US" smtClean="0"/>
              <a:pPr/>
              <a:t>3/16/2020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45304D-F4BF-41D5-A076-62F4FA10EDA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F108F25-CDEE-40D2-821C-0193034CC069}" type="datetimeFigureOut">
              <a:rPr lang="en-US" smtClean="0"/>
              <a:pPr/>
              <a:t>3/16/2020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45304D-F4BF-41D5-A076-62F4FA10EDA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108F25-CDEE-40D2-821C-0193034CC069}" type="datetimeFigureOut">
              <a:rPr lang="en-US" smtClean="0"/>
              <a:pPr/>
              <a:t>3/16/2020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45304D-F4BF-41D5-A076-62F4FA10EDA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108F25-CDEE-40D2-821C-0193034CC069}" type="datetimeFigureOut">
              <a:rPr lang="en-US" smtClean="0"/>
              <a:pPr/>
              <a:t>3/16/2020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45304D-F4BF-41D5-A076-62F4FA10EDA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108F25-CDEE-40D2-821C-0193034CC069}" type="datetimeFigureOut">
              <a:rPr lang="en-US" smtClean="0"/>
              <a:pPr/>
              <a:t>3/16/2020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45304D-F4BF-41D5-A076-62F4FA10EDA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108F25-CDEE-40D2-821C-0193034CC069}" type="datetimeFigureOut">
              <a:rPr lang="en-US" smtClean="0"/>
              <a:pPr/>
              <a:t>3/16/2020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45304D-F4BF-41D5-A076-62F4FA10EDA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108F25-CDEE-40D2-821C-0193034CC069}" type="datetimeFigureOut">
              <a:rPr lang="en-US" smtClean="0"/>
              <a:pPr/>
              <a:t>3/16/2020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45304D-F4BF-41D5-A076-62F4FA10EDA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108F25-CDEE-40D2-821C-0193034CC069}" type="datetimeFigureOut">
              <a:rPr lang="en-US" smtClean="0"/>
              <a:pPr/>
              <a:t>3/16/2020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45304D-F4BF-41D5-A076-62F4FA10EDA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108F25-CDEE-40D2-821C-0193034CC069}" type="datetimeFigureOut">
              <a:rPr lang="en-US" smtClean="0"/>
              <a:pPr/>
              <a:t>3/16/2020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304D-F4BF-41D5-A076-62F4FA10EDA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hyperlink" Target="http://en.wikipedia.org/wiki/United_Airlines" TargetMode="External"/><Relationship Id="rId3" Type="http://schemas.openxmlformats.org/officeDocument/2006/relationships/hyperlink" Target="http://en.wikipedia.org/wiki/Protest_song" TargetMode="External"/><Relationship Id="rId7" Type="http://schemas.openxmlformats.org/officeDocument/2006/relationships/hyperlink" Target="http://en.wikipedia.org/wiki/Sons_of_Maxwell" TargetMode="External"/><Relationship Id="rId2" Type="http://schemas.openxmlformats.org/officeDocument/2006/relationships/hyperlink" Target="http://www.unitedbreaksguitars/" TargetMode="External"/><Relationship Id="rId1" Type="http://schemas.openxmlformats.org/officeDocument/2006/relationships/slideLayout" Target="../slideLayouts/slideLayout2.xml"/><Relationship Id="rId6" Type="http://schemas.openxmlformats.org/officeDocument/2006/relationships/hyperlink" Target="http://en.wikipedia.org/wiki/Dave_Carroll_(musician)" TargetMode="External"/><Relationship Id="rId5" Type="http://schemas.openxmlformats.org/officeDocument/2006/relationships/hyperlink" Target="http://en.wikipedia.org/wiki/Musician" TargetMode="External"/><Relationship Id="rId10" Type="http://schemas.openxmlformats.org/officeDocument/2006/relationships/hyperlink" Target="http://en.wikipedia.org/wiki/ITunes" TargetMode="External"/><Relationship Id="rId4" Type="http://schemas.openxmlformats.org/officeDocument/2006/relationships/hyperlink" Target="http://en.wikipedia.org/wiki/Canada" TargetMode="External"/><Relationship Id="rId9" Type="http://schemas.openxmlformats.org/officeDocument/2006/relationships/hyperlink" Target="http://en.wikipedia.org/wiki/YouTube"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en.wikipedia.org/wiki/Halifax_Regional_Municipality" TargetMode="External"/><Relationship Id="rId2" Type="http://schemas.openxmlformats.org/officeDocument/2006/relationships/hyperlink" Target="http://en.wikipedia.org/wiki/Chicago_O'Hare" TargetMode="External"/><Relationship Id="rId1" Type="http://schemas.openxmlformats.org/officeDocument/2006/relationships/slideLayout" Target="../slideLayouts/slideLayout2.xml"/><Relationship Id="rId6" Type="http://schemas.openxmlformats.org/officeDocument/2006/relationships/hyperlink" Target="http://en.wikipedia.org/wiki/Fox_News" TargetMode="External"/><Relationship Id="rId5" Type="http://schemas.openxmlformats.org/officeDocument/2006/relationships/hyperlink" Target="http://en.wikipedia.org/wiki/Taylor_Guitars" TargetMode="External"/><Relationship Id="rId4" Type="http://schemas.openxmlformats.org/officeDocument/2006/relationships/hyperlink" Target="http://en.wikipedia.org/wiki/Omaha,_Nebraska"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en.wikipedia.org/wiki/Public_relations" TargetMode="External"/><Relationship Id="rId7" Type="http://schemas.openxmlformats.org/officeDocument/2006/relationships/hyperlink" Target="http://en.wikipedia.org/wiki/Time_(magazine)" TargetMode="External"/><Relationship Id="rId2" Type="http://schemas.openxmlformats.org/officeDocument/2006/relationships/hyperlink" Target="http://en.wikipedia.org/wiki/United_Breaks_Guitars" TargetMode="External"/><Relationship Id="rId1" Type="http://schemas.openxmlformats.org/officeDocument/2006/relationships/slideLayout" Target="../slideLayouts/slideLayout2.xml"/><Relationship Id="rId6" Type="http://schemas.openxmlformats.org/officeDocument/2006/relationships/hyperlink" Target="http://en.wikipedia.org/wiki/Thelonious_Monk_Institute_of_Jazz" TargetMode="External"/><Relationship Id="rId5" Type="http://schemas.openxmlformats.org/officeDocument/2006/relationships/hyperlink" Target="http://en.wikipedia.org/wiki/The_Times" TargetMode="External"/><Relationship Id="rId4" Type="http://schemas.openxmlformats.org/officeDocument/2006/relationships/hyperlink" Target="http://en.wikipedia.org/wiki/Taylor_Guitars" TargetMode="External"/></Relationships>
</file>

<file path=ppt/slides/_rels/slide53.xml.rels><?xml version="1.0" encoding="UTF-8" standalone="yes"?>
<Relationships xmlns="http://schemas.openxmlformats.org/package/2006/relationships"><Relationship Id="rId8" Type="http://schemas.openxmlformats.org/officeDocument/2006/relationships/hyperlink" Target="http://en.wikipedia.org/wiki/Roller_coaster" TargetMode="External"/><Relationship Id="rId3" Type="http://schemas.openxmlformats.org/officeDocument/2006/relationships/hyperlink" Target="http://en.wikipedia.org/wiki/United_Breaks_Guitars" TargetMode="External"/><Relationship Id="rId7" Type="http://schemas.openxmlformats.org/officeDocument/2006/relationships/hyperlink" Target="http://en.wikipedia.org/wiki/Southwest_airlines" TargetMode="External"/><Relationship Id="rId2" Type="http://schemas.openxmlformats.org/officeDocument/2006/relationships/hyperlink" Target="http://en.wikipedia.org/wiki/The_Times" TargetMode="External"/><Relationship Id="rId1" Type="http://schemas.openxmlformats.org/officeDocument/2006/relationships/slideLayout" Target="../slideLayouts/slideLayout2.xml"/><Relationship Id="rId6" Type="http://schemas.openxmlformats.org/officeDocument/2006/relationships/hyperlink" Target="http://en.wikipedia.org/wiki/Delta_airlines" TargetMode="External"/><Relationship Id="rId5" Type="http://schemas.openxmlformats.org/officeDocument/2006/relationships/hyperlink" Target="http://en.wikipedia.org/wiki/Continental_airlines" TargetMode="External"/><Relationship Id="rId4" Type="http://schemas.openxmlformats.org/officeDocument/2006/relationships/hyperlink" Target="http://en.wikipedia.org/wiki/American_airlines" TargetMode="External"/><Relationship Id="rId9" Type="http://schemas.openxmlformats.org/officeDocument/2006/relationships/hyperlink" Target="http://en.wikipedia.org/wiki/Wikipedia:Citation_needed" TargetMode="External"/></Relationships>
</file>

<file path=ppt/slides/_rels/slide5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661247"/>
          </a:xfrm>
          <a:solidFill>
            <a:schemeClr val="bg1">
              <a:lumMod val="75000"/>
            </a:schemeClr>
          </a:solidFill>
        </p:spPr>
        <p:txBody>
          <a:bodyPr/>
          <a:lstStyle/>
          <a:p>
            <a:r>
              <a:rPr lang="hr-HR" b="1" cap="all" dirty="0"/>
              <a:t>Kontrola kvaliteta turističkih usluga</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28800"/>
          </a:xfrm>
          <a:solidFill>
            <a:srgbClr val="C00000"/>
          </a:solidFill>
        </p:spPr>
        <p:txBody>
          <a:bodyPr>
            <a:normAutofit fontScale="90000"/>
          </a:bodyPr>
          <a:lstStyle/>
          <a:p>
            <a:r>
              <a:rPr lang="hr-HR" sz="4000" b="1" dirty="0">
                <a:solidFill>
                  <a:schemeClr val="bg1"/>
                </a:solidFill>
              </a:rPr>
              <a:t>Definisanje i značaj kontrole kao faze upravljanja kvalitetom</a:t>
            </a:r>
            <a:r>
              <a:rPr lang="en-US" dirty="0"/>
              <a:t/>
            </a:r>
            <a:br>
              <a:rPr lang="en-US" dirty="0"/>
            </a:br>
            <a:endParaRPr lang="en-US" dirty="0"/>
          </a:p>
        </p:txBody>
      </p:sp>
      <p:pic>
        <p:nvPicPr>
          <p:cNvPr id="4" name="Content Placeholder 3" descr="53"/>
          <p:cNvPicPr>
            <a:picLocks noGrp="1"/>
          </p:cNvPicPr>
          <p:nvPr>
            <p:ph idx="1"/>
          </p:nvPr>
        </p:nvPicPr>
        <p:blipFill>
          <a:blip r:embed="rId2" cstate="print"/>
          <a:srcRect/>
          <a:stretch>
            <a:fillRect/>
          </a:stretch>
        </p:blipFill>
        <p:spPr bwMode="auto">
          <a:xfrm>
            <a:off x="755576" y="2040325"/>
            <a:ext cx="7848872" cy="4557027"/>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normAutofit fontScale="90000"/>
          </a:bodyPr>
          <a:lstStyle/>
          <a:p>
            <a:r>
              <a:rPr lang="hr-HR" i="1" dirty="0">
                <a:solidFill>
                  <a:schemeClr val="bg1"/>
                </a:solidFill>
              </a:rPr>
              <a:t>monitoring, nadzor, ocena, supervizija verifikacija</a:t>
            </a:r>
            <a:r>
              <a:rPr lang="hr-HR" dirty="0">
                <a:solidFill>
                  <a:schemeClr val="bg1"/>
                </a:solidFill>
              </a:rPr>
              <a:t> </a:t>
            </a:r>
            <a:endParaRPr lang="en-US" dirty="0">
              <a:solidFill>
                <a:schemeClr val="bg1"/>
              </a:solidFill>
            </a:endParaRPr>
          </a:p>
        </p:txBody>
      </p:sp>
      <p:sp>
        <p:nvSpPr>
          <p:cNvPr id="3" name="Content Placeholder 2"/>
          <p:cNvSpPr>
            <a:spLocks noGrp="1"/>
          </p:cNvSpPr>
          <p:nvPr>
            <p:ph idx="1"/>
          </p:nvPr>
        </p:nvSpPr>
        <p:spPr>
          <a:solidFill>
            <a:schemeClr val="bg1">
              <a:lumMod val="85000"/>
            </a:schemeClr>
          </a:solidFill>
        </p:spPr>
        <p:txBody>
          <a:bodyPr/>
          <a:lstStyle/>
          <a:p>
            <a:pPr>
              <a:buNone/>
            </a:pPr>
            <a:r>
              <a:rPr lang="hr-HR" i="1" dirty="0"/>
              <a:t>Vasiljev </a:t>
            </a:r>
            <a:r>
              <a:rPr lang="hr-HR" i="1" dirty="0" smtClean="0"/>
              <a:t>S.</a:t>
            </a:r>
            <a:r>
              <a:rPr lang="hr-HR" dirty="0" smtClean="0"/>
              <a:t>:</a:t>
            </a:r>
          </a:p>
          <a:p>
            <a:pPr>
              <a:buNone/>
            </a:pPr>
            <a:r>
              <a:rPr lang="hr-HR" dirty="0" smtClean="0"/>
              <a:t>„</a:t>
            </a:r>
            <a:r>
              <a:rPr lang="hr-HR" i="1" dirty="0"/>
              <a:t>Kontola je faza u kojoj se meri ostvarivanje planskih odluka (ciljeva, strategija, planova i programa) i efikasnost sprovođenja i preduzimanja korektivne akcije u organizaciji i funkcionisanju marketing sektora preduzeća</a:t>
            </a:r>
            <a:r>
              <a:rPr lang="hr-HR" dirty="0"/>
              <a:t>.“</a:t>
            </a:r>
            <a:endParaRPr lang="en-US" dirty="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i="1" dirty="0"/>
              <a:t>Suština procesa kontrole</a:t>
            </a:r>
            <a:r>
              <a:rPr lang="hr-HR" dirty="0"/>
              <a:t> </a:t>
            </a:r>
            <a:endParaRPr lang="en-US" dirty="0"/>
          </a:p>
        </p:txBody>
      </p:sp>
      <p:sp>
        <p:nvSpPr>
          <p:cNvPr id="3" name="Content Placeholder 2"/>
          <p:cNvSpPr>
            <a:spLocks noGrp="1"/>
          </p:cNvSpPr>
          <p:nvPr>
            <p:ph idx="1"/>
          </p:nvPr>
        </p:nvSpPr>
        <p:spPr/>
        <p:txBody>
          <a:bodyPr>
            <a:normAutofit fontScale="85000" lnSpcReduction="20000"/>
          </a:bodyPr>
          <a:lstStyle/>
          <a:p>
            <a:r>
              <a:rPr lang="hr-HR" dirty="0"/>
              <a:t>omogućavanje efikasnog funkcionisanja neke organizacije, preko poređenja planiranog i ostvarenog, pri čemu osnovnu ulogu igraju informacije</a:t>
            </a:r>
            <a:r>
              <a:rPr lang="hr-HR" dirty="0" smtClean="0"/>
              <a:t>.</a:t>
            </a:r>
          </a:p>
          <a:p>
            <a:r>
              <a:rPr lang="hr-HR" dirty="0" smtClean="0"/>
              <a:t> Kontrola </a:t>
            </a:r>
            <a:r>
              <a:rPr lang="hr-HR" dirty="0"/>
              <a:t>obezbeđuje menadžmentu informacije o onome šta treba da se uradi, kako treba da se uradi i u kom vremenskom intervalu, a da se pri tome ostvare ciljevi poslovanja i eliminišu devijacije u njihovom </a:t>
            </a:r>
            <a:r>
              <a:rPr lang="hr-HR" dirty="0" smtClean="0"/>
              <a:t>ostvarenju </a:t>
            </a:r>
          </a:p>
          <a:p>
            <a:r>
              <a:rPr lang="hr-HR" dirty="0"/>
              <a:t>identifikovanje poremećaja, odstupanja, nepravilnosti, greški, </a:t>
            </a:r>
            <a:r>
              <a:rPr lang="hr-HR" dirty="0" smtClean="0"/>
              <a:t>problema </a:t>
            </a:r>
            <a:r>
              <a:rPr lang="hr-HR" dirty="0"/>
              <a:t>i njihovih uzroka, kako bi se našao način za njihovo eliminisanje i izbeglo ponavljanje u budućem poslovanju</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KONTROLNI SISTEM</a:t>
            </a:r>
            <a:endParaRPr lang="en-US" dirty="0"/>
          </a:p>
        </p:txBody>
      </p:sp>
      <p:sp>
        <p:nvSpPr>
          <p:cNvPr id="3" name="Content Placeholder 2"/>
          <p:cNvSpPr>
            <a:spLocks noGrp="1"/>
          </p:cNvSpPr>
          <p:nvPr>
            <p:ph idx="1"/>
          </p:nvPr>
        </p:nvSpPr>
        <p:spPr/>
        <p:txBody>
          <a:bodyPr>
            <a:normAutofit fontScale="92500" lnSpcReduction="10000"/>
          </a:bodyPr>
          <a:lstStyle/>
          <a:p>
            <a:r>
              <a:rPr lang="hr-HR" dirty="0" smtClean="0"/>
              <a:t>specifičan kontrolni mehanizam </a:t>
            </a:r>
            <a:r>
              <a:rPr lang="hr-HR" dirty="0"/>
              <a:t>koji je </a:t>
            </a:r>
            <a:r>
              <a:rPr lang="hr-HR" dirty="0" smtClean="0"/>
              <a:t>kreiran </a:t>
            </a:r>
            <a:r>
              <a:rPr lang="hr-HR" dirty="0"/>
              <a:t>sa </a:t>
            </a:r>
            <a:r>
              <a:rPr lang="hr-HR" b="1" dirty="0">
                <a:solidFill>
                  <a:srgbClr val="C00000"/>
                </a:solidFill>
              </a:rPr>
              <a:t>svrhom</a:t>
            </a:r>
            <a:r>
              <a:rPr lang="hr-HR" dirty="0"/>
              <a:t> da doprinese povećanju verovatnoće izvršenja postavljenih planskih zadataka i podizanju ukupne efikasnosti i efektivnosti </a:t>
            </a:r>
            <a:r>
              <a:rPr lang="hr-HR" dirty="0" smtClean="0"/>
              <a:t>poslovanja</a:t>
            </a:r>
            <a:endParaRPr lang="hr-HR" dirty="0"/>
          </a:p>
          <a:p>
            <a:r>
              <a:rPr lang="hr-HR" dirty="0" smtClean="0"/>
              <a:t> </a:t>
            </a:r>
            <a:r>
              <a:rPr lang="hr-HR" b="1" dirty="0" smtClean="0">
                <a:solidFill>
                  <a:srgbClr val="C00000"/>
                </a:solidFill>
              </a:rPr>
              <a:t>U </a:t>
            </a:r>
            <a:r>
              <a:rPr lang="hr-HR" b="1" dirty="0">
                <a:solidFill>
                  <a:srgbClr val="C00000"/>
                </a:solidFill>
              </a:rPr>
              <a:t>fokusu </a:t>
            </a:r>
            <a:r>
              <a:rPr lang="hr-HR" dirty="0"/>
              <a:t>svakog dobrog sistema kontrole su </a:t>
            </a:r>
            <a:r>
              <a:rPr lang="hr-HR" b="1" dirty="0">
                <a:solidFill>
                  <a:srgbClr val="C00000"/>
                </a:solidFill>
              </a:rPr>
              <a:t>inputi preduzeća </a:t>
            </a:r>
            <a:r>
              <a:rPr lang="hr-HR" dirty="0"/>
              <a:t>(fizički, finansijski, ljudski, informacioni), </a:t>
            </a:r>
            <a:r>
              <a:rPr lang="hr-HR" b="1" dirty="0">
                <a:solidFill>
                  <a:srgbClr val="C00000"/>
                </a:solidFill>
              </a:rPr>
              <a:t>proces upravljanja </a:t>
            </a:r>
            <a:r>
              <a:rPr lang="hr-HR" dirty="0"/>
              <a:t>(planiranje, organizovanje) kao i </a:t>
            </a:r>
            <a:r>
              <a:rPr lang="hr-HR" b="1" dirty="0">
                <a:solidFill>
                  <a:srgbClr val="C00000"/>
                </a:solidFill>
              </a:rPr>
              <a:t>sredina interna </a:t>
            </a:r>
            <a:r>
              <a:rPr lang="hr-HR" dirty="0"/>
              <a:t>(tehnologija i kultura organizacije) i </a:t>
            </a:r>
            <a:r>
              <a:rPr lang="hr-HR" b="1" dirty="0">
                <a:solidFill>
                  <a:srgbClr val="C00000"/>
                </a:solidFill>
              </a:rPr>
              <a:t>eksterna</a:t>
            </a:r>
            <a:r>
              <a:rPr lang="hr-HR" dirty="0"/>
              <a:t> (kupci i dobavljači</a:t>
            </a:r>
            <a:r>
              <a:rPr lang="hr-HR" dirty="0" smtClean="0"/>
              <a:t>)</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TEHNIKE I METODE KONTROLE</a:t>
            </a:r>
            <a:endParaRPr lang="en-US" dirty="0"/>
          </a:p>
        </p:txBody>
      </p:sp>
      <p:sp>
        <p:nvSpPr>
          <p:cNvPr id="3" name="Content Placeholder 2"/>
          <p:cNvSpPr>
            <a:spLocks noGrp="1"/>
          </p:cNvSpPr>
          <p:nvPr>
            <p:ph idx="1"/>
          </p:nvPr>
        </p:nvSpPr>
        <p:spPr/>
        <p:txBody>
          <a:bodyPr/>
          <a:lstStyle/>
          <a:p>
            <a:r>
              <a:rPr lang="hr-HR" i="1" dirty="0" smtClean="0"/>
              <a:t>kontrole </a:t>
            </a:r>
            <a:r>
              <a:rPr lang="hr-HR" i="1" dirty="0"/>
              <a:t>kvaliteta</a:t>
            </a:r>
            <a:r>
              <a:rPr lang="hr-HR" i="1" dirty="0" smtClean="0"/>
              <a:t>,</a:t>
            </a:r>
          </a:p>
          <a:p>
            <a:r>
              <a:rPr lang="hr-HR" i="1" dirty="0" smtClean="0"/>
              <a:t> </a:t>
            </a:r>
            <a:r>
              <a:rPr lang="hr-HR" i="1" dirty="0"/>
              <a:t>finansijske kontrole</a:t>
            </a:r>
            <a:r>
              <a:rPr lang="hr-HR" i="1" dirty="0" smtClean="0"/>
              <a:t>,</a:t>
            </a:r>
          </a:p>
          <a:p>
            <a:r>
              <a:rPr lang="hr-HR" i="1" dirty="0" smtClean="0"/>
              <a:t> </a:t>
            </a:r>
            <a:r>
              <a:rPr lang="hr-HR" i="1" dirty="0"/>
              <a:t>kontrole zaposlenih</a:t>
            </a:r>
            <a:r>
              <a:rPr lang="hr-HR" i="1" dirty="0" smtClean="0"/>
              <a:t>,</a:t>
            </a:r>
          </a:p>
          <a:p>
            <a:r>
              <a:rPr lang="hr-HR" i="1" dirty="0" smtClean="0"/>
              <a:t> </a:t>
            </a:r>
            <a:r>
              <a:rPr lang="hr-HR" i="1" dirty="0"/>
              <a:t>strateška kontrola, </a:t>
            </a:r>
            <a:endParaRPr lang="hr-HR" i="1" dirty="0" smtClean="0"/>
          </a:p>
          <a:p>
            <a:r>
              <a:rPr lang="hr-HR" i="1" dirty="0" smtClean="0"/>
              <a:t>kontrola </a:t>
            </a:r>
            <a:r>
              <a:rPr lang="hr-HR" i="1" dirty="0"/>
              <a:t>proizvodnje, </a:t>
            </a:r>
            <a:endParaRPr lang="hr-HR" i="1" dirty="0" smtClean="0"/>
          </a:p>
          <a:p>
            <a:r>
              <a:rPr lang="hr-HR" i="1" dirty="0" smtClean="0"/>
              <a:t>kontrola </a:t>
            </a:r>
            <a:r>
              <a:rPr lang="hr-HR" i="1" dirty="0"/>
              <a:t>zaliha</a:t>
            </a:r>
            <a:r>
              <a:rPr lang="hr-HR" dirty="0"/>
              <a:t> i dr</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dirty="0" smtClean="0"/>
              <a:t>NEOPHODNOST KONTROLE - PROBLEMI</a:t>
            </a:r>
            <a:endParaRPr lang="en-US" dirty="0"/>
          </a:p>
        </p:txBody>
      </p:sp>
      <p:sp>
        <p:nvSpPr>
          <p:cNvPr id="3" name="Content Placeholder 2"/>
          <p:cNvSpPr>
            <a:spLocks noGrp="1"/>
          </p:cNvSpPr>
          <p:nvPr>
            <p:ph idx="1"/>
          </p:nvPr>
        </p:nvSpPr>
        <p:spPr/>
        <p:txBody>
          <a:bodyPr>
            <a:normAutofit lnSpcReduction="10000"/>
          </a:bodyPr>
          <a:lstStyle/>
          <a:p>
            <a:r>
              <a:rPr lang="hr-HR" dirty="0" smtClean="0"/>
              <a:t>problemI </a:t>
            </a:r>
            <a:r>
              <a:rPr lang="hr-HR" dirty="0"/>
              <a:t>ukoliko kontrola ne </a:t>
            </a:r>
            <a:r>
              <a:rPr lang="hr-HR" dirty="0" smtClean="0"/>
              <a:t>postoji</a:t>
            </a:r>
          </a:p>
          <a:p>
            <a:r>
              <a:rPr lang="hr-HR" dirty="0" smtClean="0"/>
              <a:t>sistem </a:t>
            </a:r>
            <a:r>
              <a:rPr lang="hr-HR" dirty="0"/>
              <a:t>kontrole nije dobro </a:t>
            </a:r>
            <a:r>
              <a:rPr lang="hr-HR" dirty="0" smtClean="0"/>
              <a:t>dizajniran:</a:t>
            </a:r>
          </a:p>
          <a:p>
            <a:pPr lvl="1">
              <a:buFont typeface="Wingdings" pitchFamily="2" charset="2"/>
              <a:buChar char="v"/>
            </a:pPr>
            <a:r>
              <a:rPr lang="hr-HR" dirty="0" smtClean="0"/>
              <a:t> niži ili loš kvalitet usluga, </a:t>
            </a:r>
          </a:p>
          <a:p>
            <a:pPr lvl="1">
              <a:buFont typeface="Wingdings" pitchFamily="2" charset="2"/>
              <a:buChar char="v"/>
            </a:pPr>
            <a:r>
              <a:rPr lang="hr-HR" dirty="0" smtClean="0"/>
              <a:t>pad profita, </a:t>
            </a:r>
          </a:p>
          <a:p>
            <a:pPr lvl="1">
              <a:buFont typeface="Wingdings" pitchFamily="2" charset="2"/>
              <a:buChar char="v"/>
            </a:pPr>
            <a:r>
              <a:rPr lang="hr-HR" dirty="0" smtClean="0"/>
              <a:t>gubljenje (liderske) pozicije na tržištu,</a:t>
            </a:r>
          </a:p>
          <a:p>
            <a:pPr lvl="1">
              <a:buFont typeface="Wingdings" pitchFamily="2" charset="2"/>
              <a:buChar char="v"/>
            </a:pPr>
            <a:r>
              <a:rPr lang="hr-HR" dirty="0" smtClean="0"/>
              <a:t> problemi sa zaposlenima (nizak radni moral), </a:t>
            </a:r>
          </a:p>
          <a:p>
            <a:pPr lvl="1">
              <a:buFont typeface="Wingdings" pitchFamily="2" charset="2"/>
              <a:buChar char="v"/>
            </a:pPr>
            <a:r>
              <a:rPr lang="hr-HR" dirty="0" smtClean="0"/>
              <a:t>neefikasno korišćenje resursa, </a:t>
            </a:r>
          </a:p>
          <a:p>
            <a:pPr lvl="1">
              <a:buFont typeface="Wingdings" pitchFamily="2" charset="2"/>
              <a:buChar char="v"/>
            </a:pPr>
            <a:r>
              <a:rPr lang="hr-HR" dirty="0" smtClean="0"/>
              <a:t>kašnjenje u isporuci usluga</a:t>
            </a:r>
          </a:p>
          <a:p>
            <a:pPr lvl="1">
              <a:buFont typeface="Wingdings" pitchFamily="2" charset="2"/>
              <a:buChar char="v"/>
            </a:pPr>
            <a:r>
              <a:rPr lang="hr-HR" dirty="0" smtClean="0"/>
              <a:t>nezadovoljstvo potrošača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00000"/>
          </a:solidFill>
        </p:spPr>
        <p:txBody>
          <a:bodyPr/>
          <a:lstStyle/>
          <a:p>
            <a:r>
              <a:rPr lang="sr-Latn-RS" b="1" dirty="0" smtClean="0">
                <a:solidFill>
                  <a:schemeClr val="bg1"/>
                </a:solidFill>
              </a:rPr>
              <a:t>NEOPHODNOST KONTROLE</a:t>
            </a:r>
            <a:endParaRPr lang="en-US" b="1" dirty="0">
              <a:solidFill>
                <a:schemeClr val="bg1"/>
              </a:solidFill>
            </a:endParaRPr>
          </a:p>
        </p:txBody>
      </p:sp>
      <p:sp>
        <p:nvSpPr>
          <p:cNvPr id="3" name="Content Placeholder 2"/>
          <p:cNvSpPr>
            <a:spLocks noGrp="1"/>
          </p:cNvSpPr>
          <p:nvPr>
            <p:ph idx="1"/>
          </p:nvPr>
        </p:nvSpPr>
        <p:spPr>
          <a:solidFill>
            <a:schemeClr val="bg1">
              <a:lumMod val="85000"/>
            </a:schemeClr>
          </a:solidFill>
        </p:spPr>
        <p:txBody>
          <a:bodyPr>
            <a:normAutofit fontScale="70000" lnSpcReduction="20000"/>
          </a:bodyPr>
          <a:lstStyle/>
          <a:p>
            <a:pPr lvl="0"/>
            <a:r>
              <a:rPr lang="hr-HR" dirty="0" smtClean="0"/>
              <a:t>izbegavanje </a:t>
            </a:r>
            <a:r>
              <a:rPr lang="hr-HR" dirty="0"/>
              <a:t>poremećaja, problema i devijacija u poslovanju;</a:t>
            </a:r>
            <a:endParaRPr lang="en-US" dirty="0"/>
          </a:p>
          <a:p>
            <a:pPr lvl="0"/>
            <a:r>
              <a:rPr lang="hr-HR" dirty="0"/>
              <a:t> lakše suočavanje sa neizvesnošću i promenama;</a:t>
            </a:r>
            <a:endParaRPr lang="en-US" dirty="0"/>
          </a:p>
          <a:p>
            <a:pPr lvl="0"/>
            <a:r>
              <a:rPr lang="hr-HR" dirty="0"/>
              <a:t>efikasnije funkcionisanje i racionalno ponašanje organizacije (npr. poboljšanje kvaliteta proizvoda i usluga i skraćivanje proizvodnog ciklusa);</a:t>
            </a:r>
            <a:endParaRPr lang="en-US" dirty="0"/>
          </a:p>
          <a:p>
            <a:pPr lvl="0"/>
            <a:r>
              <a:rPr lang="hr-HR" dirty="0"/>
              <a:t>lakše uočavanje i korigovanje grešaka i to, kako u sadašnjosti, tako i u budućnosti, pri čemu treba težiti da se one preduprede;</a:t>
            </a:r>
            <a:endParaRPr lang="en-US" dirty="0"/>
          </a:p>
          <a:p>
            <a:pPr lvl="0"/>
            <a:r>
              <a:rPr lang="hr-HR" dirty="0"/>
              <a:t>pomaganje da se identifikuju šanse koje se mogu iskoristiti i opasnosti kojih se treba čuvati ili koje treba izbegavati;</a:t>
            </a:r>
            <a:endParaRPr lang="en-US" dirty="0"/>
          </a:p>
          <a:p>
            <a:pPr lvl="0"/>
            <a:r>
              <a:rPr lang="hr-HR" dirty="0"/>
              <a:t>dobijanje informacija i ideja za preduzimanje korektivne akcije;</a:t>
            </a:r>
            <a:endParaRPr lang="en-US" dirty="0"/>
          </a:p>
          <a:p>
            <a:pPr lvl="0"/>
            <a:r>
              <a:rPr lang="hr-HR" dirty="0"/>
              <a:t>podsticanje boljeg rada menadžera i zaposlenih jer povezuje nagradu sa </a:t>
            </a:r>
            <a:r>
              <a:rPr lang="hr-HR" dirty="0" smtClean="0"/>
              <a:t>rezultatima.</a:t>
            </a:r>
            <a:endParaRPr lang="en-US" dirty="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556792"/>
          </a:xfrm>
          <a:solidFill>
            <a:srgbClr val="C00000"/>
          </a:solidFill>
        </p:spPr>
        <p:txBody>
          <a:bodyPr>
            <a:normAutofit fontScale="90000"/>
          </a:bodyPr>
          <a:lstStyle/>
          <a:p>
            <a:r>
              <a:rPr lang="hr-HR" b="1" dirty="0">
                <a:solidFill>
                  <a:schemeClr val="bg1"/>
                </a:solidFill>
              </a:rPr>
              <a:t>Sadržaj i područja primene kontrole kvaliteta turističkih usluga</a:t>
            </a:r>
            <a:r>
              <a:rPr lang="en-US" dirty="0"/>
              <a:t/>
            </a:r>
            <a:br>
              <a:rPr lang="en-US" dirty="0"/>
            </a:br>
            <a:endParaRPr lang="en-US" dirty="0"/>
          </a:p>
        </p:txBody>
      </p:sp>
      <p:sp>
        <p:nvSpPr>
          <p:cNvPr id="3" name="Content Placeholder 2"/>
          <p:cNvSpPr>
            <a:spLocks noGrp="1"/>
          </p:cNvSpPr>
          <p:nvPr>
            <p:ph idx="1"/>
          </p:nvPr>
        </p:nvSpPr>
        <p:spPr>
          <a:solidFill>
            <a:schemeClr val="bg1">
              <a:lumMod val="85000"/>
            </a:schemeClr>
          </a:solidFill>
        </p:spPr>
        <p:txBody>
          <a:bodyPr>
            <a:normAutofit lnSpcReduction="10000"/>
          </a:bodyPr>
          <a:lstStyle/>
          <a:p>
            <a:r>
              <a:rPr lang="hr-HR" b="1" dirty="0" smtClean="0"/>
              <a:t>Koliko </a:t>
            </a:r>
            <a:r>
              <a:rPr lang="hr-HR" b="1" dirty="0"/>
              <a:t>je kontrole </a:t>
            </a:r>
            <a:r>
              <a:rPr lang="hr-HR" b="1" dirty="0" smtClean="0"/>
              <a:t>potrebno?</a:t>
            </a:r>
          </a:p>
          <a:p>
            <a:r>
              <a:rPr lang="hr-HR" b="1" dirty="0" smtClean="0"/>
              <a:t> Koja </a:t>
            </a:r>
            <a:r>
              <a:rPr lang="hr-HR" b="1" dirty="0"/>
              <a:t>su ključna </a:t>
            </a:r>
            <a:r>
              <a:rPr lang="hr-HR" b="1" dirty="0" smtClean="0"/>
              <a:t>područja primene kontrole?</a:t>
            </a:r>
          </a:p>
          <a:p>
            <a:pPr>
              <a:buNone/>
            </a:pPr>
            <a:r>
              <a:rPr lang="hr-HR" b="1" dirty="0">
                <a:solidFill>
                  <a:srgbClr val="C00000"/>
                </a:solidFill>
              </a:rPr>
              <a:t>Kada su aktivnosti pod kontrolom one su predvidive, a predvidivost je faktor od vitalne važnosti za svaku organizaciju koja teži da bude uspešna. Ako niste predvideli šta se može desiti kada proces započne vi se oslanjate na slučaj, a kvalitet proizvoda i usluga ne može biti prepušten slučaju</a:t>
            </a:r>
            <a:endParaRPr lang="en-US" b="1" dirty="0">
              <a:solidFill>
                <a:srgbClr val="C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KORACI U KONTROLI</a:t>
            </a:r>
            <a:endParaRPr lang="en-US" dirty="0"/>
          </a:p>
        </p:txBody>
      </p:sp>
      <p:sp>
        <p:nvSpPr>
          <p:cNvPr id="3" name="Content Placeholder 2"/>
          <p:cNvSpPr>
            <a:spLocks noGrp="1"/>
          </p:cNvSpPr>
          <p:nvPr>
            <p:ph idx="1"/>
          </p:nvPr>
        </p:nvSpPr>
        <p:spPr/>
        <p:txBody>
          <a:bodyPr>
            <a:normAutofit fontScale="47500" lnSpcReduction="20000"/>
          </a:bodyPr>
          <a:lstStyle/>
          <a:p>
            <a:pPr lvl="0"/>
            <a:r>
              <a:rPr lang="hr-HR" dirty="0"/>
              <a:t>determinisanje parametra koji se kontroliše;</a:t>
            </a:r>
            <a:endParaRPr lang="en-US" dirty="0"/>
          </a:p>
          <a:p>
            <a:pPr lvl="0"/>
            <a:r>
              <a:rPr lang="hr-HR" dirty="0"/>
              <a:t>ustanovljavanje njegove kritičnosti, bilo da se kontroliše pre, u toku ili nakon proizvodnje rezultata;</a:t>
            </a:r>
            <a:endParaRPr lang="en-US" dirty="0"/>
          </a:p>
          <a:p>
            <a:pPr lvl="0"/>
            <a:r>
              <a:rPr lang="hr-HR" dirty="0"/>
              <a:t>ustanovljavanje specifikacija za parametar koji se kontroliše u smislu prihvatljivih limita i jedinice mere;</a:t>
            </a:r>
            <a:endParaRPr lang="en-US" dirty="0"/>
          </a:p>
          <a:p>
            <a:pPr lvl="0"/>
            <a:r>
              <a:rPr lang="hr-HR" dirty="0"/>
              <a:t>izrada plana kontrole u kome se naznačava šta želi da se dostigne, koje varijacije detektovati, koje greške treba izbegavati;</a:t>
            </a:r>
            <a:endParaRPr lang="en-US" dirty="0"/>
          </a:p>
          <a:p>
            <a:pPr lvl="0"/>
            <a:r>
              <a:rPr lang="hr-HR" dirty="0"/>
              <a:t>identifikovanje resursa organizacije potrebnih za implementaciju plana za kontrolu kvaliteta;</a:t>
            </a:r>
            <a:endParaRPr lang="en-US" dirty="0"/>
          </a:p>
          <a:p>
            <a:pPr lvl="0"/>
            <a:r>
              <a:rPr lang="hr-HR" dirty="0"/>
              <a:t>ugrađivanje senzora za odgovarajuće tačke procesa kako bi se njima ustanovile varijacije od specifikacija;</a:t>
            </a:r>
            <a:endParaRPr lang="en-US" dirty="0"/>
          </a:p>
          <a:p>
            <a:pPr lvl="0"/>
            <a:r>
              <a:rPr lang="hr-HR" dirty="0"/>
              <a:t>sakupljanje i prenošenje podataka na mesto gde se oni analiziraju;</a:t>
            </a:r>
            <a:endParaRPr lang="en-US" dirty="0"/>
          </a:p>
          <a:p>
            <a:pPr lvl="0"/>
            <a:r>
              <a:rPr lang="hr-HR" dirty="0"/>
              <a:t>verifikovanje rezultata i određivanje da li su u proisanim ili očekivanim granicama, koja su odstupanja ili postoji status quo i sl.;</a:t>
            </a:r>
            <a:endParaRPr lang="en-US" dirty="0"/>
          </a:p>
          <a:p>
            <a:pPr lvl="0"/>
            <a:r>
              <a:rPr lang="hr-HR" dirty="0"/>
              <a:t>dijagnoza slučaja gde se desila varijacija izvan očekivanog obima</a:t>
            </a:r>
            <a:endParaRPr lang="en-US" dirty="0"/>
          </a:p>
          <a:p>
            <a:pPr lvl="0"/>
            <a:r>
              <a:rPr lang="hr-HR" dirty="0"/>
              <a:t>predlog korekcija i odlučivanje o korektivnim akcijama potrebnim da se vrati u status quo;</a:t>
            </a:r>
            <a:endParaRPr lang="en-US" dirty="0"/>
          </a:p>
          <a:p>
            <a:pPr lvl="0"/>
            <a:r>
              <a:rPr lang="hr-HR" dirty="0"/>
              <a:t>Preduzimanje korektivne akcije i provera da li su procesi stabilni;</a:t>
            </a:r>
            <a:endParaRPr lang="en-US" dirty="0"/>
          </a:p>
          <a:p>
            <a:endParaRPr lang="en-US" dirty="0"/>
          </a:p>
        </p:txBody>
      </p:sp>
      <p:sp>
        <p:nvSpPr>
          <p:cNvPr id="4" name="Down Arrow 3"/>
          <p:cNvSpPr/>
          <p:nvPr/>
        </p:nvSpPr>
        <p:spPr>
          <a:xfrm>
            <a:off x="4283968" y="522920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hr-HR" dirty="0"/>
              <a:t>Utvrđivanje standarda za merenje rezultata. </a:t>
            </a:r>
            <a:endParaRPr lang="en-US" dirty="0"/>
          </a:p>
          <a:p>
            <a:pPr lvl="0"/>
            <a:r>
              <a:rPr lang="hr-HR" dirty="0"/>
              <a:t>Merenje rezultata i performansi organizacije</a:t>
            </a:r>
            <a:endParaRPr lang="en-US" dirty="0"/>
          </a:p>
          <a:p>
            <a:pPr lvl="0"/>
            <a:r>
              <a:rPr lang="hr-HR" dirty="0"/>
              <a:t>Poređenje ostvarenih rezultata sa utvrđenim standardima.</a:t>
            </a:r>
            <a:endParaRPr lang="en-US" dirty="0"/>
          </a:p>
          <a:p>
            <a:pPr lvl="0"/>
            <a:r>
              <a:rPr lang="hr-HR" dirty="0"/>
              <a:t>Preduzimanje mera korektivne akcije.</a:t>
            </a:r>
            <a:endParaRPr lang="en-US" dirty="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UTVRĐIVANJE STANDARDA</a:t>
            </a:r>
            <a:endParaRPr lang="en-US" dirty="0"/>
          </a:p>
        </p:txBody>
      </p:sp>
      <p:sp>
        <p:nvSpPr>
          <p:cNvPr id="3" name="Content Placeholder 2"/>
          <p:cNvSpPr>
            <a:spLocks noGrp="1"/>
          </p:cNvSpPr>
          <p:nvPr>
            <p:ph idx="1"/>
          </p:nvPr>
        </p:nvSpPr>
        <p:spPr/>
        <p:txBody>
          <a:bodyPr>
            <a:normAutofit fontScale="92500" lnSpcReduction="20000"/>
          </a:bodyPr>
          <a:lstStyle/>
          <a:p>
            <a:r>
              <a:rPr lang="hr-HR" dirty="0"/>
              <a:t>Predmet kontrolisanja je, u principu, sve ono što se planira, ali i sam plan.</a:t>
            </a:r>
            <a:endParaRPr lang="en-US" dirty="0"/>
          </a:p>
          <a:p>
            <a:r>
              <a:rPr lang="hr-HR" dirty="0" smtClean="0"/>
              <a:t>ciljevI </a:t>
            </a:r>
            <a:r>
              <a:rPr lang="hr-HR" dirty="0"/>
              <a:t>i </a:t>
            </a:r>
            <a:r>
              <a:rPr lang="hr-HR" dirty="0" smtClean="0"/>
              <a:t>standardI </a:t>
            </a:r>
            <a:r>
              <a:rPr lang="hr-HR" dirty="0"/>
              <a:t>koji iz njih proističu potrebno je  dati u što više kvantitativno  merljivom </a:t>
            </a:r>
            <a:r>
              <a:rPr lang="hr-HR" dirty="0" smtClean="0"/>
              <a:t>obliku: </a:t>
            </a:r>
            <a:r>
              <a:rPr lang="hr-HR" i="1" dirty="0"/>
              <a:t>tržišno učešće, </a:t>
            </a:r>
            <a:r>
              <a:rPr lang="hr-HR" i="1" dirty="0" smtClean="0"/>
              <a:t>troškovI, </a:t>
            </a:r>
            <a:r>
              <a:rPr lang="hr-HR" i="1" dirty="0"/>
              <a:t>vreme obavljanja usluge, prihodi, dobit, broj gostiju koje treba uslužiti</a:t>
            </a:r>
            <a:r>
              <a:rPr lang="hr-HR" dirty="0"/>
              <a:t> </a:t>
            </a:r>
            <a:r>
              <a:rPr lang="hr-HR" dirty="0" smtClean="0"/>
              <a:t>, postizanje </a:t>
            </a:r>
            <a:r>
              <a:rPr lang="hr-HR" dirty="0"/>
              <a:t>određenog nivoa kvaliteta usluga, nivoa performanse </a:t>
            </a:r>
            <a:r>
              <a:rPr lang="hr-HR" dirty="0" smtClean="0"/>
              <a:t>zaposlenih.</a:t>
            </a:r>
          </a:p>
          <a:p>
            <a:r>
              <a:rPr lang="hr-HR" dirty="0" smtClean="0"/>
              <a:t> </a:t>
            </a:r>
            <a:r>
              <a:rPr lang="hr-HR" dirty="0"/>
              <a:t>Generalno, standardi koji se ustanovljavaju za turističke usluge mogu se odnositi </a:t>
            </a:r>
            <a:r>
              <a:rPr lang="hr-HR" b="1" dirty="0">
                <a:solidFill>
                  <a:srgbClr val="C00000"/>
                </a:solidFill>
              </a:rPr>
              <a:t>na kvalitet, kvantitet, finansije i vreme</a:t>
            </a:r>
            <a:r>
              <a:rPr lang="hr-HR" dirty="0"/>
              <a:t>. </a:t>
            </a:r>
            <a:endParaRPr lang="en-US" dirty="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a:t>M</a:t>
            </a:r>
            <a:r>
              <a:rPr lang="hr-HR" dirty="0" smtClean="0"/>
              <a:t>erenje rezultata i performansi</a:t>
            </a:r>
            <a:endParaRPr lang="en-US" dirty="0"/>
          </a:p>
        </p:txBody>
      </p:sp>
      <p:sp>
        <p:nvSpPr>
          <p:cNvPr id="3" name="Content Placeholder 2"/>
          <p:cNvSpPr>
            <a:spLocks noGrp="1"/>
          </p:cNvSpPr>
          <p:nvPr>
            <p:ph idx="1"/>
          </p:nvPr>
        </p:nvSpPr>
        <p:spPr/>
        <p:txBody>
          <a:bodyPr/>
          <a:lstStyle/>
          <a:p>
            <a:r>
              <a:rPr lang="hr-HR" b="1" i="1" dirty="0" smtClean="0">
                <a:solidFill>
                  <a:srgbClr val="C00000"/>
                </a:solidFill>
              </a:rPr>
              <a:t>marketing kontrola</a:t>
            </a:r>
            <a:r>
              <a:rPr lang="hr-HR" dirty="0" smtClean="0"/>
              <a:t>: </a:t>
            </a:r>
            <a:r>
              <a:rPr lang="hr-HR" dirty="0"/>
              <a:t>„Kako da budemo sigurni da ćemo dostići željenu poziciju?“ </a:t>
            </a:r>
            <a:endParaRPr lang="hr-HR" dirty="0" smtClean="0"/>
          </a:p>
          <a:p>
            <a:r>
              <a:rPr lang="hr-HR" b="1" i="1" dirty="0" smtClean="0">
                <a:solidFill>
                  <a:srgbClr val="C00000"/>
                </a:solidFill>
              </a:rPr>
              <a:t>marketing evaluacija</a:t>
            </a:r>
            <a:r>
              <a:rPr lang="hr-HR" dirty="0" smtClean="0"/>
              <a:t>: </a:t>
            </a:r>
            <a:r>
              <a:rPr lang="hr-HR" dirty="0"/>
              <a:t>„Kako znamo da smo željenu poziciju osvojili?“</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r-HR" dirty="0" smtClean="0"/>
              <a:t>Poređenje ostvarenih rezultata sa utvrđenim standardima</a:t>
            </a:r>
            <a:endParaRPr lang="en-US" dirty="0"/>
          </a:p>
        </p:txBody>
      </p:sp>
      <p:sp>
        <p:nvSpPr>
          <p:cNvPr id="3" name="Content Placeholder 2"/>
          <p:cNvSpPr>
            <a:spLocks noGrp="1"/>
          </p:cNvSpPr>
          <p:nvPr>
            <p:ph idx="1"/>
          </p:nvPr>
        </p:nvSpPr>
        <p:spPr/>
        <p:txBody>
          <a:bodyPr>
            <a:normAutofit fontScale="85000" lnSpcReduction="10000"/>
          </a:bodyPr>
          <a:lstStyle/>
          <a:p>
            <a:r>
              <a:rPr lang="hr-HR" b="1" dirty="0"/>
              <a:t>važnije</a:t>
            </a:r>
            <a:r>
              <a:rPr lang="hr-HR" dirty="0"/>
              <a:t> </a:t>
            </a:r>
            <a:r>
              <a:rPr lang="hr-HR" dirty="0" smtClean="0"/>
              <a:t>je odrediti </a:t>
            </a:r>
            <a:r>
              <a:rPr lang="hr-HR" b="1" dirty="0"/>
              <a:t>šta</a:t>
            </a:r>
            <a:r>
              <a:rPr lang="hr-HR" dirty="0"/>
              <a:t> se meri </a:t>
            </a:r>
            <a:r>
              <a:rPr lang="hr-HR" b="1" dirty="0"/>
              <a:t>od</a:t>
            </a:r>
            <a:r>
              <a:rPr lang="hr-HR" dirty="0"/>
              <a:t> onoga </a:t>
            </a:r>
            <a:r>
              <a:rPr lang="hr-HR" b="1" dirty="0"/>
              <a:t>kako</a:t>
            </a:r>
            <a:r>
              <a:rPr lang="hr-HR" dirty="0"/>
              <a:t> se meri</a:t>
            </a:r>
            <a:r>
              <a:rPr lang="hr-HR" dirty="0" smtClean="0"/>
              <a:t>.</a:t>
            </a:r>
          </a:p>
          <a:p>
            <a:r>
              <a:rPr lang="hr-HR" dirty="0" smtClean="0"/>
              <a:t> </a:t>
            </a:r>
            <a:r>
              <a:rPr lang="hr-HR" i="1" dirty="0"/>
              <a:t>nema mnogo koristi ako se meri pogrešna stvar</a:t>
            </a:r>
            <a:r>
              <a:rPr lang="hr-HR" dirty="0"/>
              <a:t>. </a:t>
            </a:r>
            <a:endParaRPr lang="hr-HR" dirty="0" smtClean="0"/>
          </a:p>
          <a:p>
            <a:r>
              <a:rPr lang="hr-HR" i="1" dirty="0" smtClean="0"/>
              <a:t>Uspešna </a:t>
            </a:r>
            <a:r>
              <a:rPr lang="hr-HR" i="1" dirty="0"/>
              <a:t>preduzeća i turističke destinacije u fokusu kontrole imaju kako </a:t>
            </a:r>
            <a:r>
              <a:rPr lang="hr-HR" sz="3900" b="1" i="1" dirty="0">
                <a:solidFill>
                  <a:srgbClr val="C00000"/>
                </a:solidFill>
              </a:rPr>
              <a:t>efikasnost </a:t>
            </a:r>
            <a:r>
              <a:rPr lang="hr-HR" sz="3900" b="1" i="1" dirty="0" smtClean="0">
                <a:solidFill>
                  <a:srgbClr val="C00000"/>
                </a:solidFill>
              </a:rPr>
              <a:t> - kako </a:t>
            </a:r>
            <a:r>
              <a:rPr lang="hr-HR" sz="3900" b="1" i="1" dirty="0">
                <a:solidFill>
                  <a:srgbClr val="C00000"/>
                </a:solidFill>
              </a:rPr>
              <a:t>se obavlja </a:t>
            </a:r>
            <a:r>
              <a:rPr lang="hr-HR" sz="3900" b="1" i="1" dirty="0" smtClean="0">
                <a:solidFill>
                  <a:srgbClr val="C00000"/>
                </a:solidFill>
              </a:rPr>
              <a:t>posao</a:t>
            </a:r>
            <a:r>
              <a:rPr lang="hr-HR" i="1" dirty="0" smtClean="0"/>
              <a:t>  i </a:t>
            </a:r>
            <a:r>
              <a:rPr lang="hr-HR" sz="3900" b="1" i="1" dirty="0">
                <a:solidFill>
                  <a:srgbClr val="C00000"/>
                </a:solidFill>
              </a:rPr>
              <a:t>efektivnost </a:t>
            </a:r>
            <a:r>
              <a:rPr lang="hr-HR" sz="3900" b="1" i="1" dirty="0" smtClean="0">
                <a:solidFill>
                  <a:srgbClr val="C00000"/>
                </a:solidFill>
              </a:rPr>
              <a:t> - da </a:t>
            </a:r>
            <a:r>
              <a:rPr lang="hr-HR" sz="3900" b="1" i="1" dirty="0">
                <a:solidFill>
                  <a:srgbClr val="C00000"/>
                </a:solidFill>
              </a:rPr>
              <a:t>li se obavljaju pravi </a:t>
            </a:r>
            <a:r>
              <a:rPr lang="hr-HR" sz="3900" b="1" i="1" dirty="0" smtClean="0">
                <a:solidFill>
                  <a:srgbClr val="C00000"/>
                </a:solidFill>
              </a:rPr>
              <a:t>poslovi</a:t>
            </a:r>
            <a:r>
              <a:rPr lang="hr-HR" dirty="0" smtClean="0"/>
              <a:t>. </a:t>
            </a:r>
          </a:p>
          <a:p>
            <a:r>
              <a:rPr lang="hr-HR" dirty="0" smtClean="0"/>
              <a:t>Rezultati </a:t>
            </a:r>
            <a:r>
              <a:rPr lang="hr-HR" dirty="0"/>
              <a:t>koji se </a:t>
            </a:r>
            <a:r>
              <a:rPr lang="hr-HR" dirty="0" smtClean="0"/>
              <a:t>mere: </a:t>
            </a:r>
            <a:r>
              <a:rPr lang="hr-HR" dirty="0"/>
              <a:t>satisfakcija potrošača, troškovi rada, hrane, pića, energije, fiksni i varijabilni troškovi, troškovi osiguranja, fluktuacije broja zaposlenih i sl.</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KOREKTIVNA AKCIJA</a:t>
            </a:r>
            <a:endParaRPr lang="en-US" dirty="0"/>
          </a:p>
        </p:txBody>
      </p:sp>
      <p:sp>
        <p:nvSpPr>
          <p:cNvPr id="3" name="Content Placeholder 2"/>
          <p:cNvSpPr>
            <a:spLocks noGrp="1"/>
          </p:cNvSpPr>
          <p:nvPr>
            <p:ph idx="1"/>
          </p:nvPr>
        </p:nvSpPr>
        <p:spPr/>
        <p:txBody>
          <a:bodyPr>
            <a:normAutofit fontScale="70000" lnSpcReduction="20000"/>
          </a:bodyPr>
          <a:lstStyle/>
          <a:p>
            <a:r>
              <a:rPr lang="hr-HR" dirty="0" smtClean="0"/>
              <a:t> izmena </a:t>
            </a:r>
            <a:r>
              <a:rPr lang="hr-HR" dirty="0"/>
              <a:t>dinamike ili obima jedne ili više </a:t>
            </a:r>
            <a:r>
              <a:rPr lang="hr-HR" dirty="0" smtClean="0"/>
              <a:t>aktivnosti. </a:t>
            </a:r>
          </a:p>
          <a:p>
            <a:r>
              <a:rPr lang="hr-HR" dirty="0" smtClean="0"/>
              <a:t>promena </a:t>
            </a:r>
            <a:r>
              <a:rPr lang="hr-HR" dirty="0"/>
              <a:t>načina kako se obavljaju aktivnosti, </a:t>
            </a:r>
            <a:endParaRPr lang="hr-HR" dirty="0" smtClean="0"/>
          </a:p>
          <a:p>
            <a:r>
              <a:rPr lang="hr-HR" dirty="0" smtClean="0"/>
              <a:t>promena </a:t>
            </a:r>
            <a:r>
              <a:rPr lang="hr-HR" dirty="0"/>
              <a:t>strategije, strukture, programa obuke, redizajniranje radnih mesta, </a:t>
            </a:r>
            <a:endParaRPr lang="hr-HR" dirty="0" smtClean="0"/>
          </a:p>
          <a:p>
            <a:r>
              <a:rPr lang="hr-HR" dirty="0" smtClean="0"/>
              <a:t>promene </a:t>
            </a:r>
            <a:r>
              <a:rPr lang="hr-HR" dirty="0"/>
              <a:t>u plaćanju i nagrađivanju </a:t>
            </a:r>
            <a:r>
              <a:rPr lang="hr-HR" dirty="0" smtClean="0"/>
              <a:t>zaposlenih. </a:t>
            </a:r>
          </a:p>
          <a:p>
            <a:r>
              <a:rPr lang="hr-HR" dirty="0" smtClean="0"/>
              <a:t>sagledavanje </a:t>
            </a:r>
            <a:r>
              <a:rPr lang="hr-HR" dirty="0"/>
              <a:t>suštinskih problema i mesta gde su problemi (odstupanja) </a:t>
            </a:r>
            <a:r>
              <a:rPr lang="hr-HR" dirty="0" smtClean="0"/>
              <a:t>nastali </a:t>
            </a:r>
          </a:p>
          <a:p>
            <a:endParaRPr lang="hr-HR" dirty="0" smtClean="0"/>
          </a:p>
          <a:p>
            <a:r>
              <a:rPr lang="hr-HR" dirty="0" smtClean="0"/>
              <a:t> donošenje </a:t>
            </a:r>
            <a:r>
              <a:rPr lang="hr-HR" dirty="0"/>
              <a:t>odluke i preduzimanje konkretne akcije na otklanjanju problema i njihovih uzroka.</a:t>
            </a:r>
            <a:endParaRPr lang="en-US" dirty="0"/>
          </a:p>
          <a:p>
            <a:r>
              <a:rPr lang="hr-HR" dirty="0" smtClean="0"/>
              <a:t>preispitivanje </a:t>
            </a:r>
            <a:r>
              <a:rPr lang="hr-HR" dirty="0"/>
              <a:t>i ocenu postojećih standarda, što, praktično predstavlja vraćanje na početak i preduzimanje prvog koraka – definisanje novih standrada kroz ciljeve u fazi planiranja</a:t>
            </a:r>
            <a:endParaRPr lang="en-US" dirty="0"/>
          </a:p>
        </p:txBody>
      </p:sp>
      <p:sp>
        <p:nvSpPr>
          <p:cNvPr id="5" name="Down Arrow 4"/>
          <p:cNvSpPr/>
          <p:nvPr/>
        </p:nvSpPr>
        <p:spPr>
          <a:xfrm>
            <a:off x="3419872" y="3717032"/>
            <a:ext cx="484632"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54"/>
          <p:cNvPicPr>
            <a:picLocks noGrp="1"/>
          </p:cNvPicPr>
          <p:nvPr>
            <p:ph idx="1"/>
          </p:nvPr>
        </p:nvPicPr>
        <p:blipFill>
          <a:blip r:embed="rId2" cstate="print"/>
          <a:srcRect/>
          <a:stretch>
            <a:fillRect/>
          </a:stretch>
        </p:blipFill>
        <p:spPr bwMode="auto">
          <a:xfrm>
            <a:off x="467544" y="836712"/>
            <a:ext cx="8424936" cy="54006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r-HR" dirty="0" smtClean="0"/>
              <a:t>Fokus kontrole u turizmu (područja, tj.  strategijske tačke  koje se kontrolišu)</a:t>
            </a:r>
            <a:endParaRPr lang="en-US" dirty="0"/>
          </a:p>
        </p:txBody>
      </p:sp>
      <p:sp>
        <p:nvSpPr>
          <p:cNvPr id="3" name="Content Placeholder 2"/>
          <p:cNvSpPr>
            <a:spLocks noGrp="1"/>
          </p:cNvSpPr>
          <p:nvPr>
            <p:ph idx="1"/>
          </p:nvPr>
        </p:nvSpPr>
        <p:spPr/>
        <p:txBody>
          <a:bodyPr>
            <a:normAutofit/>
          </a:bodyPr>
          <a:lstStyle/>
          <a:p>
            <a:r>
              <a:rPr lang="hr-HR" i="1" dirty="0" smtClean="0"/>
              <a:t>inputi</a:t>
            </a:r>
            <a:r>
              <a:rPr lang="hr-HR" dirty="0" smtClean="0"/>
              <a:t> </a:t>
            </a:r>
            <a:r>
              <a:rPr lang="hr-HR" dirty="0"/>
              <a:t>(</a:t>
            </a:r>
            <a:r>
              <a:rPr lang="hr-HR" dirty="0" smtClean="0"/>
              <a:t>fizički </a:t>
            </a:r>
            <a:r>
              <a:rPr lang="hr-HR" dirty="0"/>
              <a:t>i </a:t>
            </a:r>
            <a:r>
              <a:rPr lang="hr-HR" dirty="0" smtClean="0"/>
              <a:t>materijalni resursi, finansije, kadrovi, informacije) </a:t>
            </a:r>
            <a:endParaRPr lang="en-US" dirty="0"/>
          </a:p>
          <a:p>
            <a:r>
              <a:rPr lang="hr-HR" i="1" dirty="0" smtClean="0"/>
              <a:t>procesi</a:t>
            </a:r>
            <a:r>
              <a:rPr lang="hr-HR" dirty="0" smtClean="0"/>
              <a:t> </a:t>
            </a:r>
            <a:r>
              <a:rPr lang="hr-HR" dirty="0"/>
              <a:t>(vršenje usluga)</a:t>
            </a:r>
            <a:endParaRPr lang="en-US" dirty="0"/>
          </a:p>
          <a:p>
            <a:r>
              <a:rPr lang="hr-HR" i="1" dirty="0" smtClean="0"/>
              <a:t>outputi</a:t>
            </a:r>
            <a:r>
              <a:rPr lang="hr-HR" dirty="0" smtClean="0"/>
              <a:t> </a:t>
            </a:r>
            <a:r>
              <a:rPr lang="hr-HR" dirty="0"/>
              <a:t>(finalne usluge) </a:t>
            </a:r>
            <a:endParaRPr lang="en-US" dirty="0"/>
          </a:p>
          <a:p>
            <a:r>
              <a:rPr lang="hr-HR" i="1" dirty="0" smtClean="0"/>
              <a:t>ostale faze</a:t>
            </a:r>
            <a:r>
              <a:rPr lang="hr-HR" dirty="0" smtClean="0"/>
              <a:t> </a:t>
            </a:r>
            <a:r>
              <a:rPr lang="hr-HR" dirty="0"/>
              <a:t>procesa upravljanja (planiranje, organizovanje, vođenje i </a:t>
            </a:r>
            <a:r>
              <a:rPr lang="hr-HR" dirty="0" smtClean="0"/>
              <a:t>sama </a:t>
            </a:r>
            <a:r>
              <a:rPr lang="hr-HR" dirty="0"/>
              <a:t>kontrole)</a:t>
            </a:r>
            <a:endParaRPr lang="en-US" dirty="0"/>
          </a:p>
          <a:p>
            <a:r>
              <a:rPr lang="hr-HR" i="1" dirty="0" smtClean="0"/>
              <a:t>okruženje</a:t>
            </a:r>
            <a:r>
              <a:rPr lang="hr-HR" dirty="0" smtClean="0"/>
              <a:t> </a:t>
            </a:r>
            <a:r>
              <a:rPr lang="hr-HR" dirty="0"/>
              <a:t>(makrookruženje, konkurentsko okruženje i interno okruženje).</a:t>
            </a:r>
            <a:endParaRPr lang="en-US" dirty="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r-HR" b="1" dirty="0"/>
              <a:t>Vrste kontrole kvaliteta turističkih usluga</a:t>
            </a:r>
            <a:r>
              <a:rPr lang="en-US" dirty="0"/>
              <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r>
              <a:rPr lang="hr-HR" b="1" dirty="0"/>
              <a:t>prema nivou menadžera</a:t>
            </a:r>
            <a:r>
              <a:rPr lang="hr-HR" dirty="0"/>
              <a:t> koji je </a:t>
            </a:r>
            <a:r>
              <a:rPr lang="hr-HR" dirty="0" smtClean="0"/>
              <a:t>obavljaju:  </a:t>
            </a:r>
          </a:p>
          <a:p>
            <a:pPr>
              <a:buFont typeface="Wingdings" pitchFamily="2" charset="2"/>
              <a:buChar char="v"/>
            </a:pPr>
            <a:r>
              <a:rPr lang="hr-HR" b="1" dirty="0" smtClean="0"/>
              <a:t>strategijska</a:t>
            </a:r>
            <a:r>
              <a:rPr lang="hr-HR" dirty="0" smtClean="0"/>
              <a:t> </a:t>
            </a:r>
            <a:r>
              <a:rPr lang="hr-HR" dirty="0"/>
              <a:t>(vezana za top menadžment</a:t>
            </a:r>
            <a:r>
              <a:rPr lang="hr-HR" dirty="0" smtClean="0"/>
              <a:t>),</a:t>
            </a:r>
          </a:p>
          <a:p>
            <a:pPr>
              <a:buFont typeface="Wingdings" pitchFamily="2" charset="2"/>
              <a:buChar char="v"/>
            </a:pPr>
            <a:r>
              <a:rPr lang="hr-HR" dirty="0" smtClean="0"/>
              <a:t> </a:t>
            </a:r>
            <a:r>
              <a:rPr lang="hr-HR" b="1" dirty="0"/>
              <a:t>taktička </a:t>
            </a:r>
            <a:r>
              <a:rPr lang="hr-HR" dirty="0"/>
              <a:t>(vezana za srednji nivo menadžera) </a:t>
            </a:r>
            <a:r>
              <a:rPr lang="hr-HR" dirty="0" smtClean="0"/>
              <a:t>i</a:t>
            </a:r>
          </a:p>
          <a:p>
            <a:pPr>
              <a:buFont typeface="Wingdings" pitchFamily="2" charset="2"/>
              <a:buChar char="v"/>
            </a:pPr>
            <a:r>
              <a:rPr lang="hr-HR" dirty="0" smtClean="0"/>
              <a:t> </a:t>
            </a:r>
            <a:r>
              <a:rPr lang="hr-HR" b="1" dirty="0"/>
              <a:t>operativna kontrola</a:t>
            </a:r>
            <a:r>
              <a:rPr lang="hr-HR" dirty="0"/>
              <a:t> (vezana za niže nivoe menadžmenta). </a:t>
            </a:r>
            <a:endParaRPr lang="hr-HR" dirty="0" smtClean="0"/>
          </a:p>
          <a:p>
            <a:r>
              <a:rPr lang="hr-HR" dirty="0" smtClean="0"/>
              <a:t> </a:t>
            </a:r>
            <a:r>
              <a:rPr lang="hr-HR" b="1" dirty="0"/>
              <a:t>prema vremenu </a:t>
            </a:r>
            <a:r>
              <a:rPr lang="hr-HR" dirty="0"/>
              <a:t>kada se </a:t>
            </a:r>
            <a:r>
              <a:rPr lang="hr-HR" dirty="0" smtClean="0"/>
              <a:t>realizuje: </a:t>
            </a:r>
          </a:p>
          <a:p>
            <a:pPr>
              <a:buFont typeface="Wingdings" pitchFamily="2" charset="2"/>
              <a:buChar char="Ø"/>
            </a:pPr>
            <a:r>
              <a:rPr lang="hr-HR" b="1" dirty="0" smtClean="0"/>
              <a:t>naknadna, </a:t>
            </a:r>
            <a:r>
              <a:rPr lang="hr-HR" b="1" dirty="0"/>
              <a:t>tj. feedback</a:t>
            </a:r>
            <a:r>
              <a:rPr lang="hr-HR" i="1" dirty="0"/>
              <a:t> </a:t>
            </a:r>
            <a:r>
              <a:rPr lang="hr-HR" dirty="0" smtClean="0"/>
              <a:t>kontrola,  </a:t>
            </a:r>
          </a:p>
          <a:p>
            <a:pPr>
              <a:buFont typeface="Wingdings" pitchFamily="2" charset="2"/>
              <a:buChar char="Ø"/>
            </a:pPr>
            <a:r>
              <a:rPr lang="hr-HR" b="1" dirty="0" smtClean="0"/>
              <a:t>preventivna, </a:t>
            </a:r>
            <a:r>
              <a:rPr lang="hr-HR" b="1" dirty="0"/>
              <a:t>tj. feedforward ili </a:t>
            </a:r>
            <a:r>
              <a:rPr lang="hr-HR" b="1" dirty="0" smtClean="0"/>
              <a:t>ancipativna kontrola</a:t>
            </a:r>
            <a:r>
              <a:rPr lang="hr-HR" dirty="0" smtClean="0"/>
              <a:t> </a:t>
            </a:r>
            <a:r>
              <a:rPr lang="hr-HR" dirty="0"/>
              <a:t>i </a:t>
            </a:r>
            <a:endParaRPr lang="hr-HR" dirty="0" smtClean="0"/>
          </a:p>
          <a:p>
            <a:pPr>
              <a:buFont typeface="Wingdings" pitchFamily="2" charset="2"/>
              <a:buChar char="Ø"/>
            </a:pPr>
            <a:r>
              <a:rPr lang="hr-HR" dirty="0" smtClean="0"/>
              <a:t> </a:t>
            </a:r>
            <a:r>
              <a:rPr lang="hr-HR" b="1" dirty="0" smtClean="0"/>
              <a:t>operativna </a:t>
            </a:r>
            <a:r>
              <a:rPr lang="hr-HR" b="1" dirty="0"/>
              <a:t>ili kontrolu „u hodu“.</a:t>
            </a:r>
            <a:r>
              <a:rPr lang="hr-HR" dirty="0"/>
              <a:t>  </a:t>
            </a:r>
            <a:endParaRPr lang="en-US" dirty="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00000"/>
          </a:solidFill>
        </p:spPr>
        <p:txBody>
          <a:bodyPr>
            <a:normAutofit fontScale="90000"/>
          </a:bodyPr>
          <a:lstStyle/>
          <a:p>
            <a:r>
              <a:rPr lang="hr-HR" b="1" dirty="0">
                <a:solidFill>
                  <a:schemeClr val="bg1"/>
                </a:solidFill>
              </a:rPr>
              <a:t>Naknadna, tj. feedback</a:t>
            </a:r>
            <a:r>
              <a:rPr lang="hr-HR" dirty="0">
                <a:solidFill>
                  <a:schemeClr val="bg1"/>
                </a:solidFill>
              </a:rPr>
              <a:t> </a:t>
            </a:r>
            <a:r>
              <a:rPr lang="hr-HR" b="1" dirty="0" smtClean="0">
                <a:solidFill>
                  <a:schemeClr val="bg1"/>
                </a:solidFill>
              </a:rPr>
              <a:t>kontrola – </a:t>
            </a:r>
            <a:br>
              <a:rPr lang="hr-HR" b="1" dirty="0" smtClean="0">
                <a:solidFill>
                  <a:schemeClr val="bg1"/>
                </a:solidFill>
              </a:rPr>
            </a:br>
            <a:r>
              <a:rPr lang="hr-HR" b="1" dirty="0" smtClean="0">
                <a:solidFill>
                  <a:schemeClr val="bg1"/>
                </a:solidFill>
              </a:rPr>
              <a:t>ex post ili after-the-fact kontrola</a:t>
            </a:r>
            <a:endParaRPr lang="en-US" b="1" dirty="0">
              <a:solidFill>
                <a:schemeClr val="bg1"/>
              </a:solidFill>
            </a:endParaRPr>
          </a:p>
        </p:txBody>
      </p:sp>
      <p:sp>
        <p:nvSpPr>
          <p:cNvPr id="3" name="Content Placeholder 2"/>
          <p:cNvSpPr>
            <a:spLocks noGrp="1"/>
          </p:cNvSpPr>
          <p:nvPr>
            <p:ph idx="1"/>
          </p:nvPr>
        </p:nvSpPr>
        <p:spPr>
          <a:solidFill>
            <a:schemeClr val="bg1">
              <a:lumMod val="75000"/>
            </a:schemeClr>
          </a:solidFill>
        </p:spPr>
        <p:txBody>
          <a:bodyPr>
            <a:normAutofit/>
          </a:bodyPr>
          <a:lstStyle/>
          <a:p>
            <a:r>
              <a:rPr lang="hr-HR" dirty="0" smtClean="0"/>
              <a:t>finansijski izveštaji (npr. informacije o padu obima prodaje, iskorišćenosti kapaciteta i sl.).</a:t>
            </a:r>
          </a:p>
          <a:p>
            <a:r>
              <a:rPr lang="hr-HR" dirty="0" smtClean="0"/>
              <a:t>u onim aktivnostima u turizmu koje se same po sebi često ponavljaju: pravljenje rezervacije gostu, dobrodošlica u hotel, prijavljivanje na recepciji, pregledi broja gostiju. </a:t>
            </a:r>
          </a:p>
          <a:p>
            <a:r>
              <a:rPr lang="hr-HR" dirty="0" smtClean="0"/>
              <a:t>kartice za primedbe ili izveštaji spoljnih ocenjivača su vidovi feedback kontrole</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00000"/>
          </a:solidFill>
        </p:spPr>
        <p:txBody>
          <a:bodyPr/>
          <a:lstStyle/>
          <a:p>
            <a:r>
              <a:rPr lang="hr-HR" b="1" dirty="0" smtClean="0">
                <a:solidFill>
                  <a:schemeClr val="bg1"/>
                </a:solidFill>
                <a:latin typeface="Aharoni" pitchFamily="2" charset="-79"/>
                <a:cs typeface="Aharoni" pitchFamily="2" charset="-79"/>
              </a:rPr>
              <a:t>Prednosti feedback kontrole</a:t>
            </a:r>
            <a:endParaRPr lang="en-US" b="1" dirty="0">
              <a:solidFill>
                <a:schemeClr val="bg1"/>
              </a:solidFill>
              <a:latin typeface="Aharoni" pitchFamily="2" charset="-79"/>
              <a:cs typeface="Aharoni" pitchFamily="2" charset="-79"/>
            </a:endParaRPr>
          </a:p>
        </p:txBody>
      </p:sp>
      <p:sp>
        <p:nvSpPr>
          <p:cNvPr id="3" name="Content Placeholder 2"/>
          <p:cNvSpPr>
            <a:spLocks noGrp="1"/>
          </p:cNvSpPr>
          <p:nvPr>
            <p:ph idx="1"/>
          </p:nvPr>
        </p:nvSpPr>
        <p:spPr/>
        <p:txBody>
          <a:bodyPr>
            <a:normAutofit fontScale="70000" lnSpcReduction="20000"/>
          </a:bodyPr>
          <a:lstStyle/>
          <a:p>
            <a:r>
              <a:rPr lang="hr-HR" dirty="0" smtClean="0"/>
              <a:t> omogućava značajne informacije u vezi sa uspešnošću napora u planiranju</a:t>
            </a:r>
          </a:p>
          <a:p>
            <a:r>
              <a:rPr lang="hr-HR" dirty="0" smtClean="0"/>
              <a:t> daje jasne informacije o odstupanjima od standarda, veličini devijacije, </a:t>
            </a:r>
          </a:p>
          <a:p>
            <a:r>
              <a:rPr lang="hr-HR" dirty="0" smtClean="0"/>
              <a:t>Omogućava ocenjivanje zaposlenih koji očekuju da nakon izvršenog posla dobiju informacije o tome koliko su bili uspešni. </a:t>
            </a:r>
          </a:p>
          <a:p>
            <a:r>
              <a:rPr lang="hr-HR" dirty="0" smtClean="0"/>
              <a:t> korisna je tamo gde su konsekvence grešaka manje opasne ili  gde druge vrste „senzora“ nisu moguće ili nisu praktične. </a:t>
            </a:r>
          </a:p>
          <a:p>
            <a:r>
              <a:rPr lang="hr-HR" dirty="0" smtClean="0"/>
              <a:t>ovaj vid kontrole je izražen u prodaji turističkih usluga. </a:t>
            </a:r>
          </a:p>
          <a:p>
            <a:r>
              <a:rPr lang="hr-HR" dirty="0" smtClean="0"/>
              <a:t>po pravilu je propisana van preduzeća koja se bave prodajom turističkih usluga i odnosi se na poštovanje odgovarajućih normativnih akata (npr. zakonodavne odredbe o zaštiti potrošača, propisa u vezi sa obavezama učesnika u realizaciji paket aranžmana, uzansi u ugostiteljstvu i sl).</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00000"/>
          </a:solidFill>
        </p:spPr>
        <p:txBody>
          <a:bodyPr>
            <a:normAutofit fontScale="90000"/>
          </a:bodyPr>
          <a:lstStyle/>
          <a:p>
            <a:r>
              <a:rPr lang="hr-HR" b="1" dirty="0" smtClean="0">
                <a:solidFill>
                  <a:schemeClr val="bg1"/>
                </a:solidFill>
                <a:latin typeface="+mn-lt"/>
              </a:rPr>
              <a:t>Preventivna, tj. feedforward (before-the-fact) ili anticipativna kontrola</a:t>
            </a:r>
            <a:endParaRPr lang="en-US" b="1" dirty="0">
              <a:solidFill>
                <a:schemeClr val="bg1"/>
              </a:solidFill>
              <a:latin typeface="+mn-lt"/>
            </a:endParaRPr>
          </a:p>
        </p:txBody>
      </p:sp>
      <p:sp>
        <p:nvSpPr>
          <p:cNvPr id="3" name="Content Placeholder 2"/>
          <p:cNvSpPr>
            <a:spLocks noGrp="1"/>
          </p:cNvSpPr>
          <p:nvPr>
            <p:ph idx="1"/>
          </p:nvPr>
        </p:nvSpPr>
        <p:spPr>
          <a:solidFill>
            <a:schemeClr val="bg1">
              <a:lumMod val="75000"/>
            </a:schemeClr>
          </a:solidFill>
        </p:spPr>
        <p:txBody>
          <a:bodyPr>
            <a:normAutofit fontScale="92500" lnSpcReduction="20000"/>
          </a:bodyPr>
          <a:lstStyle/>
          <a:p>
            <a:r>
              <a:rPr lang="hr-HR" dirty="0" smtClean="0"/>
              <a:t>preduzimanje akcije na otkrivanju nepravilnosti u inputima pre nego što oni uđu u proces</a:t>
            </a:r>
          </a:p>
          <a:p>
            <a:r>
              <a:rPr lang="hr-HR" dirty="0" smtClean="0"/>
              <a:t>Preventivni sistem kontrole treba da omogući da se greške i devijacije anticipiraju i stvori plan koji će uticati da se devijacije spreče i ne utiču negativno na ostvarenje strategije , </a:t>
            </a:r>
          </a:p>
          <a:p>
            <a:r>
              <a:rPr lang="hr-HR" dirty="0" smtClean="0"/>
              <a:t>recepti po kojima se priprema hrana </a:t>
            </a:r>
          </a:p>
          <a:p>
            <a:r>
              <a:rPr lang="hr-HR" dirty="0" smtClean="0"/>
              <a:t>eksterno propisana i sprovedena kroz  normativna akta kao što su npr. </a:t>
            </a:r>
            <a:r>
              <a:rPr lang="hr-HR" i="1" dirty="0" smtClean="0"/>
              <a:t>dozvole za rad putničkih agencija</a:t>
            </a:r>
            <a:r>
              <a:rPr lang="hr-HR" dirty="0" smtClean="0"/>
              <a:t>, </a:t>
            </a:r>
            <a:r>
              <a:rPr lang="hr-HR" i="1" dirty="0" smtClean="0"/>
              <a:t>licenciranje turističkih vodiča</a:t>
            </a:r>
            <a:r>
              <a:rPr lang="hr-HR" dirty="0" smtClean="0"/>
              <a:t> i sl.</a:t>
            </a:r>
            <a:endParaRPr lang="en-US" dirty="0" smtClean="0"/>
          </a:p>
          <a:p>
            <a:endParaRPr lang="hr-HR" dirty="0" smtClean="0"/>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00000"/>
          </a:solidFill>
        </p:spPr>
        <p:txBody>
          <a:bodyPr/>
          <a:lstStyle/>
          <a:p>
            <a:r>
              <a:rPr lang="hr-HR" b="1" dirty="0" smtClean="0">
                <a:solidFill>
                  <a:schemeClr val="bg1"/>
                </a:solidFill>
              </a:rPr>
              <a:t>Operativna ili kontrola „u hodu“</a:t>
            </a:r>
            <a:endParaRPr lang="en-US" dirty="0">
              <a:solidFill>
                <a:schemeClr val="bg1"/>
              </a:solidFill>
            </a:endParaRPr>
          </a:p>
        </p:txBody>
      </p:sp>
      <p:sp>
        <p:nvSpPr>
          <p:cNvPr id="3" name="Content Placeholder 2"/>
          <p:cNvSpPr>
            <a:spLocks noGrp="1"/>
          </p:cNvSpPr>
          <p:nvPr>
            <p:ph idx="1"/>
          </p:nvPr>
        </p:nvSpPr>
        <p:spPr>
          <a:solidFill>
            <a:schemeClr val="bg1">
              <a:lumMod val="75000"/>
            </a:schemeClr>
          </a:solidFill>
        </p:spPr>
        <p:txBody>
          <a:bodyPr>
            <a:normAutofit fontScale="62500" lnSpcReduction="20000"/>
          </a:bodyPr>
          <a:lstStyle/>
          <a:p>
            <a:r>
              <a:rPr lang="hr-HR" dirty="0" smtClean="0"/>
              <a:t>probleme treba rešavati pre nego što se oni nagomilaju i njihovo rešavanje postane previše skupo. </a:t>
            </a:r>
          </a:p>
          <a:p>
            <a:r>
              <a:rPr lang="hr-HR" dirty="0" smtClean="0"/>
              <a:t>Najbolji oblik kontrole „u hodu“ je </a:t>
            </a:r>
            <a:r>
              <a:rPr lang="hr-HR" i="1" dirty="0" smtClean="0"/>
              <a:t>direktna supervizija</a:t>
            </a:r>
            <a:r>
              <a:rPr lang="hr-HR" dirty="0" smtClean="0"/>
              <a:t>, kada menadžeri prate neposredno aktivnosti i rešavaju probleme odmah kada ih uoče.</a:t>
            </a:r>
          </a:p>
          <a:p>
            <a:r>
              <a:rPr lang="hr-HR" dirty="0" smtClean="0"/>
              <a:t> Ova vrsta kontrole je naročito korisna i olakšana  tamo gde je moguće primeniti savremenu tehnologiju (npr. potvrda rezervacija za avio-prevoz i sl.). Informaciona tehnologija omogućava da proces kontrole teče  brže i lakše. </a:t>
            </a:r>
          </a:p>
          <a:p>
            <a:r>
              <a:rPr lang="hr-HR" dirty="0" smtClean="0"/>
              <a:t>Jedan od načina sprovođenja ove vrste kontrole je i kroz neposrednu superviziju zaposlenih u smislu izvršavanja njihovih kompetencija. Umesto provere svakog pojedinačnog proizvoda ili usluge, neposredno se mogu proveravati kompetencije i ukazivati na  odgovornost  osoblja za sopstveni rad. Kroz ovu vrstu kontrole greške se mogu trenutno i neposredno ispraviti što zahteva stalno praćenje parametara procesa i održavanje outputa u propisanim granicama</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5">
              <a:lumMod val="40000"/>
              <a:lumOff val="60000"/>
            </a:schemeClr>
          </a:solidFill>
        </p:spPr>
        <p:txBody>
          <a:bodyPr/>
          <a:lstStyle/>
          <a:p>
            <a:r>
              <a:rPr lang="hr-HR" b="1" dirty="0" smtClean="0"/>
              <a:t>Revizija marketing aktivnosti</a:t>
            </a:r>
            <a:endParaRPr lang="en-US" dirty="0"/>
          </a:p>
        </p:txBody>
      </p:sp>
      <p:sp>
        <p:nvSpPr>
          <p:cNvPr id="3" name="Content Placeholder 2"/>
          <p:cNvSpPr>
            <a:spLocks noGrp="1"/>
          </p:cNvSpPr>
          <p:nvPr>
            <p:ph idx="1"/>
          </p:nvPr>
        </p:nvSpPr>
        <p:spPr>
          <a:solidFill>
            <a:schemeClr val="tx2">
              <a:lumMod val="60000"/>
              <a:lumOff val="40000"/>
            </a:schemeClr>
          </a:solidFill>
        </p:spPr>
        <p:txBody>
          <a:bodyPr/>
          <a:lstStyle/>
          <a:p>
            <a:r>
              <a:rPr lang="hr-HR" dirty="0" smtClean="0"/>
              <a:t>kontrolom se identifikuju odstupanja ostvarenog  od planiranog ili od utvrđenih standarda, </a:t>
            </a:r>
          </a:p>
          <a:p>
            <a:r>
              <a:rPr lang="hr-HR" b="1" i="1" dirty="0" smtClean="0"/>
              <a:t>revizijom</a:t>
            </a:r>
            <a:r>
              <a:rPr lang="hr-HR" i="1" dirty="0" smtClean="0"/>
              <a:t> se sagledava da li je planirano i ostvareno u skladu  sa mogućnostima</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r-HR" sz="4000" dirty="0" smtClean="0"/>
              <a:t>Najvažniji </a:t>
            </a:r>
            <a:r>
              <a:rPr lang="hr-HR" sz="4000" i="1" dirty="0" smtClean="0"/>
              <a:t>elementi</a:t>
            </a:r>
            <a:r>
              <a:rPr lang="hr-HR" sz="4000" dirty="0" smtClean="0"/>
              <a:t> obuhvaćeni revizij</a:t>
            </a:r>
            <a:r>
              <a:rPr lang="en-US" sz="4000" dirty="0" err="1" smtClean="0"/>
              <a:t>om</a:t>
            </a:r>
            <a:r>
              <a:rPr lang="hr-HR" sz="4000" dirty="0" smtClean="0"/>
              <a:t> marketing aktivnosti:</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70000" lnSpcReduction="20000"/>
          </a:bodyPr>
          <a:lstStyle/>
          <a:p>
            <a:pPr lvl="0"/>
            <a:r>
              <a:rPr lang="hr-HR" dirty="0" smtClean="0"/>
              <a:t>Analiza, tj. preispitivanje marketing okruženja, makromarketing okruženja (demografskog, ekonomskog, tehnološkog, socio-kulturnog, ekološkog, političkog i dr.) i ciljne sredine (tržište, kupci, dobavljači, konkurencija i sl.);</a:t>
            </a:r>
            <a:endParaRPr lang="en-US" dirty="0" smtClean="0"/>
          </a:p>
          <a:p>
            <a:pPr lvl="0"/>
            <a:r>
              <a:rPr lang="hr-HR" dirty="0" smtClean="0"/>
              <a:t>Revizija marketing strategije (misije, marketing ciljeva, zadataka i strategije);</a:t>
            </a:r>
            <a:endParaRPr lang="en-US" dirty="0" smtClean="0"/>
          </a:p>
          <a:p>
            <a:pPr lvl="0"/>
            <a:r>
              <a:rPr lang="hr-HR" dirty="0" smtClean="0"/>
              <a:t>Analiza, tj. preispitivanje organizacije marketinga (pozicioniranost marketinga, odnos sa ostalim funkcijama u preduzeću i sl.);</a:t>
            </a:r>
            <a:endParaRPr lang="en-US" dirty="0" smtClean="0"/>
          </a:p>
          <a:p>
            <a:pPr lvl="0"/>
            <a:r>
              <a:rPr lang="hr-HR" dirty="0" smtClean="0"/>
              <a:t>Revizija produktivnosti marketinga (analiza rentabilnosti, efikasnosti ulaganja u marketing aktivnosti i sl.);</a:t>
            </a:r>
            <a:endParaRPr lang="en-US" dirty="0" smtClean="0"/>
          </a:p>
          <a:p>
            <a:pPr lvl="0"/>
            <a:r>
              <a:rPr lang="hr-HR" dirty="0" smtClean="0"/>
              <a:t>Analiza funkcionisanja marketing informacionog sistema, planiranja i kontrole marketinga;</a:t>
            </a:r>
            <a:endParaRPr lang="en-US" dirty="0" smtClean="0"/>
          </a:p>
          <a:p>
            <a:pPr lvl="0"/>
            <a:r>
              <a:rPr lang="hr-HR" dirty="0" smtClean="0"/>
              <a:t>Revizija upravljanja instrumentima marketing mix-a (proizvod, cena, kanali prodaje, promocija).</a:t>
            </a:r>
            <a:endParaRPr lang="en-US" dirty="0" smtClean="0"/>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r-HR" b="1" dirty="0" smtClean="0"/>
              <a:t>Upravljanje reklamacijama i pritužbama turista</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hr-HR" dirty="0" smtClean="0"/>
              <a:t>Nezadovoljan potrošač će ispričati svoje loše iskustvo barem još njima deset, a još više ako je ozbiljan problem, međutim, ako je problem rešen na zadovoljavajući način ispričaće samo njih petorici. </a:t>
            </a:r>
          </a:p>
          <a:p>
            <a:r>
              <a:rPr lang="hr-HR" dirty="0" smtClean="0"/>
              <a:t> 31% potrošača koji iskuse neki problem nikada ga ne prijave, jer je to „prenaporno“, misle da ne postoji jednostavan način da se problem reši ili misle da nikoga nije briga, a od tih 31% samo će 9% ponovo kupiti proizvod te kompanije</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r-HR" b="1" dirty="0" smtClean="0"/>
              <a:t>Načini reagovanja  nezadovoljnih potrošača</a:t>
            </a:r>
            <a:r>
              <a:rPr lang="en-US" dirty="0" smtClean="0"/>
              <a:t/>
            </a:r>
            <a:br>
              <a:rPr lang="en-US" dirty="0" smtClean="0"/>
            </a:br>
            <a:endParaRPr lang="en-US" dirty="0"/>
          </a:p>
        </p:txBody>
      </p:sp>
      <p:pic>
        <p:nvPicPr>
          <p:cNvPr id="4" name="Content Placeholder 3" descr="55"/>
          <p:cNvPicPr>
            <a:picLocks noGrp="1"/>
          </p:cNvPicPr>
          <p:nvPr>
            <p:ph idx="1"/>
          </p:nvPr>
        </p:nvPicPr>
        <p:blipFill>
          <a:blip r:embed="rId2" cstate="print"/>
          <a:srcRect/>
          <a:stretch>
            <a:fillRect/>
          </a:stretch>
        </p:blipFill>
        <p:spPr bwMode="auto">
          <a:xfrm>
            <a:off x="251520" y="1611928"/>
            <a:ext cx="8568952" cy="4502506"/>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r-HR" b="1" dirty="0" smtClean="0"/>
              <a:t>Reagovanje na nedostatke usluga i upućivanje reklamacija ili žalbi</a:t>
            </a:r>
            <a:endParaRPr lang="en-US" dirty="0"/>
          </a:p>
        </p:txBody>
      </p:sp>
      <p:sp>
        <p:nvSpPr>
          <p:cNvPr id="3" name="Content Placeholder 2"/>
          <p:cNvSpPr>
            <a:spLocks noGrp="1"/>
          </p:cNvSpPr>
          <p:nvPr>
            <p:ph idx="1"/>
          </p:nvPr>
        </p:nvSpPr>
        <p:spPr/>
        <p:txBody>
          <a:bodyPr>
            <a:normAutofit fontScale="92500" lnSpcReduction="20000"/>
          </a:bodyPr>
          <a:lstStyle/>
          <a:p>
            <a:r>
              <a:rPr lang="hr-HR" dirty="0" smtClean="0"/>
              <a:t>„</a:t>
            </a:r>
            <a:r>
              <a:rPr lang="hr-HR" i="1" dirty="0" smtClean="0"/>
              <a:t>Pasivni</a:t>
            </a:r>
            <a:r>
              <a:rPr lang="hr-HR" dirty="0" smtClean="0"/>
              <a:t>“ – retko preduzimaju bilo kakvu akciju, verovatno ništa neće reći turističkom preduzeću i manje su od drugih skloni širenju negativne usmene propagande, kao i upućivanju pritužbi trećim licima. Sumnjaju u efekte ulaganja reklamacija smatrajući da konsekvence toga nisu vredne njihovog vremena i truda.U pojedinim slučajevima lične vrednosti i norme ovih potrošača se protive ulaganju žalbi. Ova vrsta potrošača je relativno lojalna preduzeću i malo je verovatno da će se opredeliti za konkurenciju.</a:t>
            </a:r>
            <a:endParaRPr lang="en-US" dirty="0" smtClean="0"/>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hr-HR" dirty="0" smtClean="0"/>
              <a:t>„</a:t>
            </a:r>
            <a:r>
              <a:rPr lang="hr-HR" i="1" dirty="0" smtClean="0"/>
              <a:t>Glasni</a:t>
            </a:r>
            <a:r>
              <a:rPr lang="hr-HR" dirty="0" smtClean="0"/>
              <a:t>“-  aktivno upućuju pritužbe uslužnim, ali nisu skloni širenju negativne propagande ili ulaganju pritužbi trećim licima.</a:t>
            </a:r>
          </a:p>
          <a:p>
            <a:r>
              <a:rPr lang="hr-HR" dirty="0" smtClean="0"/>
              <a:t> Oni su „najbolji prijatelji“ preduzeća jer aktivnim stavom,  daju drugu šansu da se isprave nedostaci usluge. </a:t>
            </a:r>
          </a:p>
          <a:p>
            <a:r>
              <a:rPr lang="hr-HR" dirty="0" smtClean="0"/>
              <a:t> lojalni su uslužnom provajderu i zadržavaju se na konkretnom tržištu. Veruju da će im ulaganje reklamacija doneti pre svega socijalne koristi, te ne oklevaju da jasno usmeno ili u pisanoj formi izraze svoje nezadovoljstvo. Veruju da će konsekvence  upućivanja pritužbi i reklamacija biti pozitivne i da če njihov problem biti rešen. Njihove lične norme i vrednosti su u skladu sa ulaganjem pritužbi.</a:t>
            </a:r>
            <a:endParaRPr lang="en-US" dirty="0" smtClean="0"/>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hr-HR" dirty="0" smtClean="0"/>
              <a:t>„</a:t>
            </a:r>
            <a:r>
              <a:rPr lang="hr-HR" i="1" dirty="0" smtClean="0"/>
              <a:t>Iritirani“</a:t>
            </a:r>
            <a:r>
              <a:rPr lang="hr-HR" dirty="0" smtClean="0"/>
              <a:t> – šire negativnu usmenu propagandu</a:t>
            </a:r>
          </a:p>
          <a:p>
            <a:r>
              <a:rPr lang="hr-HR" dirty="0" smtClean="0"/>
              <a:t>  skloni  da odustanu od korišćenja usluga konkretnog preduzeća i često se opredeljuju za konkurenciju, kao i  upućivanja  žalbi trećim licima. </a:t>
            </a:r>
          </a:p>
          <a:p>
            <a:r>
              <a:rPr lang="hr-HR" dirty="0" smtClean="0"/>
              <a:t>mogu biti veoma ljuti na provajdera ukoliko su nezadovoljni uslugom, ali ipak veruju da im ulaganje reklamacija može doneti određene socijalne koristi. </a:t>
            </a:r>
            <a:endParaRPr lang="en-US" dirty="0" smtClean="0"/>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r-HR" dirty="0" smtClean="0"/>
              <a:t>„</a:t>
            </a:r>
            <a:r>
              <a:rPr lang="hr-HR" i="1" dirty="0" smtClean="0"/>
              <a:t>Aktivisti“ </a:t>
            </a:r>
            <a:r>
              <a:rPr lang="hr-HR" dirty="0" smtClean="0"/>
              <a:t>upućuju pritužbe i reklamacije uslužnom provajderu, govore o svom nezadovoljstvu drugima i više nego svi ostali upućuje prigovore trećim licima. </a:t>
            </a:r>
          </a:p>
          <a:p>
            <a:r>
              <a:rPr lang="hr-HR" dirty="0" smtClean="0"/>
              <a:t>Prigovaranje je upravo i u skladu sa njihovim ličnim normama i vrednostima i imaju vrlo optimističan stav prema konsekvencama ulaganja pritužbi i reklamacija.</a:t>
            </a:r>
            <a:endParaRPr lang="en-US" dirty="0" smtClean="0"/>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r-HR" b="1" dirty="0" smtClean="0"/>
              <a:t>Procedure ophođenja sa pritužbama i reklamacijama</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62500" lnSpcReduction="20000"/>
          </a:bodyPr>
          <a:lstStyle/>
          <a:p>
            <a:r>
              <a:rPr lang="hr-HR" b="1" dirty="0" smtClean="0"/>
              <a:t>fer kompenzacija: </a:t>
            </a:r>
            <a:r>
              <a:rPr lang="hr-HR" dirty="0" smtClean="0"/>
              <a:t>   pošten i nepristrasan  odnos  i u smislu politike, pravila, blagovremenosti, poštovanja rokova u procesima i procedurama ulaganja reklamacija. </a:t>
            </a:r>
          </a:p>
          <a:p>
            <a:r>
              <a:rPr lang="hr-HR" dirty="0" smtClean="0"/>
              <a:t> </a:t>
            </a:r>
            <a:r>
              <a:rPr lang="hr-HR" i="1" dirty="0" smtClean="0"/>
              <a:t>lak i jednostavan pristup procedurama</a:t>
            </a:r>
            <a:r>
              <a:rPr lang="hr-HR" dirty="0" smtClean="0"/>
              <a:t>, da se stvari obavljaju brzo, posebno od strane osobe koju su prvo kontaktirali u procesu ulaganja reklamacija i pritužbi. </a:t>
            </a:r>
          </a:p>
          <a:p>
            <a:r>
              <a:rPr lang="hr-HR" dirty="0" smtClean="0"/>
              <a:t>Uspešni sistemi ophođenja sa reklamacijama i pritužbama potrošača su posebno oni čije su procedure prilagođene pojedinačnim slučajevima i individualnim potrebama potrošača. </a:t>
            </a:r>
          </a:p>
          <a:p>
            <a:r>
              <a:rPr lang="hr-HR" dirty="0" smtClean="0"/>
              <a:t>Turistička preduzeća mogu direktno pitati svoje potrošače koju vrstu kompenzacije očekuju za doživljene propuste i dobiti različite odgovore, pa i takve da potrošači očekuju manje nego što je to predviđeno pravilima poslovanja preduzeća ili, uopšte, onoga što samo preduzeće očekuje. Po pravilu, potrošači </a:t>
            </a:r>
            <a:r>
              <a:rPr lang="hr-HR" i="1" dirty="0" smtClean="0"/>
              <a:t>blagonaklono</a:t>
            </a:r>
            <a:r>
              <a:rPr lang="hr-HR" dirty="0" smtClean="0"/>
              <a:t> gledaju na </a:t>
            </a:r>
            <a:r>
              <a:rPr lang="hr-HR" i="1" dirty="0" smtClean="0"/>
              <a:t>mogućnost izbora kompenzacije</a:t>
            </a:r>
            <a:r>
              <a:rPr lang="hr-HR" dirty="0" smtClean="0"/>
              <a:t>. Oštećenom gostu u hotelu se može pružiti izbor između refundacije troškova, bolja soba u zamenu i dalje korišćenje, popust za sledeći boravak i sl. </a:t>
            </a:r>
            <a:endParaRPr lang="en-US" dirty="0" smtClean="0"/>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hr-HR" i="1" dirty="0" smtClean="0"/>
              <a:t>Korektna, tj. fer procedura ophođenja sa reklamacijama se u karakteriše jasnošću, mogućnostima brzog reagovanja i izbegavanjem sukoba sa potrošačima</a:t>
            </a:r>
            <a:r>
              <a:rPr lang="hr-HR" dirty="0" smtClean="0"/>
              <a:t>. </a:t>
            </a:r>
          </a:p>
          <a:p>
            <a:r>
              <a:rPr lang="hr-HR" dirty="0" smtClean="0"/>
              <a:t>izbegavati procedure koje  potrošači ocenjenjuju kao neprijatne, spore, predugačke i komplikovane.</a:t>
            </a:r>
          </a:p>
          <a:p>
            <a:r>
              <a:rPr lang="hr-HR" dirty="0" smtClean="0"/>
              <a:t> Ne  insistirati na krivici potrošača ili na tome da nisu u pravu pa i da ne govore istinu, dok potrošači tvrde suprotno.</a:t>
            </a:r>
            <a:endParaRPr lang="en-US" dirty="0" smtClean="0"/>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r-HR" b="1" dirty="0" smtClean="0"/>
              <a:t>Elementi sistema upravljanja reklamacijama</a:t>
            </a:r>
            <a:endParaRPr lang="en-US" dirty="0"/>
          </a:p>
        </p:txBody>
      </p:sp>
      <p:sp>
        <p:nvSpPr>
          <p:cNvPr id="3" name="Content Placeholder 2"/>
          <p:cNvSpPr>
            <a:spLocks noGrp="1"/>
          </p:cNvSpPr>
          <p:nvPr>
            <p:ph idx="1"/>
          </p:nvPr>
        </p:nvSpPr>
        <p:spPr/>
        <p:txBody>
          <a:bodyPr>
            <a:normAutofit fontScale="85000" lnSpcReduction="20000"/>
          </a:bodyPr>
          <a:lstStyle/>
          <a:p>
            <a:pPr lvl="0"/>
            <a:r>
              <a:rPr lang="hr-HR" dirty="0" smtClean="0"/>
              <a:t>detaljno opisana </a:t>
            </a:r>
            <a:r>
              <a:rPr lang="hr-HR" b="1" dirty="0" smtClean="0"/>
              <a:t>procedura</a:t>
            </a:r>
            <a:r>
              <a:rPr lang="hr-HR" dirty="0" smtClean="0"/>
              <a:t> u upravljanju reklamacijama;</a:t>
            </a:r>
            <a:endParaRPr lang="en-US" dirty="0" smtClean="0"/>
          </a:p>
          <a:p>
            <a:pPr lvl="0"/>
            <a:r>
              <a:rPr lang="hr-HR" dirty="0" smtClean="0"/>
              <a:t>redovno </a:t>
            </a:r>
            <a:r>
              <a:rPr lang="hr-HR" b="1" dirty="0" smtClean="0"/>
              <a:t>osposobljavanje  i praćenje</a:t>
            </a:r>
            <a:r>
              <a:rPr lang="hr-HR" dirty="0" smtClean="0"/>
              <a:t> zaposlenih;</a:t>
            </a:r>
            <a:endParaRPr lang="en-US" dirty="0" smtClean="0"/>
          </a:p>
          <a:p>
            <a:pPr lvl="0"/>
            <a:r>
              <a:rPr lang="hr-HR" b="1" dirty="0" smtClean="0"/>
              <a:t>sistem</a:t>
            </a:r>
            <a:r>
              <a:rPr lang="hr-HR" dirty="0" smtClean="0"/>
              <a:t> za upućivanje na probleme koji su prouzrokovali reklamacije;</a:t>
            </a:r>
            <a:endParaRPr lang="en-US" dirty="0" smtClean="0"/>
          </a:p>
          <a:p>
            <a:pPr lvl="0"/>
            <a:r>
              <a:rPr lang="hr-HR" dirty="0" smtClean="0"/>
              <a:t>brzi i učtivi </a:t>
            </a:r>
            <a:r>
              <a:rPr lang="hr-HR" b="1" dirty="0" smtClean="0"/>
              <a:t>načine reakcije</a:t>
            </a:r>
            <a:r>
              <a:rPr lang="hr-HR" dirty="0" smtClean="0"/>
              <a:t> u fazama prihvatanja, istraživanja i rešavanja reklamacija;</a:t>
            </a:r>
            <a:endParaRPr lang="en-US" dirty="0" smtClean="0"/>
          </a:p>
          <a:p>
            <a:pPr lvl="0"/>
            <a:r>
              <a:rPr lang="hr-HR" dirty="0" smtClean="0"/>
              <a:t>davanje redovnih </a:t>
            </a:r>
            <a:r>
              <a:rPr lang="hr-HR" b="1" dirty="0" smtClean="0"/>
              <a:t>izveštaja o upravljanju reklamacijama</a:t>
            </a:r>
            <a:r>
              <a:rPr lang="hr-HR" dirty="0" smtClean="0"/>
              <a:t> </a:t>
            </a:r>
            <a:endParaRPr lang="en-US" dirty="0" smtClean="0"/>
          </a:p>
          <a:p>
            <a:pPr lvl="0"/>
            <a:r>
              <a:rPr lang="hr-HR" dirty="0" smtClean="0"/>
              <a:t>donošenje </a:t>
            </a:r>
            <a:r>
              <a:rPr lang="hr-HR" b="1" dirty="0" smtClean="0"/>
              <a:t>rešenja</a:t>
            </a:r>
            <a:r>
              <a:rPr lang="hr-HR" dirty="0" smtClean="0"/>
              <a:t> koja treba više da zadovolje potrošače nego resurse.</a:t>
            </a:r>
            <a:endParaRPr lang="en-US" dirty="0" smtClean="0"/>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r-HR" dirty="0" smtClean="0"/>
              <a:t>Konzistentan sistem ophođenja sa reklamacijama</a:t>
            </a:r>
            <a:endParaRPr lang="en-US" dirty="0"/>
          </a:p>
        </p:txBody>
      </p:sp>
      <p:sp>
        <p:nvSpPr>
          <p:cNvPr id="3" name="Content Placeholder 2"/>
          <p:cNvSpPr>
            <a:spLocks noGrp="1"/>
          </p:cNvSpPr>
          <p:nvPr>
            <p:ph idx="1"/>
          </p:nvPr>
        </p:nvSpPr>
        <p:spPr/>
        <p:txBody>
          <a:bodyPr/>
          <a:lstStyle/>
          <a:p>
            <a:pPr lvl="0"/>
            <a:r>
              <a:rPr lang="hr-HR" b="1" dirty="0" smtClean="0"/>
              <a:t>Svesnost </a:t>
            </a:r>
            <a:r>
              <a:rPr lang="hr-HR" dirty="0" smtClean="0"/>
              <a:t>o značaju reklamacija</a:t>
            </a:r>
            <a:endParaRPr lang="en-US" dirty="0" smtClean="0"/>
          </a:p>
          <a:p>
            <a:pPr lvl="0"/>
            <a:r>
              <a:rPr lang="hr-HR" b="1" dirty="0" smtClean="0"/>
              <a:t>Stimulisanje</a:t>
            </a:r>
            <a:r>
              <a:rPr lang="hr-HR" dirty="0" smtClean="0"/>
              <a:t> potrošača da ulažu reklamacije</a:t>
            </a:r>
            <a:endParaRPr lang="en-US" dirty="0" smtClean="0"/>
          </a:p>
          <a:p>
            <a:pPr lvl="0"/>
            <a:r>
              <a:rPr lang="hr-HR" b="1" dirty="0" smtClean="0"/>
              <a:t>Prihvatanje</a:t>
            </a:r>
            <a:r>
              <a:rPr lang="hr-HR" dirty="0" smtClean="0"/>
              <a:t> reklamacija</a:t>
            </a:r>
            <a:endParaRPr lang="en-US" dirty="0" smtClean="0"/>
          </a:p>
          <a:p>
            <a:pPr lvl="0"/>
            <a:r>
              <a:rPr lang="hr-HR" b="1" dirty="0" smtClean="0"/>
              <a:t>Obradu</a:t>
            </a:r>
            <a:r>
              <a:rPr lang="hr-HR" dirty="0" smtClean="0"/>
              <a:t> reklamacija i </a:t>
            </a:r>
            <a:endParaRPr lang="en-US" dirty="0" smtClean="0"/>
          </a:p>
          <a:p>
            <a:r>
              <a:rPr lang="hr-HR" b="1" dirty="0" smtClean="0"/>
              <a:t>Ocenu i analizu</a:t>
            </a:r>
            <a:r>
              <a:rPr lang="hr-HR" dirty="0" smtClean="0"/>
              <a:t> informacija dobijenih kroz reklamacije</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i="1" dirty="0" smtClean="0"/>
              <a:t>Uputstvo</a:t>
            </a:r>
            <a:endParaRPr lang="en-US" dirty="0"/>
          </a:p>
        </p:txBody>
      </p:sp>
      <p:sp>
        <p:nvSpPr>
          <p:cNvPr id="3" name="Content Placeholder 2"/>
          <p:cNvSpPr>
            <a:spLocks noGrp="1"/>
          </p:cNvSpPr>
          <p:nvPr>
            <p:ph idx="1"/>
          </p:nvPr>
        </p:nvSpPr>
        <p:spPr/>
        <p:txBody>
          <a:bodyPr>
            <a:normAutofit fontScale="77500" lnSpcReduction="20000"/>
          </a:bodyPr>
          <a:lstStyle/>
          <a:p>
            <a:r>
              <a:rPr lang="hr-HR" dirty="0" smtClean="0"/>
              <a:t> </a:t>
            </a:r>
            <a:endParaRPr lang="en-US" sz="3600" dirty="0" smtClean="0"/>
          </a:p>
          <a:p>
            <a:pPr lvl="1"/>
            <a:r>
              <a:rPr lang="hr-HR" dirty="0" smtClean="0"/>
              <a:t>Saslušati gosta i najpre ne reći ništa;</a:t>
            </a:r>
            <a:endParaRPr lang="en-US" sz="3200" dirty="0" smtClean="0"/>
          </a:p>
          <a:p>
            <a:pPr lvl="1"/>
            <a:r>
              <a:rPr lang="hr-HR" dirty="0" smtClean="0"/>
              <a:t>Imati ozbiljan izraz lica;</a:t>
            </a:r>
            <a:endParaRPr lang="en-US" sz="3200" dirty="0" smtClean="0"/>
          </a:p>
          <a:p>
            <a:pPr lvl="1"/>
            <a:r>
              <a:rPr lang="hr-HR" dirty="0" smtClean="0"/>
              <a:t>Pre odgovora napraviti dugu pauzu;</a:t>
            </a:r>
            <a:endParaRPr lang="en-US" sz="3200" dirty="0" smtClean="0"/>
          </a:p>
          <a:p>
            <a:pPr lvl="1"/>
            <a:r>
              <a:rPr lang="hr-HR" dirty="0" smtClean="0"/>
              <a:t>Izjasniti se odgovornim za reklamaciju;</a:t>
            </a:r>
            <a:endParaRPr lang="en-US" sz="3200" dirty="0" smtClean="0"/>
          </a:p>
          <a:p>
            <a:pPr lvl="1"/>
            <a:r>
              <a:rPr lang="hr-HR" dirty="0" smtClean="0"/>
              <a:t>Davati „ja“, tj. lične izjave, kao npr.: „Zaista mi je žao“, „Shvatam to veoma ozbiljno“, „Iznenađen sam i uznemiren“ i sl.</a:t>
            </a:r>
            <a:endParaRPr lang="en-US" sz="3200" dirty="0" smtClean="0"/>
          </a:p>
          <a:p>
            <a:pPr lvl="1"/>
            <a:r>
              <a:rPr lang="hr-HR" dirty="0" smtClean="0"/>
              <a:t>Pitati gosta kako bi ponovo mogao da bude zadovoljan;</a:t>
            </a:r>
            <a:endParaRPr lang="en-US" sz="3200" dirty="0" smtClean="0"/>
          </a:p>
          <a:p>
            <a:pPr lvl="1"/>
            <a:r>
              <a:rPr lang="hr-HR" dirty="0" smtClean="0"/>
              <a:t>Dati kokretne predloge kako bi gost bio zadovoljan i pridržavati ih se;</a:t>
            </a:r>
            <a:endParaRPr lang="en-US" sz="3200" dirty="0" smtClean="0"/>
          </a:p>
          <a:p>
            <a:pPr lvl="1"/>
            <a:r>
              <a:rPr lang="hr-HR" dirty="0" smtClean="0"/>
              <a:t>Dogovoriti dalji tok postupka u slučaju da se ne može odmah reagovati.</a:t>
            </a:r>
            <a:endParaRPr lang="en-US" sz="3200" dirty="0" smtClean="0"/>
          </a:p>
          <a:p>
            <a:r>
              <a:rPr lang="hr-HR" dirty="0" smtClean="0"/>
              <a:t> </a:t>
            </a:r>
            <a:endParaRPr lang="en-US" sz="3600" dirty="0" smtClean="0"/>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r-HR" dirty="0" smtClean="0"/>
              <a:t>Mehanizam povratne sprege sa potrošačima </a:t>
            </a:r>
            <a:endParaRPr lang="sr-Latn-RS" dirty="0"/>
          </a:p>
        </p:txBody>
      </p:sp>
      <p:sp>
        <p:nvSpPr>
          <p:cNvPr id="3" name="Content Placeholder 2"/>
          <p:cNvSpPr>
            <a:spLocks noGrp="1"/>
          </p:cNvSpPr>
          <p:nvPr>
            <p:ph idx="1"/>
          </p:nvPr>
        </p:nvSpPr>
        <p:spPr/>
        <p:txBody>
          <a:bodyPr>
            <a:normAutofit fontScale="40000" lnSpcReduction="20000"/>
          </a:bodyPr>
          <a:lstStyle/>
          <a:p>
            <a:pPr lvl="0"/>
            <a:r>
              <a:rPr lang="hr-HR" sz="3800" dirty="0" smtClean="0"/>
              <a:t> Feedback formulari, anketni listovi, kartice za primedbe, pisane i usmene pritužbe i reklamacije, upitnici i sl. Tako, npr. u jednom resort hotelu povratna sprega sa potrošačima se može podsticati kroz kartice primedbi uz dodatnu „vruću liniju“ sa direktorom hotela. </a:t>
            </a:r>
            <a:endParaRPr lang="en-US" sz="3800" dirty="0" smtClean="0"/>
          </a:p>
          <a:p>
            <a:pPr lvl="0"/>
            <a:r>
              <a:rPr lang="hr-HR" sz="3800" dirty="0" smtClean="0"/>
              <a:t>Redovna istraživanja tržišta i satisfakcije</a:t>
            </a:r>
            <a:endParaRPr lang="en-US" sz="3800" dirty="0" smtClean="0"/>
          </a:p>
          <a:p>
            <a:pPr lvl="0"/>
            <a:r>
              <a:rPr lang="hr-HR" sz="3800" dirty="0" smtClean="0"/>
              <a:t>Mystery shopping</a:t>
            </a:r>
            <a:endParaRPr lang="en-US" sz="3800" dirty="0" smtClean="0"/>
          </a:p>
          <a:p>
            <a:pPr lvl="0"/>
            <a:r>
              <a:rPr lang="hr-HR" sz="3800" dirty="0" smtClean="0"/>
              <a:t>Fokus grupe i dubinski intervjui</a:t>
            </a:r>
            <a:endParaRPr lang="en-US" sz="3800" dirty="0" smtClean="0"/>
          </a:p>
          <a:p>
            <a:pPr lvl="0"/>
            <a:r>
              <a:rPr lang="hr-HR" sz="3800" dirty="0" smtClean="0"/>
              <a:t>Anketiranje i razgovor sa zaposlenima na prvoj liniji.</a:t>
            </a:r>
            <a:r>
              <a:rPr lang="en-US" sz="3800" dirty="0" smtClean="0"/>
              <a:t> </a:t>
            </a:r>
            <a:r>
              <a:rPr lang="en-US" sz="3800" dirty="0" err="1" smtClean="0"/>
              <a:t>Razgovori</a:t>
            </a:r>
            <a:r>
              <a:rPr lang="en-US" sz="3800" dirty="0" smtClean="0"/>
              <a:t> </a:t>
            </a:r>
            <a:r>
              <a:rPr lang="en-US" sz="3800" dirty="0" err="1" smtClean="0"/>
              <a:t>sa</a:t>
            </a:r>
            <a:r>
              <a:rPr lang="en-US" sz="3800" dirty="0" smtClean="0"/>
              <a:t> </a:t>
            </a:r>
            <a:r>
              <a:rPr lang="en-US" sz="3800" dirty="0" err="1" smtClean="0"/>
              <a:t>direktnim</a:t>
            </a:r>
            <a:r>
              <a:rPr lang="en-US" sz="3800" dirty="0" smtClean="0"/>
              <a:t> </a:t>
            </a:r>
            <a:r>
              <a:rPr lang="en-US" sz="3800" dirty="0" err="1" smtClean="0"/>
              <a:t>proizvođačima</a:t>
            </a:r>
            <a:r>
              <a:rPr lang="en-US" sz="3800" dirty="0" smtClean="0"/>
              <a:t> </a:t>
            </a:r>
            <a:r>
              <a:rPr lang="en-US" sz="3800" dirty="0" err="1" smtClean="0"/>
              <a:t>usluga</a:t>
            </a:r>
            <a:r>
              <a:rPr lang="en-US" sz="3800" dirty="0" smtClean="0"/>
              <a:t> </a:t>
            </a:r>
            <a:r>
              <a:rPr lang="en-US" sz="3800" dirty="0" err="1" smtClean="0"/>
              <a:t>na</a:t>
            </a:r>
            <a:r>
              <a:rPr lang="en-US" sz="3800" dirty="0" smtClean="0"/>
              <a:t> </a:t>
            </a:r>
            <a:r>
              <a:rPr lang="en-US" sz="3800" dirty="0" err="1" smtClean="0"/>
              <a:t>svim</a:t>
            </a:r>
            <a:r>
              <a:rPr lang="en-US" sz="3800" dirty="0" smtClean="0"/>
              <a:t> </a:t>
            </a:r>
            <a:r>
              <a:rPr lang="en-US" sz="3800" dirty="0" err="1" smtClean="0"/>
              <a:t>hijerarhijskim</a:t>
            </a:r>
            <a:r>
              <a:rPr lang="en-US" sz="3800" dirty="0" smtClean="0"/>
              <a:t> </a:t>
            </a:r>
            <a:r>
              <a:rPr lang="en-US" sz="3800" dirty="0" err="1" smtClean="0"/>
              <a:t>nivoima</a:t>
            </a:r>
            <a:r>
              <a:rPr lang="en-US" sz="3800" dirty="0" smtClean="0"/>
              <a:t>, </a:t>
            </a:r>
            <a:r>
              <a:rPr lang="en-US" sz="3800" dirty="0" err="1" smtClean="0"/>
              <a:t>sa</a:t>
            </a:r>
            <a:r>
              <a:rPr lang="en-US" sz="3800" dirty="0" smtClean="0"/>
              <a:t> </a:t>
            </a:r>
            <a:r>
              <a:rPr lang="en-US" sz="3800" dirty="0" err="1" smtClean="0"/>
              <a:t>vozačima</a:t>
            </a:r>
            <a:r>
              <a:rPr lang="en-US" sz="3800" dirty="0" smtClean="0"/>
              <a:t> </a:t>
            </a:r>
            <a:r>
              <a:rPr lang="en-US" sz="3800" dirty="0" err="1" smtClean="0"/>
              <a:t>autobusa</a:t>
            </a:r>
            <a:r>
              <a:rPr lang="en-US" sz="3800" dirty="0" smtClean="0"/>
              <a:t>, </a:t>
            </a:r>
            <a:r>
              <a:rPr lang="en-US" sz="3800" dirty="0" err="1" smtClean="0"/>
              <a:t>peračima</a:t>
            </a:r>
            <a:r>
              <a:rPr lang="en-US" sz="3800" dirty="0" smtClean="0"/>
              <a:t> </a:t>
            </a:r>
            <a:r>
              <a:rPr lang="en-US" sz="3800" dirty="0" err="1" smtClean="0"/>
              <a:t>posuđa</a:t>
            </a:r>
            <a:r>
              <a:rPr lang="en-US" sz="3800" dirty="0" smtClean="0"/>
              <a:t>, </a:t>
            </a:r>
            <a:r>
              <a:rPr lang="en-US" sz="3800" dirty="0" err="1" smtClean="0"/>
              <a:t>magacionerima</a:t>
            </a:r>
            <a:r>
              <a:rPr lang="en-US" sz="3800" dirty="0" smtClean="0"/>
              <a:t>, </a:t>
            </a:r>
            <a:r>
              <a:rPr lang="en-US" sz="3800" dirty="0" err="1" smtClean="0"/>
              <a:t>vodičima</a:t>
            </a:r>
            <a:r>
              <a:rPr lang="en-US" sz="3800" dirty="0" smtClean="0"/>
              <a:t> </a:t>
            </a:r>
            <a:r>
              <a:rPr lang="en-US" sz="3800" dirty="0" err="1" smtClean="0"/>
              <a:t>i</a:t>
            </a:r>
            <a:r>
              <a:rPr lang="en-US" sz="3800" dirty="0" smtClean="0"/>
              <a:t> </a:t>
            </a:r>
            <a:r>
              <a:rPr lang="en-US" sz="3800" dirty="0" err="1" smtClean="0"/>
              <a:t>drugima</a:t>
            </a:r>
            <a:r>
              <a:rPr lang="en-US" sz="3800" dirty="0" smtClean="0"/>
              <a:t>  o tome </a:t>
            </a:r>
            <a:r>
              <a:rPr lang="en-US" sz="3800" dirty="0" err="1" smtClean="0"/>
              <a:t>šta</a:t>
            </a:r>
            <a:r>
              <a:rPr lang="en-US" sz="3800" dirty="0" smtClean="0"/>
              <a:t> </a:t>
            </a:r>
            <a:r>
              <a:rPr lang="en-US" sz="3800" dirty="0" err="1" smtClean="0"/>
              <a:t>oni</a:t>
            </a:r>
            <a:r>
              <a:rPr lang="en-US" sz="3800" dirty="0" smtClean="0"/>
              <a:t> </a:t>
            </a:r>
            <a:r>
              <a:rPr lang="en-US" sz="3800" dirty="0" err="1" smtClean="0"/>
              <a:t>uočavaju</a:t>
            </a:r>
            <a:r>
              <a:rPr lang="en-US" sz="3800" dirty="0" smtClean="0"/>
              <a:t> (</a:t>
            </a:r>
            <a:r>
              <a:rPr lang="en-US" sz="3800" dirty="0" err="1" smtClean="0"/>
              <a:t>npr</a:t>
            </a:r>
            <a:r>
              <a:rPr lang="en-US" sz="3800" dirty="0" smtClean="0"/>
              <a:t>. </a:t>
            </a:r>
            <a:r>
              <a:rPr lang="en-US" sz="3800" dirty="0" err="1" smtClean="0"/>
              <a:t>šta</a:t>
            </a:r>
            <a:r>
              <a:rPr lang="en-US" sz="3800" dirty="0" smtClean="0"/>
              <a:t> </a:t>
            </a:r>
            <a:r>
              <a:rPr lang="en-US" sz="3800" dirty="0" err="1" smtClean="0"/>
              <a:t>ostaje</a:t>
            </a:r>
            <a:r>
              <a:rPr lang="en-US" sz="3800" dirty="0" smtClean="0"/>
              <a:t> </a:t>
            </a:r>
            <a:r>
              <a:rPr lang="en-US" sz="3800" dirty="0" err="1" smtClean="0"/>
              <a:t>nepojedeno</a:t>
            </a:r>
            <a:r>
              <a:rPr lang="en-US" sz="3800" dirty="0" smtClean="0"/>
              <a:t> u </a:t>
            </a:r>
            <a:r>
              <a:rPr lang="en-US" sz="3800" dirty="0" err="1" smtClean="0"/>
              <a:t>tanjiru</a:t>
            </a:r>
            <a:r>
              <a:rPr lang="en-US" sz="3800" dirty="0" smtClean="0"/>
              <a:t> u </a:t>
            </a:r>
            <a:r>
              <a:rPr lang="en-US" sz="3800" dirty="0" err="1" smtClean="0"/>
              <a:t>restoranu</a:t>
            </a:r>
            <a:r>
              <a:rPr lang="en-US" sz="3800" dirty="0" smtClean="0"/>
              <a:t>, </a:t>
            </a:r>
            <a:r>
              <a:rPr lang="en-US" sz="3800" dirty="0" err="1" smtClean="0"/>
              <a:t>šta</a:t>
            </a:r>
            <a:r>
              <a:rPr lang="en-US" sz="3800" dirty="0" smtClean="0"/>
              <a:t> se </a:t>
            </a:r>
            <a:r>
              <a:rPr lang="en-US" sz="3800" dirty="0" err="1" smtClean="0"/>
              <a:t>najviše</a:t>
            </a:r>
            <a:r>
              <a:rPr lang="en-US" sz="3800" dirty="0" smtClean="0"/>
              <a:t> </a:t>
            </a:r>
            <a:r>
              <a:rPr lang="en-US" sz="3800" dirty="0" err="1" smtClean="0"/>
              <a:t>baca</a:t>
            </a:r>
            <a:r>
              <a:rPr lang="en-US" sz="3800" dirty="0" smtClean="0"/>
              <a:t>; </a:t>
            </a:r>
            <a:r>
              <a:rPr lang="en-US" sz="3800" dirty="0" err="1" smtClean="0"/>
              <a:t>za</a:t>
            </a:r>
            <a:r>
              <a:rPr lang="en-US" sz="3800" dirty="0" smtClean="0"/>
              <a:t> </a:t>
            </a:r>
            <a:r>
              <a:rPr lang="en-US" sz="3800" dirty="0" err="1" smtClean="0"/>
              <a:t>koje</a:t>
            </a:r>
            <a:r>
              <a:rPr lang="en-US" sz="3800" dirty="0" smtClean="0"/>
              <a:t> </a:t>
            </a:r>
            <a:r>
              <a:rPr lang="en-US" sz="3800" dirty="0" err="1" smtClean="0"/>
              <a:t>izlete</a:t>
            </a:r>
            <a:r>
              <a:rPr lang="en-US" sz="3800" dirty="0" smtClean="0"/>
              <a:t> je </a:t>
            </a:r>
            <a:r>
              <a:rPr lang="en-US" sz="3800" dirty="0" err="1" smtClean="0"/>
              <a:t>najmanje</a:t>
            </a:r>
            <a:r>
              <a:rPr lang="en-US" sz="3800" dirty="0" smtClean="0"/>
              <a:t> </a:t>
            </a:r>
            <a:r>
              <a:rPr lang="en-US" sz="3800" dirty="0" err="1" smtClean="0"/>
              <a:t>interesovanje</a:t>
            </a:r>
            <a:r>
              <a:rPr lang="en-US" sz="3800" dirty="0" smtClean="0"/>
              <a:t>) </a:t>
            </a:r>
            <a:r>
              <a:rPr lang="en-US" sz="3800" dirty="0" err="1" smtClean="0"/>
              <a:t>kao</a:t>
            </a:r>
            <a:r>
              <a:rPr lang="en-US" sz="3800" dirty="0" smtClean="0"/>
              <a:t> </a:t>
            </a:r>
            <a:r>
              <a:rPr lang="en-US" sz="3800" dirty="0" err="1" smtClean="0"/>
              <a:t>i</a:t>
            </a:r>
            <a:r>
              <a:rPr lang="en-US" sz="3800" dirty="0" smtClean="0"/>
              <a:t> </a:t>
            </a:r>
            <a:r>
              <a:rPr lang="en-US" sz="3800" dirty="0" err="1" smtClean="0"/>
              <a:t>sa</a:t>
            </a:r>
            <a:r>
              <a:rPr lang="en-US" sz="3800" dirty="0" smtClean="0"/>
              <a:t> </a:t>
            </a:r>
            <a:r>
              <a:rPr lang="en-US" sz="3800" dirty="0" err="1" smtClean="0"/>
              <a:t>potrošačima</a:t>
            </a:r>
            <a:r>
              <a:rPr lang="en-US" sz="3800" dirty="0" smtClean="0"/>
              <a:t> (</a:t>
            </a:r>
            <a:r>
              <a:rPr lang="en-US" sz="3800" dirty="0" err="1" smtClean="0"/>
              <a:t>npr</a:t>
            </a:r>
            <a:r>
              <a:rPr lang="en-US" sz="3800" dirty="0" smtClean="0"/>
              <a:t>. </a:t>
            </a:r>
            <a:r>
              <a:rPr lang="en-US" sz="3800" dirty="0" err="1" smtClean="0"/>
              <a:t>uočiti</a:t>
            </a:r>
            <a:r>
              <a:rPr lang="en-US" sz="3800" dirty="0" smtClean="0"/>
              <a:t> </a:t>
            </a:r>
            <a:r>
              <a:rPr lang="en-US" sz="3800" dirty="0" err="1" smtClean="0"/>
              <a:t>kako</a:t>
            </a:r>
            <a:r>
              <a:rPr lang="en-US" sz="3800" dirty="0" smtClean="0"/>
              <a:t> </a:t>
            </a:r>
            <a:r>
              <a:rPr lang="en-US" sz="3800" dirty="0" err="1" smtClean="0"/>
              <a:t>gosti</a:t>
            </a:r>
            <a:r>
              <a:rPr lang="en-US" sz="3800" dirty="0" smtClean="0"/>
              <a:t> u </a:t>
            </a:r>
            <a:r>
              <a:rPr lang="en-US" sz="3800" dirty="0" err="1" smtClean="0"/>
              <a:t>hotelskoj</a:t>
            </a:r>
            <a:r>
              <a:rPr lang="en-US" sz="3800" dirty="0" smtClean="0"/>
              <a:t> </a:t>
            </a:r>
            <a:r>
              <a:rPr lang="en-US" sz="3800" dirty="0" err="1" smtClean="0"/>
              <a:t>sobi</a:t>
            </a:r>
            <a:r>
              <a:rPr lang="en-US" sz="3800" dirty="0" smtClean="0"/>
              <a:t> </a:t>
            </a:r>
            <a:r>
              <a:rPr lang="en-US" sz="3800" dirty="0" err="1" smtClean="0"/>
              <a:t>najčešće</a:t>
            </a:r>
            <a:r>
              <a:rPr lang="en-US" sz="3800" dirty="0" smtClean="0"/>
              <a:t> </a:t>
            </a:r>
            <a:r>
              <a:rPr lang="en-US" sz="3800" dirty="0" err="1" smtClean="0"/>
              <a:t>razmeštaju</a:t>
            </a:r>
            <a:r>
              <a:rPr lang="en-US" sz="3800" dirty="0" smtClean="0"/>
              <a:t> </a:t>
            </a:r>
            <a:r>
              <a:rPr lang="en-US" sz="3800" dirty="0" err="1" smtClean="0"/>
              <a:t>nameštaj</a:t>
            </a:r>
            <a:r>
              <a:rPr lang="en-US" sz="3800" dirty="0" smtClean="0"/>
              <a:t> </a:t>
            </a:r>
            <a:r>
              <a:rPr lang="en-US" sz="3800" dirty="0" err="1" smtClean="0"/>
              <a:t>da</a:t>
            </a:r>
            <a:r>
              <a:rPr lang="en-US" sz="3800" dirty="0" smtClean="0"/>
              <a:t> bi </a:t>
            </a:r>
            <a:r>
              <a:rPr lang="en-US" sz="3800" dirty="0" err="1" smtClean="0"/>
              <a:t>dobili</a:t>
            </a:r>
            <a:r>
              <a:rPr lang="en-US" sz="3800" dirty="0" smtClean="0"/>
              <a:t> </a:t>
            </a:r>
            <a:r>
              <a:rPr lang="en-US" sz="3800" dirty="0" err="1" smtClean="0"/>
              <a:t>više</a:t>
            </a:r>
            <a:r>
              <a:rPr lang="en-US" sz="3800" dirty="0" smtClean="0"/>
              <a:t> </a:t>
            </a:r>
            <a:r>
              <a:rPr lang="en-US" sz="3800" dirty="0" err="1" smtClean="0"/>
              <a:t>udobnosti</a:t>
            </a:r>
            <a:r>
              <a:rPr lang="en-US" sz="3800" dirty="0" smtClean="0"/>
              <a:t> </a:t>
            </a:r>
            <a:r>
              <a:rPr lang="en-US" sz="3800" dirty="0" err="1" smtClean="0"/>
              <a:t>i</a:t>
            </a:r>
            <a:r>
              <a:rPr lang="en-US" sz="3800" dirty="0" smtClean="0"/>
              <a:t> </a:t>
            </a:r>
            <a:r>
              <a:rPr lang="en-US" sz="3800" dirty="0" err="1" smtClean="0"/>
              <a:t>prostora</a:t>
            </a:r>
            <a:r>
              <a:rPr lang="en-US" sz="3800" dirty="0" smtClean="0"/>
              <a:t>)</a:t>
            </a:r>
          </a:p>
          <a:p>
            <a:pPr lvl="0"/>
            <a:r>
              <a:rPr lang="en-US" sz="3800" dirty="0" err="1" smtClean="0"/>
              <a:t>Zapisivanje</a:t>
            </a:r>
            <a:r>
              <a:rPr lang="en-US" sz="3800" dirty="0" smtClean="0"/>
              <a:t>, </a:t>
            </a:r>
            <a:r>
              <a:rPr lang="en-US" sz="3800" dirty="0" err="1" smtClean="0"/>
              <a:t>dokumentovanje</a:t>
            </a:r>
            <a:r>
              <a:rPr lang="en-US" sz="3800" dirty="0" smtClean="0"/>
              <a:t> </a:t>
            </a:r>
            <a:r>
              <a:rPr lang="en-US" sz="3800" dirty="0" err="1" smtClean="0"/>
              <a:t>i</a:t>
            </a:r>
            <a:r>
              <a:rPr lang="en-US" sz="3800" dirty="0" smtClean="0"/>
              <a:t> monitoring </a:t>
            </a:r>
            <a:r>
              <a:rPr lang="en-US" sz="3800" dirty="0" err="1" smtClean="0"/>
              <a:t>računa</a:t>
            </a:r>
            <a:r>
              <a:rPr lang="en-US" sz="3800" dirty="0" smtClean="0"/>
              <a:t> </a:t>
            </a:r>
            <a:r>
              <a:rPr lang="en-US" sz="3800" dirty="0" err="1" smtClean="0"/>
              <a:t>potrošača</a:t>
            </a:r>
            <a:r>
              <a:rPr lang="en-US" sz="3800" dirty="0" smtClean="0"/>
              <a:t>, </a:t>
            </a:r>
            <a:r>
              <a:rPr lang="en-US" sz="3800" dirty="0" err="1" smtClean="0"/>
              <a:t>podataka</a:t>
            </a:r>
            <a:r>
              <a:rPr lang="en-US" sz="3800" dirty="0" smtClean="0"/>
              <a:t> o </a:t>
            </a:r>
            <a:r>
              <a:rPr lang="en-US" sz="3800" dirty="0" err="1" smtClean="0"/>
              <a:t>prodaji</a:t>
            </a:r>
            <a:r>
              <a:rPr lang="en-US" sz="3800" dirty="0" smtClean="0"/>
              <a:t> </a:t>
            </a:r>
            <a:r>
              <a:rPr lang="en-US" sz="3800" dirty="0" err="1" smtClean="0"/>
              <a:t>i</a:t>
            </a:r>
            <a:r>
              <a:rPr lang="en-US" sz="3800" dirty="0" smtClean="0"/>
              <a:t> </a:t>
            </a:r>
            <a:r>
              <a:rPr lang="en-US" sz="3800" dirty="0" err="1" smtClean="0"/>
              <a:t>troškova</a:t>
            </a:r>
            <a:endParaRPr lang="en-US" sz="3800" dirty="0" smtClean="0"/>
          </a:p>
          <a:p>
            <a:pPr lvl="0"/>
            <a:r>
              <a:rPr lang="en-US" sz="3800" dirty="0" err="1" smtClean="0"/>
              <a:t>Biti</a:t>
            </a:r>
            <a:r>
              <a:rPr lang="en-US" sz="3800" dirty="0" smtClean="0"/>
              <a:t> </a:t>
            </a:r>
            <a:r>
              <a:rPr lang="en-US" sz="3800" dirty="0" err="1" smtClean="0"/>
              <a:t>lično</a:t>
            </a:r>
            <a:r>
              <a:rPr lang="en-US" sz="3800" dirty="0" smtClean="0"/>
              <a:t> </a:t>
            </a:r>
            <a:r>
              <a:rPr lang="en-US" sz="3800" dirty="0" err="1" smtClean="0"/>
              <a:t>prisutan</a:t>
            </a:r>
            <a:r>
              <a:rPr lang="en-US" sz="3800" dirty="0" smtClean="0"/>
              <a:t> u </a:t>
            </a:r>
            <a:r>
              <a:rPr lang="en-US" sz="3800" dirty="0" err="1" smtClean="0"/>
              <a:t>vreme</a:t>
            </a:r>
            <a:r>
              <a:rPr lang="en-US" sz="3800" dirty="0" smtClean="0"/>
              <a:t> </a:t>
            </a:r>
            <a:r>
              <a:rPr lang="en-US" sz="3800" dirty="0" err="1" smtClean="0"/>
              <a:t>kada</a:t>
            </a:r>
            <a:r>
              <a:rPr lang="en-US" sz="3800" dirty="0" smtClean="0"/>
              <a:t> je </a:t>
            </a:r>
            <a:r>
              <a:rPr lang="en-US" sz="3800" dirty="0" err="1" smtClean="0"/>
              <a:t>najveća</a:t>
            </a:r>
            <a:r>
              <a:rPr lang="en-US" sz="3800" dirty="0" smtClean="0"/>
              <a:t> </a:t>
            </a:r>
            <a:r>
              <a:rPr lang="en-US" sz="3800" dirty="0" err="1" smtClean="0"/>
              <a:t>frekfencija</a:t>
            </a:r>
            <a:r>
              <a:rPr lang="en-US" sz="3800" dirty="0" smtClean="0"/>
              <a:t> </a:t>
            </a:r>
            <a:r>
              <a:rPr lang="en-US" sz="3800" dirty="0" err="1" smtClean="0"/>
              <a:t>potrošača</a:t>
            </a:r>
            <a:r>
              <a:rPr lang="en-US" sz="3800" dirty="0" smtClean="0"/>
              <a:t> (</a:t>
            </a:r>
            <a:r>
              <a:rPr lang="en-US" sz="3800" dirty="0" err="1" smtClean="0"/>
              <a:t>vreme</a:t>
            </a:r>
            <a:r>
              <a:rPr lang="en-US" sz="3800" dirty="0" smtClean="0"/>
              <a:t> </a:t>
            </a:r>
            <a:r>
              <a:rPr lang="en-US" sz="3800" dirty="0" err="1" smtClean="0"/>
              <a:t>ručka</a:t>
            </a:r>
            <a:r>
              <a:rPr lang="en-US" sz="3800" dirty="0" smtClean="0"/>
              <a:t>, check-in </a:t>
            </a:r>
            <a:r>
              <a:rPr lang="en-US" sz="3800" dirty="0" err="1" smtClean="0"/>
              <a:t>i</a:t>
            </a:r>
            <a:r>
              <a:rPr lang="en-US" sz="3800" dirty="0" smtClean="0"/>
              <a:t> dr.) </a:t>
            </a:r>
            <a:r>
              <a:rPr lang="en-US" sz="3800" dirty="0" err="1" smtClean="0"/>
              <a:t>kako</a:t>
            </a:r>
            <a:r>
              <a:rPr lang="en-US" sz="3800" dirty="0" smtClean="0"/>
              <a:t> bi se </a:t>
            </a:r>
            <a:r>
              <a:rPr lang="en-US" sz="3800" dirty="0" err="1" smtClean="0"/>
              <a:t>analiziralo</a:t>
            </a:r>
            <a:r>
              <a:rPr lang="en-US" sz="3800" dirty="0" smtClean="0"/>
              <a:t> </a:t>
            </a:r>
            <a:r>
              <a:rPr lang="en-US" sz="3800" dirty="0" err="1" smtClean="0"/>
              <a:t>ponašanje</a:t>
            </a:r>
            <a:r>
              <a:rPr lang="en-US" sz="3800" dirty="0" smtClean="0"/>
              <a:t> </a:t>
            </a:r>
            <a:r>
              <a:rPr lang="en-US" sz="3800" dirty="0" err="1" smtClean="0"/>
              <a:t>potrošača</a:t>
            </a:r>
            <a:endParaRPr lang="en-US" sz="3800" dirty="0" smtClean="0"/>
          </a:p>
          <a:p>
            <a:pPr lvl="0"/>
            <a:r>
              <a:rPr lang="en-US" sz="3800" dirty="0" err="1" smtClean="0"/>
              <a:t>Koristiti</a:t>
            </a:r>
            <a:r>
              <a:rPr lang="en-US" sz="3800" dirty="0" smtClean="0"/>
              <a:t> </a:t>
            </a:r>
            <a:r>
              <a:rPr lang="en-US" sz="3800" dirty="0" err="1" smtClean="0"/>
              <a:t>kartice</a:t>
            </a:r>
            <a:r>
              <a:rPr lang="en-US" sz="3800" dirty="0" smtClean="0"/>
              <a:t> </a:t>
            </a:r>
            <a:r>
              <a:rPr lang="en-US" sz="3800" dirty="0" err="1" smtClean="0"/>
              <a:t>za</a:t>
            </a:r>
            <a:r>
              <a:rPr lang="en-US" sz="3800" dirty="0" smtClean="0"/>
              <a:t> </a:t>
            </a:r>
            <a:r>
              <a:rPr lang="en-US" sz="3800" dirty="0" err="1" smtClean="0"/>
              <a:t>primedbe</a:t>
            </a:r>
            <a:endParaRPr lang="en-US" sz="3800" dirty="0" smtClean="0"/>
          </a:p>
          <a:p>
            <a:pPr lvl="0"/>
            <a:r>
              <a:rPr lang="en-US" sz="3800" dirty="0" err="1" smtClean="0"/>
              <a:t>Čitati</a:t>
            </a:r>
            <a:r>
              <a:rPr lang="en-US" sz="3800" dirty="0" smtClean="0"/>
              <a:t> </a:t>
            </a:r>
            <a:r>
              <a:rPr lang="en-US" sz="3800" dirty="0" err="1" smtClean="0"/>
              <a:t>knjigu</a:t>
            </a:r>
            <a:r>
              <a:rPr lang="en-US" sz="3800" dirty="0" smtClean="0"/>
              <a:t> </a:t>
            </a:r>
            <a:r>
              <a:rPr lang="en-US" sz="3800" dirty="0" err="1" smtClean="0"/>
              <a:t>utisaka</a:t>
            </a:r>
            <a:endParaRPr lang="en-US" sz="3800" dirty="0" smtClean="0"/>
          </a:p>
          <a:p>
            <a:pPr lvl="0"/>
            <a:r>
              <a:rPr lang="en-US" sz="3800" dirty="0" err="1" smtClean="0"/>
              <a:t>Razmatrati</a:t>
            </a:r>
            <a:r>
              <a:rPr lang="en-US" sz="3800" dirty="0" smtClean="0"/>
              <a:t> </a:t>
            </a:r>
            <a:r>
              <a:rPr lang="en-US" sz="3800" dirty="0" err="1" smtClean="0"/>
              <a:t>komentare</a:t>
            </a:r>
            <a:r>
              <a:rPr lang="en-US" sz="3800" dirty="0" smtClean="0"/>
              <a:t> </a:t>
            </a:r>
            <a:r>
              <a:rPr lang="en-US" sz="3800" dirty="0" err="1" smtClean="0"/>
              <a:t>iz</a:t>
            </a:r>
            <a:r>
              <a:rPr lang="en-US" sz="3800" dirty="0" smtClean="0"/>
              <a:t> </a:t>
            </a:r>
            <a:r>
              <a:rPr lang="en-US" sz="3800" dirty="0" err="1" smtClean="0"/>
              <a:t>kutije</a:t>
            </a:r>
            <a:r>
              <a:rPr lang="en-US" sz="3800" dirty="0" smtClean="0"/>
              <a:t> </a:t>
            </a:r>
            <a:r>
              <a:rPr lang="en-US" sz="3800" dirty="0" err="1" smtClean="0"/>
              <a:t>za</a:t>
            </a:r>
            <a:r>
              <a:rPr lang="en-US" sz="3800" dirty="0" smtClean="0"/>
              <a:t> </a:t>
            </a:r>
            <a:r>
              <a:rPr lang="en-US" sz="3800" dirty="0" err="1" smtClean="0"/>
              <a:t>primedbe</a:t>
            </a:r>
            <a:endParaRPr lang="en-US" sz="3800" dirty="0" smtClean="0"/>
          </a:p>
          <a:p>
            <a:pPr lvl="0"/>
            <a:r>
              <a:rPr lang="en-US" sz="3800" dirty="0" err="1" smtClean="0"/>
              <a:t>Posećivati</a:t>
            </a:r>
            <a:r>
              <a:rPr lang="en-US" sz="3800" dirty="0" smtClean="0"/>
              <a:t> </a:t>
            </a:r>
            <a:r>
              <a:rPr lang="en-US" sz="3800" dirty="0" err="1" smtClean="0"/>
              <a:t>konkurenciju</a:t>
            </a:r>
            <a:r>
              <a:rPr lang="en-US" sz="3800" dirty="0" smtClean="0"/>
              <a:t>, </a:t>
            </a:r>
            <a:r>
              <a:rPr lang="en-US" sz="3800" dirty="0" err="1" smtClean="0"/>
              <a:t>pohađati</a:t>
            </a:r>
            <a:r>
              <a:rPr lang="en-US" sz="3800" dirty="0" smtClean="0"/>
              <a:t> </a:t>
            </a:r>
            <a:r>
              <a:rPr lang="en-US" sz="3800" dirty="0" err="1" smtClean="0"/>
              <a:t>seminare</a:t>
            </a:r>
            <a:r>
              <a:rPr lang="en-US" sz="3800" dirty="0" smtClean="0"/>
              <a:t> </a:t>
            </a:r>
            <a:r>
              <a:rPr lang="en-US" sz="3800" dirty="0" err="1" smtClean="0"/>
              <a:t>i</a:t>
            </a:r>
            <a:r>
              <a:rPr lang="en-US" sz="3800" dirty="0" smtClean="0"/>
              <a:t> </a:t>
            </a:r>
            <a:r>
              <a:rPr lang="en-US" sz="3800" dirty="0" err="1" smtClean="0"/>
              <a:t>pratiti</a:t>
            </a:r>
            <a:r>
              <a:rPr lang="en-US" sz="3800" dirty="0" smtClean="0"/>
              <a:t> </a:t>
            </a:r>
            <a:r>
              <a:rPr lang="en-US" sz="3800" dirty="0" err="1" smtClean="0"/>
              <a:t>stručnu</a:t>
            </a:r>
            <a:r>
              <a:rPr lang="en-US" sz="3800" dirty="0" smtClean="0"/>
              <a:t> </a:t>
            </a:r>
            <a:r>
              <a:rPr lang="en-US" sz="3800" dirty="0" err="1" smtClean="0"/>
              <a:t>literaturu</a:t>
            </a:r>
            <a:endParaRPr lang="en-US" sz="3800" dirty="0" smtClean="0"/>
          </a:p>
          <a:p>
            <a:endParaRPr lang="sr-Latn-R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r-HR" sz="3100" b="1" dirty="0" smtClean="0"/>
              <a:t>Upravljanje neuspehom - strategije oporavka usluga</a:t>
            </a:r>
            <a:r>
              <a:rPr lang="en-US" dirty="0" smtClean="0"/>
              <a:t/>
            </a:r>
            <a:br>
              <a:rPr lang="en-US" dirty="0" smtClean="0"/>
            </a:br>
            <a:r>
              <a:rPr lang="hr-HR" dirty="0" smtClean="0"/>
              <a:t> </a:t>
            </a:r>
            <a:r>
              <a:rPr lang="en-US" dirty="0" smtClean="0"/>
              <a:t/>
            </a:r>
            <a:br>
              <a:rPr lang="en-US" dirty="0" smtClean="0"/>
            </a:br>
            <a:endParaRPr lang="en-US" dirty="0"/>
          </a:p>
        </p:txBody>
      </p:sp>
      <p:pic>
        <p:nvPicPr>
          <p:cNvPr id="4" name="Content Placeholder 3" descr="59"/>
          <p:cNvPicPr>
            <a:picLocks noGrp="1"/>
          </p:cNvPicPr>
          <p:nvPr>
            <p:ph idx="1"/>
          </p:nvPr>
        </p:nvPicPr>
        <p:blipFill>
          <a:blip r:embed="rId2" cstate="print"/>
          <a:srcRect/>
          <a:stretch>
            <a:fillRect/>
          </a:stretch>
        </p:blipFill>
        <p:spPr bwMode="auto">
          <a:xfrm>
            <a:off x="-2124744" y="332656"/>
            <a:ext cx="11268744" cy="6264696"/>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lika 61"/>
          <p:cNvPicPr>
            <a:picLocks noGrp="1"/>
          </p:cNvPicPr>
          <p:nvPr>
            <p:ph idx="1"/>
          </p:nvPr>
        </p:nvPicPr>
        <p:blipFill>
          <a:blip r:embed="rId2" cstate="print"/>
          <a:srcRect/>
          <a:stretch>
            <a:fillRect/>
          </a:stretch>
        </p:blipFill>
        <p:spPr bwMode="auto">
          <a:xfrm>
            <a:off x="251520" y="548680"/>
            <a:ext cx="8892480" cy="6120680"/>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NEUSPEH</a:t>
            </a:r>
            <a:endParaRPr lang="sr-Latn-RS" dirty="0"/>
          </a:p>
        </p:txBody>
      </p:sp>
      <p:sp>
        <p:nvSpPr>
          <p:cNvPr id="3" name="Content Placeholder 2"/>
          <p:cNvSpPr>
            <a:spLocks noGrp="1"/>
          </p:cNvSpPr>
          <p:nvPr>
            <p:ph idx="1"/>
          </p:nvPr>
        </p:nvSpPr>
        <p:spPr/>
        <p:txBody>
          <a:bodyPr>
            <a:normAutofit fontScale="92500" lnSpcReduction="10000"/>
          </a:bodyPr>
          <a:lstStyle/>
          <a:p>
            <a:r>
              <a:rPr lang="hr-HR" dirty="0" smtClean="0"/>
              <a:t>neuspeh usluga je </a:t>
            </a:r>
            <a:r>
              <a:rPr lang="hr-HR" b="1" dirty="0" smtClean="0">
                <a:solidFill>
                  <a:srgbClr val="FF0000"/>
                </a:solidFill>
              </a:rPr>
              <a:t>neizlaženje u susret očekivanjima potrošača</a:t>
            </a:r>
          </a:p>
          <a:p>
            <a:r>
              <a:rPr lang="hr-HR" dirty="0" smtClean="0"/>
              <a:t>odgovornost za neuspeh nije uvek na pružaocu usluge</a:t>
            </a:r>
          </a:p>
          <a:p>
            <a:r>
              <a:rPr lang="hr-HR" dirty="0" smtClean="0"/>
              <a:t>percepcija potrošača nije uvek adekvatna i realna</a:t>
            </a:r>
          </a:p>
          <a:p>
            <a:r>
              <a:rPr lang="hr-HR" dirty="0" smtClean="0"/>
              <a:t>Neuspeh kao rezultat greške:   </a:t>
            </a:r>
          </a:p>
          <a:p>
            <a:pPr lvl="1">
              <a:buFont typeface="Wingdings" pitchFamily="2" charset="2"/>
              <a:buChar char="Ø"/>
            </a:pPr>
            <a:r>
              <a:rPr lang="hr-HR" dirty="0" smtClean="0"/>
              <a:t> deo ponuđene usluge nije pružen ili </a:t>
            </a:r>
          </a:p>
          <a:p>
            <a:pPr lvl="1">
              <a:buFont typeface="Wingdings" pitchFamily="2" charset="2"/>
              <a:buChar char="Ø"/>
            </a:pPr>
            <a:r>
              <a:rPr lang="hr-HR" dirty="0" smtClean="0"/>
              <a:t> neka usluga nije uopšte pružena (npr. otkazan je let, nedostupna vožnja žičarom mada je predviđena u aranžmanu)</a:t>
            </a:r>
            <a:endParaRPr lang="sr-Latn-RS" b="1" dirty="0">
              <a:solidFill>
                <a:srgbClr val="FF0000"/>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RS"/>
          </a:p>
        </p:txBody>
      </p:sp>
      <p:sp>
        <p:nvSpPr>
          <p:cNvPr id="3" name="Content Placeholder 2"/>
          <p:cNvSpPr>
            <a:spLocks noGrp="1"/>
          </p:cNvSpPr>
          <p:nvPr>
            <p:ph idx="1"/>
          </p:nvPr>
        </p:nvSpPr>
        <p:spPr/>
        <p:txBody>
          <a:bodyPr/>
          <a:lstStyle/>
          <a:p>
            <a:r>
              <a:rPr lang="en-US" dirty="0" smtClean="0"/>
              <a:t>N</a:t>
            </a:r>
            <a:r>
              <a:rPr lang="sr-Latn-RS" dirty="0" smtClean="0"/>
              <a:t>edostupnost usluge</a:t>
            </a:r>
          </a:p>
          <a:p>
            <a:r>
              <a:rPr lang="en-US" dirty="0" smtClean="0"/>
              <a:t>U</a:t>
            </a:r>
            <a:r>
              <a:rPr lang="sr-Latn-RS" dirty="0" smtClean="0"/>
              <a:t>sluga nije pružena tokom prodaje</a:t>
            </a:r>
          </a:p>
          <a:p>
            <a:r>
              <a:rPr lang="en-US" dirty="0" smtClean="0"/>
              <a:t>N</a:t>
            </a:r>
            <a:r>
              <a:rPr lang="sr-Latn-RS" dirty="0" smtClean="0"/>
              <a:t>ajčešći neuspeh pripisuje se neispunjenju potreba potrošača</a:t>
            </a:r>
            <a:endParaRPr lang="sr-Latn-R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RS"/>
          </a:p>
        </p:txBody>
      </p:sp>
      <p:sp>
        <p:nvSpPr>
          <p:cNvPr id="3" name="Content Placeholder 2"/>
          <p:cNvSpPr>
            <a:spLocks noGrp="1"/>
          </p:cNvSpPr>
          <p:nvPr>
            <p:ph idx="1"/>
          </p:nvPr>
        </p:nvSpPr>
        <p:spPr/>
        <p:txBody>
          <a:bodyPr/>
          <a:lstStyle/>
          <a:p>
            <a:r>
              <a:rPr lang="hr-HR" dirty="0" smtClean="0"/>
              <a:t>Najveći procenat neuspeha u uslugama dešava se kada je usluga isporučena ali ne zadovoljava potrebe potrošača i to sa aspekta: </a:t>
            </a:r>
            <a:r>
              <a:rPr lang="hr-HR" b="1" dirty="0" smtClean="0"/>
              <a:t>kvantiteta, kvaliteta proizvoda, tajminga, lokacije, vremena, kompanije i cene</a:t>
            </a:r>
            <a:endParaRPr lang="en-US" b="1" dirty="0" smtClean="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
            </a:r>
            <a:r>
              <a:rPr lang="sr-Latn-RS" dirty="0" smtClean="0"/>
              <a:t>euspeh zbog kvantiteta</a:t>
            </a:r>
            <a:endParaRPr lang="sr-Latn-RS" dirty="0"/>
          </a:p>
        </p:txBody>
      </p:sp>
      <p:sp>
        <p:nvSpPr>
          <p:cNvPr id="3" name="Content Placeholder 2"/>
          <p:cNvSpPr>
            <a:spLocks noGrp="1"/>
          </p:cNvSpPr>
          <p:nvPr>
            <p:ph idx="1"/>
          </p:nvPr>
        </p:nvSpPr>
        <p:spPr/>
        <p:txBody>
          <a:bodyPr/>
          <a:lstStyle/>
          <a:p>
            <a:r>
              <a:rPr lang="en-US" dirty="0" smtClean="0"/>
              <a:t>N</a:t>
            </a:r>
            <a:r>
              <a:rPr lang="sr-Latn-RS" dirty="0" smtClean="0"/>
              <a:t>eodgovarajući broj nečega</a:t>
            </a:r>
          </a:p>
          <a:p>
            <a:r>
              <a:rPr lang="en-US" dirty="0" smtClean="0"/>
              <a:t>M</a:t>
            </a:r>
            <a:r>
              <a:rPr lang="sr-Latn-RS" dirty="0" smtClean="0"/>
              <a:t>anje “opasan” i neprijatan  neuspeh</a:t>
            </a:r>
            <a:endParaRPr lang="sr-Latn-R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
            </a:r>
            <a:r>
              <a:rPr lang="sr-Latn-RS" dirty="0" smtClean="0"/>
              <a:t>euspeh zbog kvaliteta</a:t>
            </a:r>
            <a:endParaRPr lang="sr-Latn-RS" dirty="0"/>
          </a:p>
        </p:txBody>
      </p:sp>
      <p:sp>
        <p:nvSpPr>
          <p:cNvPr id="3" name="Content Placeholder 2"/>
          <p:cNvSpPr>
            <a:spLocks noGrp="1"/>
          </p:cNvSpPr>
          <p:nvPr>
            <p:ph idx="1"/>
          </p:nvPr>
        </p:nvSpPr>
        <p:spPr/>
        <p:txBody>
          <a:bodyPr/>
          <a:lstStyle/>
          <a:p>
            <a:r>
              <a:rPr lang="en-US" dirty="0" smtClean="0"/>
              <a:t>N</a:t>
            </a:r>
            <a:r>
              <a:rPr lang="sr-Latn-RS" dirty="0" smtClean="0"/>
              <a:t>a ključnim ili perifernim aspektima usluga</a:t>
            </a:r>
          </a:p>
          <a:p>
            <a:r>
              <a:rPr lang="en-US" dirty="0" smtClean="0"/>
              <a:t>N</a:t>
            </a:r>
            <a:r>
              <a:rPr lang="sr-Latn-RS" dirty="0" smtClean="0"/>
              <a:t>a različitim nivoima usluga</a:t>
            </a:r>
          </a:p>
          <a:p>
            <a:r>
              <a:rPr lang="sr-Latn-RS" dirty="0" smtClean="0"/>
              <a:t>Jezgro proizvoda – tehnički kvalitet</a:t>
            </a:r>
          </a:p>
          <a:p>
            <a:r>
              <a:rPr lang="en-US" dirty="0" smtClean="0"/>
              <a:t>U</a:t>
            </a:r>
            <a:r>
              <a:rPr lang="sr-Latn-RS" dirty="0" smtClean="0"/>
              <a:t>većani i unapređeni nivo (periferni aspekti) – funkcionalni kvalitet, performanse zaposlenih, ponavljajući događaji, rituali koji su predviđeni u konkretnim situacijama uslužnim susretima</a:t>
            </a:r>
            <a:endParaRPr lang="sr-Latn-R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t>
            </a:r>
            <a:r>
              <a:rPr lang="sr-Latn-RS" dirty="0" smtClean="0"/>
              <a:t>euspeh koji se vezuje za vreme - </a:t>
            </a:r>
            <a:r>
              <a:rPr lang="hr-HR" dirty="0" smtClean="0"/>
              <a:t>loš tajming </a:t>
            </a:r>
            <a:endParaRPr lang="sr-Latn-RS" dirty="0"/>
          </a:p>
        </p:txBody>
      </p:sp>
      <p:sp>
        <p:nvSpPr>
          <p:cNvPr id="3" name="Content Placeholder 2"/>
          <p:cNvSpPr>
            <a:spLocks noGrp="1"/>
          </p:cNvSpPr>
          <p:nvPr>
            <p:ph idx="1"/>
          </p:nvPr>
        </p:nvSpPr>
        <p:spPr/>
        <p:txBody>
          <a:bodyPr/>
          <a:lstStyle/>
          <a:p>
            <a:r>
              <a:rPr lang="hr-HR" dirty="0" smtClean="0"/>
              <a:t>sporost (odlaganje ili dug period čekanja)</a:t>
            </a:r>
          </a:p>
          <a:p>
            <a:r>
              <a:rPr lang="hr-HR" dirty="0" smtClean="0"/>
              <a:t> prebrzost (neodgovarajući tajming gde potrošač stiče utisak požurivanja)</a:t>
            </a:r>
          </a:p>
          <a:p>
            <a:r>
              <a:rPr lang="hr-HR" dirty="0" smtClean="0"/>
              <a:t>čekanje u redu </a:t>
            </a:r>
          </a:p>
          <a:p>
            <a:r>
              <a:rPr lang="hr-HR" dirty="0" smtClean="0"/>
              <a:t>otkazivanja</a:t>
            </a:r>
            <a:endParaRPr lang="sr-Latn-R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t>
            </a:r>
            <a:r>
              <a:rPr lang="sr-Latn-RS" dirty="0" smtClean="0"/>
              <a:t>okacija kao aspekt neuspeha</a:t>
            </a:r>
            <a:endParaRPr lang="sr-Latn-RS" dirty="0"/>
          </a:p>
        </p:txBody>
      </p:sp>
      <p:sp>
        <p:nvSpPr>
          <p:cNvPr id="3" name="Content Placeholder 2"/>
          <p:cNvSpPr>
            <a:spLocks noGrp="1"/>
          </p:cNvSpPr>
          <p:nvPr>
            <p:ph idx="1"/>
          </p:nvPr>
        </p:nvSpPr>
        <p:spPr/>
        <p:txBody>
          <a:bodyPr/>
          <a:lstStyle/>
          <a:p>
            <a:r>
              <a:rPr lang="hr-HR" dirty="0" smtClean="0"/>
              <a:t>gubitak prtljaga avio-kompanija, </a:t>
            </a:r>
          </a:p>
          <a:p>
            <a:r>
              <a:rPr lang="hr-HR" dirty="0" smtClean="0"/>
              <a:t> pružanje usluga room-servisa u pogrešnoj sobi u hotelu, </a:t>
            </a:r>
          </a:p>
          <a:p>
            <a:r>
              <a:rPr lang="hr-HR" dirty="0" smtClean="0"/>
              <a:t>usluga taksi službe kada taksisti voze  dužom rutom nego što je neophodno </a:t>
            </a:r>
            <a:endParaRPr lang="sr-Latn-R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a:t>
            </a:r>
            <a:r>
              <a:rPr lang="sr-Latn-RS" dirty="0" smtClean="0"/>
              <a:t>dsustvo provajdera</a:t>
            </a:r>
            <a:endParaRPr lang="sr-Latn-RS" dirty="0"/>
          </a:p>
        </p:txBody>
      </p:sp>
      <p:sp>
        <p:nvSpPr>
          <p:cNvPr id="3" name="Content Placeholder 2"/>
          <p:cNvSpPr>
            <a:spLocks noGrp="1"/>
          </p:cNvSpPr>
          <p:nvPr>
            <p:ph idx="1"/>
          </p:nvPr>
        </p:nvSpPr>
        <p:spPr/>
        <p:txBody>
          <a:bodyPr/>
          <a:lstStyle/>
          <a:p>
            <a:r>
              <a:rPr lang="en-US" dirty="0" smtClean="0"/>
              <a:t>U</a:t>
            </a:r>
            <a:r>
              <a:rPr lang="sr-Latn-RS" dirty="0" smtClean="0"/>
              <a:t>opšte nije prisutan</a:t>
            </a:r>
          </a:p>
          <a:p>
            <a:r>
              <a:rPr lang="en-US" dirty="0" smtClean="0"/>
              <a:t>N</a:t>
            </a:r>
            <a:r>
              <a:rPr lang="sr-Latn-RS" dirty="0" smtClean="0"/>
              <a:t>ije prisutan odgovarajući provajder</a:t>
            </a:r>
            <a:endParaRPr lang="sr-Latn-R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
            </a:r>
            <a:r>
              <a:rPr lang="sr-Latn-RS" dirty="0" smtClean="0"/>
              <a:t>ropusti u cenama i plaćanju</a:t>
            </a:r>
            <a:endParaRPr lang="sr-Latn-RS" dirty="0"/>
          </a:p>
        </p:txBody>
      </p:sp>
      <p:sp>
        <p:nvSpPr>
          <p:cNvPr id="3" name="Content Placeholder 2"/>
          <p:cNvSpPr>
            <a:spLocks noGrp="1"/>
          </p:cNvSpPr>
          <p:nvPr>
            <p:ph idx="1"/>
          </p:nvPr>
        </p:nvSpPr>
        <p:spPr/>
        <p:txBody>
          <a:bodyPr/>
          <a:lstStyle/>
          <a:p>
            <a:r>
              <a:rPr lang="hr-HR" dirty="0" smtClean="0"/>
              <a:t>stavke na računu nisu ispravno sabrane, </a:t>
            </a:r>
          </a:p>
          <a:p>
            <a:r>
              <a:rPr lang="hr-HR" dirty="0" smtClean="0"/>
              <a:t>pogrešno naplaćena usluga, </a:t>
            </a:r>
          </a:p>
          <a:p>
            <a:r>
              <a:rPr lang="hr-HR" dirty="0" smtClean="0"/>
              <a:t> dodatni izdaci za koje potrošač nije znao dok mu nije dospeo račun za naplatu</a:t>
            </a:r>
          </a:p>
          <a:p>
            <a:r>
              <a:rPr lang="hr-HR" dirty="0" smtClean="0"/>
              <a:t> bez znanja i saglasnosti skinut određen iznos sa kartice potrošača</a:t>
            </a:r>
            <a:endParaRPr lang="sr-Latn-R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RS"/>
          </a:p>
        </p:txBody>
      </p:sp>
      <p:sp>
        <p:nvSpPr>
          <p:cNvPr id="3" name="Content Placeholder 2"/>
          <p:cNvSpPr>
            <a:spLocks noGrp="1"/>
          </p:cNvSpPr>
          <p:nvPr>
            <p:ph idx="1"/>
          </p:nvPr>
        </p:nvSpPr>
        <p:spPr/>
        <p:txBody>
          <a:bodyPr/>
          <a:lstStyle/>
          <a:p>
            <a:pPr>
              <a:buNone/>
            </a:pPr>
            <a:r>
              <a:rPr lang="hr-HR" dirty="0" smtClean="0"/>
              <a:t>U praksi se većina neuspeha dešava kao posledica kombinacije vezane za:</a:t>
            </a:r>
          </a:p>
          <a:p>
            <a:pPr lvl="0"/>
            <a:r>
              <a:rPr lang="hr-HR" dirty="0" smtClean="0"/>
              <a:t>organizaciju,</a:t>
            </a:r>
            <a:endParaRPr lang="en-US" dirty="0" smtClean="0"/>
          </a:p>
          <a:p>
            <a:pPr lvl="0"/>
            <a:r>
              <a:rPr lang="hr-HR" dirty="0" smtClean="0"/>
              <a:t>potrošače i </a:t>
            </a:r>
            <a:endParaRPr lang="en-US" dirty="0" smtClean="0"/>
          </a:p>
          <a:p>
            <a:r>
              <a:rPr lang="hr-HR" dirty="0" smtClean="0"/>
              <a:t>ostale potrošače</a:t>
            </a:r>
            <a:endParaRPr lang="sr-Latn-R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r-HR" b="1" dirty="0" smtClean="0"/>
              <a:t>Organizacioni faktori</a:t>
            </a:r>
            <a:r>
              <a:rPr lang="en-US" dirty="0" smtClean="0"/>
              <a:t/>
            </a:r>
            <a:br>
              <a:rPr lang="en-US" dirty="0" smtClean="0"/>
            </a:br>
            <a:endParaRPr lang="sr-Latn-RS" dirty="0"/>
          </a:p>
        </p:txBody>
      </p:sp>
      <p:sp>
        <p:nvSpPr>
          <p:cNvPr id="3" name="Content Placeholder 2"/>
          <p:cNvSpPr>
            <a:spLocks noGrp="1"/>
          </p:cNvSpPr>
          <p:nvPr>
            <p:ph idx="1"/>
          </p:nvPr>
        </p:nvSpPr>
        <p:spPr/>
        <p:txBody>
          <a:bodyPr/>
          <a:lstStyle/>
          <a:p>
            <a:r>
              <a:rPr lang="hr-HR" dirty="0" smtClean="0"/>
              <a:t>kreiranje lažna obećanja u svesti potrošača</a:t>
            </a:r>
          </a:p>
          <a:p>
            <a:r>
              <a:rPr lang="hr-HR" dirty="0" smtClean="0"/>
              <a:t> neispunjenje datih obećanja, </a:t>
            </a:r>
          </a:p>
          <a:p>
            <a:r>
              <a:rPr lang="hr-HR" dirty="0" smtClean="0"/>
              <a:t>nevoljnost da se ulože potrebni resursi da bi se isporučili obećani i očekivani kvalitet usluge</a:t>
            </a:r>
          </a:p>
          <a:p>
            <a:r>
              <a:rPr lang="hr-HR" dirty="0" smtClean="0"/>
              <a:t>Nepravedna poslovna politika preduzeća (npr. Ne prima određene kreditne kartice)</a:t>
            </a:r>
          </a:p>
          <a:p>
            <a:r>
              <a:rPr lang="hr-HR" dirty="0" smtClean="0"/>
              <a:t>usluga spora i/ili nedostupna zbog manjka i/ili loše obučenosti osoblja</a:t>
            </a:r>
            <a:endParaRPr lang="sr-Latn-R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r-HR" u="sng" dirty="0" smtClean="0">
                <a:hlinkClick r:id="rId2"/>
              </a:rPr>
              <a:t>www.UnitedBreaksGuitars</a:t>
            </a:r>
            <a:r>
              <a:rPr lang="sr-Latn-RS" dirty="0" smtClean="0"/>
              <a:t/>
            </a:r>
            <a:br>
              <a:rPr lang="sr-Latn-RS" dirty="0" smtClean="0"/>
            </a:br>
            <a:endParaRPr lang="sr-Latn-RS" dirty="0"/>
          </a:p>
        </p:txBody>
      </p:sp>
      <p:sp>
        <p:nvSpPr>
          <p:cNvPr id="3" name="Content Placeholder 2"/>
          <p:cNvSpPr>
            <a:spLocks noGrp="1"/>
          </p:cNvSpPr>
          <p:nvPr>
            <p:ph idx="1"/>
          </p:nvPr>
        </p:nvSpPr>
        <p:spPr/>
        <p:txBody>
          <a:bodyPr>
            <a:normAutofit lnSpcReduction="10000"/>
          </a:bodyPr>
          <a:lstStyle/>
          <a:p>
            <a:r>
              <a:rPr lang="en-US" u="sng" dirty="0" smtClean="0"/>
              <a:t>"</a:t>
            </a:r>
            <a:r>
              <a:rPr lang="en-US" b="1" u="sng" dirty="0" smtClean="0"/>
              <a:t>United Breaks Guitars</a:t>
            </a:r>
            <a:r>
              <a:rPr lang="en-US" u="sng" dirty="0" smtClean="0"/>
              <a:t>" is a </a:t>
            </a:r>
            <a:r>
              <a:rPr lang="en-US" u="sng" dirty="0" smtClean="0">
                <a:hlinkClick r:id="rId3" tooltip="Protest song"/>
              </a:rPr>
              <a:t>protest song</a:t>
            </a:r>
            <a:r>
              <a:rPr lang="en-US" u="sng" dirty="0" smtClean="0"/>
              <a:t> by </a:t>
            </a:r>
            <a:r>
              <a:rPr lang="en-US" u="sng" dirty="0" smtClean="0">
                <a:hlinkClick r:id="rId4" tooltip="Canada"/>
              </a:rPr>
              <a:t>Canadian</a:t>
            </a:r>
            <a:r>
              <a:rPr lang="en-US" u="sng" dirty="0" smtClean="0"/>
              <a:t> </a:t>
            </a:r>
            <a:r>
              <a:rPr lang="en-US" u="sng" dirty="0" smtClean="0">
                <a:hlinkClick r:id="rId5" tooltip="Musician"/>
              </a:rPr>
              <a:t>musician</a:t>
            </a:r>
            <a:r>
              <a:rPr lang="en-US" u="sng" dirty="0" smtClean="0"/>
              <a:t> </a:t>
            </a:r>
            <a:r>
              <a:rPr lang="en-US" u="sng" dirty="0" smtClean="0">
                <a:hlinkClick r:id="rId6" tooltip="Dave Carroll (musician)"/>
              </a:rPr>
              <a:t>Dave Carroll</a:t>
            </a:r>
            <a:r>
              <a:rPr lang="en-US" u="sng" dirty="0" smtClean="0"/>
              <a:t> and his band, </a:t>
            </a:r>
            <a:r>
              <a:rPr lang="en-US" u="sng" dirty="0" smtClean="0">
                <a:hlinkClick r:id="rId7" tooltip="Sons of Maxwell"/>
              </a:rPr>
              <a:t>Sons of Maxwell</a:t>
            </a:r>
            <a:r>
              <a:rPr lang="en-US" u="sng" dirty="0" smtClean="0"/>
              <a:t>. It chronicles a real-life experience of how his guitar was broken during a trip on </a:t>
            </a:r>
            <a:r>
              <a:rPr lang="en-US" u="sng" dirty="0" smtClean="0">
                <a:hlinkClick r:id="rId8" tooltip="United Airlines"/>
              </a:rPr>
              <a:t>United Airlines</a:t>
            </a:r>
            <a:r>
              <a:rPr lang="en-US" u="sng" dirty="0" smtClean="0"/>
              <a:t> in 2008, and the subsequent reaction from the airline. The song became an </a:t>
            </a:r>
            <a:r>
              <a:rPr lang="en-US" u="sng" dirty="0" err="1" smtClean="0"/>
              <a:t>immediate</a:t>
            </a:r>
            <a:r>
              <a:rPr lang="en-US" u="sng" dirty="0" err="1" smtClean="0">
                <a:hlinkClick r:id="rId9" tooltip="YouTube"/>
              </a:rPr>
              <a:t>YouTube</a:t>
            </a:r>
            <a:r>
              <a:rPr lang="en-US" u="sng" dirty="0" smtClean="0"/>
              <a:t> and </a:t>
            </a:r>
            <a:r>
              <a:rPr lang="en-US" u="sng" dirty="0" smtClean="0">
                <a:hlinkClick r:id="rId10" tooltip="ITunes"/>
              </a:rPr>
              <a:t>iTunes</a:t>
            </a:r>
            <a:r>
              <a:rPr lang="en-US" u="sng" dirty="0" smtClean="0"/>
              <a:t> hit upon its release in July 2009 and a public relations embarrassment for the airline.</a:t>
            </a:r>
            <a:endParaRPr lang="sr-Latn-RS" u="sng"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RS"/>
          </a:p>
        </p:txBody>
      </p:sp>
      <p:sp>
        <p:nvSpPr>
          <p:cNvPr id="3" name="Content Placeholder 2"/>
          <p:cNvSpPr>
            <a:spLocks noGrp="1"/>
          </p:cNvSpPr>
          <p:nvPr>
            <p:ph idx="1"/>
          </p:nvPr>
        </p:nvSpPr>
        <p:spPr/>
        <p:txBody>
          <a:bodyPr>
            <a:normAutofit fontScale="70000" lnSpcReduction="20000"/>
          </a:bodyPr>
          <a:lstStyle/>
          <a:p>
            <a:r>
              <a:rPr lang="en-US" dirty="0" smtClean="0"/>
              <a:t>Musician Dave Carroll said his guitar was broken while in the airline's custody. He alleged that he and fellow passengers saw baggage-handling crew throwing guitars on the tarmac in </a:t>
            </a:r>
            <a:r>
              <a:rPr lang="en-US" dirty="0" smtClean="0">
                <a:hlinkClick r:id="rId2" tooltip="Chicago O'Hare"/>
              </a:rPr>
              <a:t>Chicago O'Hare</a:t>
            </a:r>
            <a:r>
              <a:rPr lang="en-US" dirty="0" smtClean="0"/>
              <a:t> on his flight from </a:t>
            </a:r>
            <a:r>
              <a:rPr lang="en-US" dirty="0" smtClean="0">
                <a:hlinkClick r:id="rId3" tooltip="Halifax Regional Municipality"/>
              </a:rPr>
              <a:t>Halifax, Nova Scotia</a:t>
            </a:r>
            <a:r>
              <a:rPr lang="en-US" dirty="0" smtClean="0"/>
              <a:t> to </a:t>
            </a:r>
            <a:r>
              <a:rPr lang="en-US" dirty="0" smtClean="0">
                <a:hlinkClick r:id="rId4" tooltip="Omaha, Nebraska"/>
              </a:rPr>
              <a:t>Omaha, Nebraska</a:t>
            </a:r>
            <a:r>
              <a:rPr lang="en-US" dirty="0" smtClean="0"/>
              <a:t>. He arrived at his destination to discover that his $3,500 </a:t>
            </a:r>
            <a:r>
              <a:rPr lang="en-US" dirty="0" smtClean="0">
                <a:hlinkClick r:id="rId5" tooltip="Taylor Guitars"/>
              </a:rPr>
              <a:t>Taylor</a:t>
            </a:r>
            <a:r>
              <a:rPr lang="en-US" dirty="0" smtClean="0"/>
              <a:t> guitar had indeed suffered a broken neck (shown in his video).</a:t>
            </a:r>
            <a:r>
              <a:rPr lang="en-US" dirty="0" smtClean="0">
                <a:hlinkClick r:id="rId6" tooltip="Fox News"/>
              </a:rPr>
              <a:t>Fox News</a:t>
            </a:r>
            <a:r>
              <a:rPr lang="en-US" dirty="0" smtClean="0"/>
              <a:t> questioned Carroll on why he checked the valuable guitar and Carroll explained that it is difficult to bring guitars onto flights as carry-on luggage. In his song, he sang that he "alerted three employees who showed complete indifference towards me" when he raised the matter in Chicago. Carroll filed a claim with the airline, and was informed that he was ineligible for compensation because he had failed to make the claim within the company's stipulated "standard 24-hour timeframe</a:t>
            </a:r>
            <a:endParaRPr lang="sr-Latn-R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RS"/>
          </a:p>
        </p:txBody>
      </p:sp>
      <p:sp>
        <p:nvSpPr>
          <p:cNvPr id="3" name="Content Placeholder 2"/>
          <p:cNvSpPr>
            <a:spLocks noGrp="1"/>
          </p:cNvSpPr>
          <p:nvPr>
            <p:ph idx="1"/>
          </p:nvPr>
        </p:nvSpPr>
        <p:spPr/>
        <p:txBody>
          <a:bodyPr>
            <a:normAutofit fontScale="47500" lnSpcReduction="20000"/>
          </a:bodyPr>
          <a:lstStyle/>
          <a:p>
            <a:r>
              <a:rPr lang="en-US" dirty="0" smtClean="0"/>
              <a:t>The YouTube video was posted on July 6. It amassed 150,000 views within one day, prompting United to contact Carroll saying it hoped to right the wrong.</a:t>
            </a:r>
            <a:r>
              <a:rPr lang="en-US" baseline="30000" dirty="0" smtClean="0">
                <a:hlinkClick r:id="rId2"/>
              </a:rPr>
              <a:t>[5]</a:t>
            </a:r>
            <a:r>
              <a:rPr lang="en-US" dirty="0" smtClean="0"/>
              <a:t> The video garnered over half a million hits by July 9,</a:t>
            </a:r>
            <a:r>
              <a:rPr lang="en-US" baseline="30000" dirty="0" smtClean="0">
                <a:hlinkClick r:id="rId2"/>
              </a:rPr>
              <a:t>[7]</a:t>
            </a:r>
            <a:r>
              <a:rPr lang="en-US" dirty="0" smtClean="0"/>
              <a:t> 5 million by mid-August 2009,</a:t>
            </a:r>
            <a:r>
              <a:rPr lang="en-US" baseline="30000" dirty="0" smtClean="0">
                <a:hlinkClick r:id="rId2"/>
              </a:rPr>
              <a:t>[4]</a:t>
            </a:r>
            <a:r>
              <a:rPr lang="en-US" dirty="0" smtClean="0"/>
              <a:t> and 10 million by February 2011.</a:t>
            </a:r>
          </a:p>
          <a:p>
            <a:r>
              <a:rPr lang="en-US" dirty="0" smtClean="0"/>
              <a:t>Media reported the story of the song's instant success and the </a:t>
            </a:r>
            <a:r>
              <a:rPr lang="en-US" dirty="0" smtClean="0">
                <a:hlinkClick r:id="rId3" tooltip="Public relations"/>
              </a:rPr>
              <a:t>public relations</a:t>
            </a:r>
            <a:r>
              <a:rPr lang="en-US" dirty="0" smtClean="0"/>
              <a:t> humiliation for United Airlines.</a:t>
            </a:r>
            <a:r>
              <a:rPr lang="en-US" baseline="30000" dirty="0" smtClean="0">
                <a:hlinkClick r:id="rId2"/>
              </a:rPr>
              <a:t>[1]</a:t>
            </a:r>
            <a:r>
              <a:rPr lang="en-US" baseline="30000" dirty="0" smtClean="0">
                <a:hlinkClick r:id="rId2"/>
              </a:rPr>
              <a:t>[6]</a:t>
            </a:r>
            <a:r>
              <a:rPr lang="en-US" baseline="30000" dirty="0" smtClean="0">
                <a:hlinkClick r:id="rId2"/>
              </a:rPr>
              <a:t>[10]</a:t>
            </a:r>
            <a:r>
              <a:rPr lang="en-US" dirty="0" smtClean="0"/>
              <a:t> Attempting to put a positive gloss on the incident and the song, a company spokesman called it "excellent". Rob Bradford, United's managing director of customer solutions, telephoned Carroll to apologize for the foul-up and to ask if the carrier could use the video internally for training.</a:t>
            </a:r>
            <a:r>
              <a:rPr lang="en-US" baseline="30000" dirty="0" smtClean="0">
                <a:hlinkClick r:id="rId2"/>
              </a:rPr>
              <a:t>[7]</a:t>
            </a:r>
            <a:r>
              <a:rPr lang="en-US" dirty="0" smtClean="0"/>
              <a:t> United mentioned it hoped to learn from the incident, and to change its customer service policy as a result of the incident.</a:t>
            </a:r>
            <a:r>
              <a:rPr lang="en-US" baseline="30000" dirty="0" smtClean="0">
                <a:hlinkClick r:id="rId2"/>
              </a:rPr>
              <a:t>[5]</a:t>
            </a:r>
            <a:endParaRPr lang="en-US" dirty="0" smtClean="0"/>
          </a:p>
          <a:p>
            <a:r>
              <a:rPr lang="en-US" dirty="0" smtClean="0"/>
              <a:t>Bob Taylor, owner of </a:t>
            </a:r>
            <a:r>
              <a:rPr lang="en-US" dirty="0" smtClean="0">
                <a:hlinkClick r:id="rId4" tooltip="Taylor Guitars"/>
              </a:rPr>
              <a:t>Taylor Guitars</a:t>
            </a:r>
            <a:r>
              <a:rPr lang="en-US" dirty="0" smtClean="0"/>
              <a:t>, immediately offered Carroll two guitars and other props for his second video.</a:t>
            </a:r>
            <a:r>
              <a:rPr lang="en-US" baseline="30000" dirty="0" smtClean="0">
                <a:hlinkClick r:id="rId2"/>
              </a:rPr>
              <a:t>[10]</a:t>
            </a:r>
            <a:r>
              <a:rPr lang="en-US" dirty="0" smtClean="0"/>
              <a:t> The song hit number one on the iTunes Music Store the week following its release.</a:t>
            </a:r>
            <a:r>
              <a:rPr lang="en-US" baseline="30000" dirty="0" smtClean="0">
                <a:hlinkClick r:id="rId2"/>
              </a:rPr>
              <a:t>[11]</a:t>
            </a:r>
            <a:r>
              <a:rPr lang="en-US" dirty="0" smtClean="0"/>
              <a:t> </a:t>
            </a:r>
            <a:r>
              <a:rPr lang="en-US" i="1" dirty="0" smtClean="0">
                <a:hlinkClick r:id="rId5" tooltip="The Times"/>
              </a:rPr>
              <a:t>The Times</a:t>
            </a:r>
            <a:r>
              <a:rPr lang="en-US" dirty="0" smtClean="0"/>
              <a:t> reported that the belated compensation offer of $3,000 which was donated by United to the </a:t>
            </a:r>
            <a:r>
              <a:rPr lang="en-US" dirty="0" err="1" smtClean="0">
                <a:hlinkClick r:id="rId6" tooltip="Thelonious Monk Institute of Jazz"/>
              </a:rPr>
              <a:t>Thelonious</a:t>
            </a:r>
            <a:r>
              <a:rPr lang="en-US" dirty="0" smtClean="0">
                <a:hlinkClick r:id="rId6" tooltip="Thelonious Monk Institute of Jazz"/>
              </a:rPr>
              <a:t> Monk Institute of Jazz</a:t>
            </a:r>
            <a:r>
              <a:rPr lang="en-US" dirty="0" smtClean="0"/>
              <a:t> as a "gesture of goodwill" failed to undo the damage done to its image.</a:t>
            </a:r>
            <a:r>
              <a:rPr lang="en-US" baseline="30000" dirty="0" smtClean="0">
                <a:hlinkClick r:id="rId2"/>
              </a:rPr>
              <a:t>[12]</a:t>
            </a:r>
            <a:r>
              <a:rPr lang="en-US" dirty="0" smtClean="0"/>
              <a:t> In response to his protest's success, Carroll posted a video address thanking the public for their support while urging a more understanding and civil attitude towards Ms. </a:t>
            </a:r>
            <a:r>
              <a:rPr lang="en-US" dirty="0" err="1" smtClean="0"/>
              <a:t>Irlweg</a:t>
            </a:r>
            <a:r>
              <a:rPr lang="en-US" dirty="0" smtClean="0"/>
              <a:t>, who was just doing her job in accordance of mandated company policies in this affair.</a:t>
            </a:r>
            <a:r>
              <a:rPr lang="en-US" baseline="30000" dirty="0" smtClean="0">
                <a:hlinkClick r:id="rId2"/>
              </a:rPr>
              <a:t>[13]</a:t>
            </a:r>
            <a:endParaRPr lang="en-US" dirty="0" smtClean="0"/>
          </a:p>
          <a:p>
            <a:r>
              <a:rPr lang="en-US" dirty="0" smtClean="0"/>
              <a:t>Since the incident, Carroll has been in great demand as a speaker on customer service. On one of his trips as a speaker, United Airlines lost his luggage.</a:t>
            </a:r>
            <a:r>
              <a:rPr lang="en-US" baseline="30000" dirty="0" smtClean="0">
                <a:hlinkClick r:id="rId2"/>
              </a:rPr>
              <a:t>[11]</a:t>
            </a:r>
            <a:endParaRPr lang="en-US" dirty="0" smtClean="0"/>
          </a:p>
          <a:p>
            <a:r>
              <a:rPr lang="en-US" dirty="0" smtClean="0"/>
              <a:t>In December 2009, </a:t>
            </a:r>
            <a:r>
              <a:rPr lang="en-US" i="1" dirty="0" smtClean="0">
                <a:hlinkClick r:id="rId7" tooltip="Time (magazine)"/>
              </a:rPr>
              <a:t>Time</a:t>
            </a:r>
            <a:r>
              <a:rPr lang="en-US" dirty="0" smtClean="0"/>
              <a:t> magazine named "United Breaks Guitars" #7 on its list of the Top 10 Viral Videos of 2009.</a:t>
            </a:r>
            <a:r>
              <a:rPr lang="en-US" baseline="30000" dirty="0" smtClean="0">
                <a:hlinkClick r:id="rId2"/>
              </a:rPr>
              <a:t>[14]</a:t>
            </a:r>
            <a:endParaRPr lang="en-US" dirty="0" smtClean="0"/>
          </a:p>
          <a:p>
            <a:r>
              <a:rPr lang="en-US" dirty="0" smtClean="0"/>
              <a:t>In January 2012, Carroll and "United Breaks Guitars" were featured in the CBC/CNBC documentary</a:t>
            </a:r>
          </a:p>
          <a:p>
            <a:endParaRPr lang="sr-Latn-R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RS"/>
          </a:p>
        </p:txBody>
      </p:sp>
      <p:sp>
        <p:nvSpPr>
          <p:cNvPr id="3" name="Content Placeholder 2"/>
          <p:cNvSpPr>
            <a:spLocks noGrp="1"/>
          </p:cNvSpPr>
          <p:nvPr>
            <p:ph idx="1"/>
          </p:nvPr>
        </p:nvSpPr>
        <p:spPr/>
        <p:txBody>
          <a:bodyPr>
            <a:normAutofit fontScale="70000" lnSpcReduction="20000"/>
          </a:bodyPr>
          <a:lstStyle/>
          <a:p>
            <a:r>
              <a:rPr lang="en-US" dirty="0" smtClean="0"/>
              <a:t>Stock price effect</a:t>
            </a:r>
          </a:p>
          <a:p>
            <a:r>
              <a:rPr lang="en-US" i="1" dirty="0" smtClean="0">
                <a:hlinkClick r:id="rId2" tooltip="The Times"/>
              </a:rPr>
              <a:t>The Times</a:t>
            </a:r>
            <a:r>
              <a:rPr lang="en-US" dirty="0" smtClean="0"/>
              <a:t> newspaper reported</a:t>
            </a:r>
            <a:r>
              <a:rPr lang="en-US" baseline="30000" dirty="0" smtClean="0">
                <a:hlinkClick r:id="rId3"/>
              </a:rPr>
              <a:t>[15]</a:t>
            </a:r>
            <a:r>
              <a:rPr lang="en-US" dirty="0" smtClean="0"/>
              <a:t> that within 4 days of the video being posted online, United Airline's stock price fell 10%, costing stockholders about $180 million in value.</a:t>
            </a:r>
          </a:p>
          <a:p>
            <a:r>
              <a:rPr lang="en-US" dirty="0" smtClean="0"/>
              <a:t>However, other analysts have questioned whether this price drop can be directly linked to the video; they note that some other airlines (</a:t>
            </a:r>
            <a:r>
              <a:rPr lang="en-US" dirty="0" smtClean="0">
                <a:hlinkClick r:id="rId4" tooltip="American airlines"/>
              </a:rPr>
              <a:t>American</a:t>
            </a:r>
            <a:r>
              <a:rPr lang="en-US" dirty="0" smtClean="0"/>
              <a:t>, </a:t>
            </a:r>
            <a:r>
              <a:rPr lang="en-US" dirty="0" smtClean="0">
                <a:hlinkClick r:id="rId5" tooltip="Continental airlines"/>
              </a:rPr>
              <a:t>Continental</a:t>
            </a:r>
            <a:r>
              <a:rPr lang="en-US" dirty="0" smtClean="0"/>
              <a:t>, </a:t>
            </a:r>
            <a:r>
              <a:rPr lang="en-US" dirty="0" smtClean="0">
                <a:hlinkClick r:id="rId6" tooltip="Delta airlines"/>
              </a:rPr>
              <a:t>Delta</a:t>
            </a:r>
            <a:r>
              <a:rPr lang="en-US" dirty="0" smtClean="0"/>
              <a:t>, and </a:t>
            </a:r>
            <a:r>
              <a:rPr lang="en-US" dirty="0" smtClean="0">
                <a:hlinkClick r:id="rId7" tooltip="Southwest airlines"/>
              </a:rPr>
              <a:t>Southwest</a:t>
            </a:r>
            <a:r>
              <a:rPr lang="en-US" dirty="0" smtClean="0"/>
              <a:t>) also had drops in their stock price on that date, and that United stock had been on a </a:t>
            </a:r>
            <a:r>
              <a:rPr lang="en-US" dirty="0" smtClean="0">
                <a:hlinkClick r:id="rId8" tooltip="Roller coaster"/>
              </a:rPr>
              <a:t>roller coaster</a:t>
            </a:r>
            <a:r>
              <a:rPr lang="en-US" dirty="0" smtClean="0"/>
              <a:t> all that quarter, including some days with drops greater than 10% in value.</a:t>
            </a:r>
            <a:r>
              <a:rPr lang="en-US" baseline="30000" dirty="0" smtClean="0"/>
              <a:t>[</a:t>
            </a:r>
            <a:r>
              <a:rPr lang="en-US" i="1" baseline="30000" dirty="0" smtClean="0">
                <a:hlinkClick r:id="rId9" tooltip="Wikipedia:Citation needed"/>
              </a:rPr>
              <a:t>citation needed</a:t>
            </a:r>
            <a:r>
              <a:rPr lang="en-US" baseline="30000" dirty="0" smtClean="0"/>
              <a:t>]</a:t>
            </a:r>
            <a:r>
              <a:rPr lang="en-US" dirty="0" smtClean="0"/>
              <a:t> Musician Dave Carroll himself has not made any statements regarding this stock price drop. Additionally, since the video was posted on July 6, the cumulative stock price drop was only 2% (from 3.34 to 3.26)</a:t>
            </a:r>
          </a:p>
          <a:p>
            <a:endParaRPr lang="sr-Latn-R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RS"/>
          </a:p>
        </p:txBody>
      </p:sp>
      <p:pic>
        <p:nvPicPr>
          <p:cNvPr id="4" name="Content Placeholder 3" descr="http://cdn.seomoz.org/img/upload/united-breaks-guitars(1).jpg"/>
          <p:cNvPicPr>
            <a:picLocks noGrp="1"/>
          </p:cNvPicPr>
          <p:nvPr>
            <p:ph idx="1"/>
          </p:nvPr>
        </p:nvPicPr>
        <p:blipFill>
          <a:blip r:embed="rId2" cstate="print"/>
          <a:srcRect/>
          <a:stretch>
            <a:fillRect/>
          </a:stretch>
        </p:blipFill>
        <p:spPr bwMode="auto">
          <a:xfrm>
            <a:off x="0" y="0"/>
            <a:ext cx="9144000" cy="6357958"/>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r-HR" b="1" dirty="0" smtClean="0"/>
              <a:t>Faktori neuspeha koji se odnose na aktivnosti potrošača</a:t>
            </a:r>
            <a:r>
              <a:rPr lang="en-US" dirty="0" smtClean="0"/>
              <a:t/>
            </a:r>
            <a:br>
              <a:rPr lang="en-US" dirty="0" smtClean="0"/>
            </a:br>
            <a:endParaRPr lang="sr-Latn-RS" dirty="0"/>
          </a:p>
        </p:txBody>
      </p:sp>
      <p:sp>
        <p:nvSpPr>
          <p:cNvPr id="5" name="Content Placeholder 4"/>
          <p:cNvSpPr>
            <a:spLocks noGrp="1"/>
          </p:cNvSpPr>
          <p:nvPr>
            <p:ph idx="1"/>
          </p:nvPr>
        </p:nvSpPr>
        <p:spPr/>
        <p:txBody>
          <a:bodyPr/>
          <a:lstStyle/>
          <a:p>
            <a:r>
              <a:rPr lang="hr-HR" dirty="0" smtClean="0"/>
              <a:t>pogrešan buking (booking)</a:t>
            </a:r>
          </a:p>
          <a:p>
            <a:r>
              <a:rPr lang="hr-HR" dirty="0" smtClean="0"/>
              <a:t>pogrešno tumačenje ponude turističke agencije ili hotela</a:t>
            </a:r>
            <a:endParaRPr lang="sr-Latn-R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r-HR" b="1" dirty="0" smtClean="0"/>
              <a:t>Faktori koji se odnose na druge (ostale) potrošače</a:t>
            </a:r>
            <a:r>
              <a:rPr lang="en-US" dirty="0" smtClean="0"/>
              <a:t/>
            </a:r>
            <a:br>
              <a:rPr lang="en-US" dirty="0" smtClean="0"/>
            </a:br>
            <a:endParaRPr lang="sr-Latn-RS" dirty="0"/>
          </a:p>
        </p:txBody>
      </p:sp>
      <p:sp>
        <p:nvSpPr>
          <p:cNvPr id="3" name="Content Placeholder 2"/>
          <p:cNvSpPr>
            <a:spLocks noGrp="1"/>
          </p:cNvSpPr>
          <p:nvPr>
            <p:ph idx="1"/>
          </p:nvPr>
        </p:nvSpPr>
        <p:spPr/>
        <p:txBody>
          <a:bodyPr/>
          <a:lstStyle/>
          <a:p>
            <a:r>
              <a:rPr lang="en-US" dirty="0" smtClean="0"/>
              <a:t>B</a:t>
            </a:r>
            <a:r>
              <a:rPr lang="sr-Latn-RS" dirty="0" smtClean="0"/>
              <a:t>uka u susedstvu</a:t>
            </a:r>
          </a:p>
          <a:p>
            <a:r>
              <a:rPr lang="en-US" dirty="0" smtClean="0"/>
              <a:t>N</a:t>
            </a:r>
            <a:r>
              <a:rPr lang="sr-Latn-RS" dirty="0" smtClean="0"/>
              <a:t>epristojni putnici u avionu, autobusu ili drugim prevoznim sredstvima</a:t>
            </a:r>
          </a:p>
          <a:p>
            <a:r>
              <a:rPr lang="en-US" dirty="0" smtClean="0"/>
              <a:t>I</a:t>
            </a:r>
            <a:r>
              <a:rPr lang="sr-Latn-RS" dirty="0" smtClean="0"/>
              <a:t>ste zone za pušače i nepušače...</a:t>
            </a:r>
            <a:endParaRPr lang="sr-Latn-R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a:t>
            </a:r>
            <a:r>
              <a:rPr lang="sr-Latn-RS" dirty="0" smtClean="0"/>
              <a:t>pravljačke faze u upravljanju neuspehom</a:t>
            </a:r>
            <a:endParaRPr lang="sr-Latn-RS" dirty="0"/>
          </a:p>
        </p:txBody>
      </p:sp>
      <p:sp>
        <p:nvSpPr>
          <p:cNvPr id="3" name="Content Placeholder 2"/>
          <p:cNvSpPr>
            <a:spLocks noGrp="1"/>
          </p:cNvSpPr>
          <p:nvPr>
            <p:ph idx="1"/>
          </p:nvPr>
        </p:nvSpPr>
        <p:spPr/>
        <p:txBody>
          <a:bodyPr>
            <a:normAutofit fontScale="70000" lnSpcReduction="20000"/>
          </a:bodyPr>
          <a:lstStyle/>
          <a:p>
            <a:pPr lvl="0"/>
            <a:r>
              <a:rPr lang="hr-HR" dirty="0" smtClean="0"/>
              <a:t>identifikovanje da je nešto krenulo pogrešnim putem na osnovu ukazivanja potrošača (usmenog komentara, pisane žalbe ili reklamacije, kao neposrednim saznanjimai uočavanjima)</a:t>
            </a:r>
            <a:endParaRPr lang="en-US" dirty="0" smtClean="0"/>
          </a:p>
          <a:p>
            <a:pPr lvl="0"/>
            <a:r>
              <a:rPr lang="hr-HR" dirty="0" smtClean="0"/>
              <a:t>obuzdavanje situacije u smislu prihvatanja da problem postoji i sprečiti dalju štetu ili širenje problema. U nameri da odustane od usluge odbijanje preduzeća da prihvati obraćanje potrošača može biti prvi korak. </a:t>
            </a:r>
            <a:endParaRPr lang="en-US" dirty="0" smtClean="0"/>
          </a:p>
          <a:p>
            <a:pPr lvl="0"/>
            <a:r>
              <a:rPr lang="hr-HR" dirty="0" smtClean="0"/>
              <a:t>Preduzimanje aktivnosti za oporavak, odnosno ponovno zadobijanje poverenja potrošača. Ovaj korak podrazumeva pronalaženje rešenja koje je obostrano prihvatljivo. Osim što je nužno da se potrošač uveri kako je preduzeto sve što je moguće da se situacija popravi, za preduzeće je ključno da se uči na svojim problemima i greškama. Pri tome je preporučljivo da se najpre istraže koreni uzroka problema kroz različite analize, a onda preduzmu aktivnosti za njihovo popravljanje kroz npr. obuku, izmene i dopune postupaka.</a:t>
            </a:r>
            <a:endParaRPr lang="en-US" smtClean="0"/>
          </a:p>
          <a:p>
            <a:endParaRPr lang="sr-Latn-R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TotalTime>
  <Words>3204</Words>
  <Application>Microsoft Office PowerPoint</Application>
  <PresentationFormat>On-screen Show (4:3)</PresentationFormat>
  <Paragraphs>252</Paragraphs>
  <Slides>57</Slides>
  <Notes>0</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Office Theme</vt:lpstr>
      <vt:lpstr>Kontrola kvaliteta turističkih usluga</vt:lpstr>
      <vt:lpstr>Definisanje i značaj kontrole kao faze upravljanja kvalitetom </vt:lpstr>
      <vt:lpstr>monitoring, nadzor, ocena, supervizija verifikacija </vt:lpstr>
      <vt:lpstr>Suština procesa kontrole </vt:lpstr>
      <vt:lpstr>KONTROLNI SISTEM</vt:lpstr>
      <vt:lpstr>TEHNIKE I METODE KONTROLE</vt:lpstr>
      <vt:lpstr>NEOPHODNOST KONTROLE - PROBLEMI</vt:lpstr>
      <vt:lpstr>NEOPHODNOST KONTROLE</vt:lpstr>
      <vt:lpstr>Sadržaj i područja primene kontrole kvaliteta turističkih usluga </vt:lpstr>
      <vt:lpstr>KORACI U KONTROLI</vt:lpstr>
      <vt:lpstr>Slide 11</vt:lpstr>
      <vt:lpstr>UTVRĐIVANJE STANDARDA</vt:lpstr>
      <vt:lpstr>Merenje rezultata i performansi</vt:lpstr>
      <vt:lpstr>Poređenje ostvarenih rezultata sa utvrđenim standardima</vt:lpstr>
      <vt:lpstr>KOREKTIVNA AKCIJA</vt:lpstr>
      <vt:lpstr>Slide 16</vt:lpstr>
      <vt:lpstr>Fokus kontrole u turizmu (područja, tj.  strategijske tačke  koje se kontrolišu)</vt:lpstr>
      <vt:lpstr>Vrste kontrole kvaliteta turističkih usluga </vt:lpstr>
      <vt:lpstr>Naknadna, tj. feedback kontrola –  ex post ili after-the-fact kontrola</vt:lpstr>
      <vt:lpstr>Prednosti feedback kontrole</vt:lpstr>
      <vt:lpstr>Preventivna, tj. feedforward (before-the-fact) ili anticipativna kontrola</vt:lpstr>
      <vt:lpstr>Operativna ili kontrola „u hodu“</vt:lpstr>
      <vt:lpstr>Revizija marketing aktivnosti</vt:lpstr>
      <vt:lpstr>Najvažniji elementi obuhvaćeni revizijom marketing aktivnosti: </vt:lpstr>
      <vt:lpstr>Upravljanje reklamacijama i pritužbama turista </vt:lpstr>
      <vt:lpstr>Načini reagovanja  nezadovoljnih potrošača </vt:lpstr>
      <vt:lpstr>Reagovanje na nedostatke usluga i upućivanje reklamacija ili žalbi</vt:lpstr>
      <vt:lpstr>Slide 28</vt:lpstr>
      <vt:lpstr>Slide 29</vt:lpstr>
      <vt:lpstr>Slide 30</vt:lpstr>
      <vt:lpstr>Procedure ophođenja sa pritužbama i reklamacijama </vt:lpstr>
      <vt:lpstr>Slide 32</vt:lpstr>
      <vt:lpstr>Elementi sistema upravljanja reklamacijama</vt:lpstr>
      <vt:lpstr>Konzistentan sistem ophođenja sa reklamacijama</vt:lpstr>
      <vt:lpstr>Uputstvo</vt:lpstr>
      <vt:lpstr>Mehanizam povratne sprege sa potrošačima </vt:lpstr>
      <vt:lpstr>Upravljanje neuspehom - strategije oporavka usluga   </vt:lpstr>
      <vt:lpstr>Slide 38</vt:lpstr>
      <vt:lpstr>NEUSPEH</vt:lpstr>
      <vt:lpstr>Slide 40</vt:lpstr>
      <vt:lpstr>Slide 41</vt:lpstr>
      <vt:lpstr>Neuspeh zbog kvantiteta</vt:lpstr>
      <vt:lpstr>Neuspeh zbog kvaliteta</vt:lpstr>
      <vt:lpstr>Neuspeh koji se vezuje za vreme - loš tajming </vt:lpstr>
      <vt:lpstr>Lokacija kao aspekt neuspeha</vt:lpstr>
      <vt:lpstr>Odsustvo provajdera</vt:lpstr>
      <vt:lpstr>Propusti u cenama i plaćanju</vt:lpstr>
      <vt:lpstr>Slide 48</vt:lpstr>
      <vt:lpstr>Organizacioni faktori </vt:lpstr>
      <vt:lpstr>www.UnitedBreaksGuitars </vt:lpstr>
      <vt:lpstr>Slide 51</vt:lpstr>
      <vt:lpstr>Slide 52</vt:lpstr>
      <vt:lpstr>Slide 53</vt:lpstr>
      <vt:lpstr>Slide 54</vt:lpstr>
      <vt:lpstr>Faktori neuspeha koji se odnose na aktivnosti potrošača </vt:lpstr>
      <vt:lpstr>Faktori koji se odnose na druge (ostale) potrošače </vt:lpstr>
      <vt:lpstr>Upravljačke faze u upravljanju neuspehom</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Kontrola kvaliteta turističkih usluga</dc:title>
  <dc:creator>Corporate Edition</dc:creator>
  <cp:lastModifiedBy>Maja</cp:lastModifiedBy>
  <cp:revision>22</cp:revision>
  <dcterms:created xsi:type="dcterms:W3CDTF">2011-05-24T05:07:54Z</dcterms:created>
  <dcterms:modified xsi:type="dcterms:W3CDTF">2020-03-16T15:22:18Z</dcterms:modified>
</cp:coreProperties>
</file>