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75" r:id="rId5"/>
    <p:sldId id="285" r:id="rId6"/>
    <p:sldId id="269" r:id="rId7"/>
    <p:sldId id="270" r:id="rId8"/>
    <p:sldId id="271" r:id="rId9"/>
    <p:sldId id="272" r:id="rId10"/>
    <p:sldId id="273" r:id="rId11"/>
    <p:sldId id="274" r:id="rId12"/>
    <p:sldId id="276" r:id="rId13"/>
    <p:sldId id="277" r:id="rId14"/>
    <p:sldId id="257" r:id="rId15"/>
    <p:sldId id="258" r:id="rId16"/>
    <p:sldId id="286" r:id="rId17"/>
    <p:sldId id="278" r:id="rId18"/>
    <p:sldId id="279" r:id="rId19"/>
    <p:sldId id="288" r:id="rId20"/>
    <p:sldId id="289" r:id="rId21"/>
    <p:sldId id="290" r:id="rId22"/>
    <p:sldId id="291" r:id="rId23"/>
    <p:sldId id="287" r:id="rId24"/>
    <p:sldId id="280" r:id="rId25"/>
    <p:sldId id="281" r:id="rId26"/>
    <p:sldId id="293" r:id="rId27"/>
    <p:sldId id="294" r:id="rId28"/>
    <p:sldId id="295" r:id="rId29"/>
    <p:sldId id="296" r:id="rId30"/>
    <p:sldId id="297" r:id="rId31"/>
    <p:sldId id="282" r:id="rId32"/>
    <p:sldId id="283" r:id="rId33"/>
    <p:sldId id="284" r:id="rId34"/>
    <p:sldId id="259" r:id="rId35"/>
    <p:sldId id="261" r:id="rId36"/>
    <p:sldId id="292" r:id="rId37"/>
    <p:sldId id="298" r:id="rId38"/>
    <p:sldId id="29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AEDE4-A153-4786-A5E0-1C0B25213795}" type="datetimeFigureOut">
              <a:rPr lang="en-US" smtClean="0"/>
              <a:pPr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356FE-0E78-473C-AFF2-3BFF7ECD5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BENCHMARKING PROCES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/>
              <a:t>„benchmarking“ (benčmarking) </a:t>
            </a:r>
            <a:r>
              <a:rPr lang="sr-Latn-RS" dirty="0" smtClean="0"/>
              <a:t> - </a:t>
            </a:r>
            <a:r>
              <a:rPr lang="sr-Latn-CS" dirty="0" smtClean="0"/>
              <a:t>standard, urednost ili reper prema kome se mere ili upoređuju druge vrednosti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Benchmarking u odnosu na TQM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hr-HR" dirty="0" smtClean="0"/>
              <a:t> TQM je interni proces unapređenja kvaliteta   gde idealna situacija podrazumeva tzv. „zero defects“, a benchmarking je način postizanja najbolje moguće eksterne performanse i to u odnosu na nekog konkurenta u celom području poslovanja. </a:t>
            </a:r>
          </a:p>
          <a:p>
            <a:pPr>
              <a:buFont typeface="Wingdings" pitchFamily="2" charset="2"/>
              <a:buChar char="§"/>
            </a:pPr>
            <a:r>
              <a:rPr lang="hr-HR" dirty="0" smtClean="0"/>
              <a:t>TQM i benchmarking koriste se Demingov ciklus (plan-do-check-act).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kompariranje kvaliteta sopstvenih usluga sa konkurentskim. </a:t>
            </a:r>
            <a:endParaRPr lang="hr-HR" b="1" dirty="0" smtClean="0"/>
          </a:p>
          <a:p>
            <a:r>
              <a:rPr lang="hr-HR" dirty="0" smtClean="0"/>
              <a:t>merenje , tj. poređenje sa nekim ili u odnosu na nekog ko je izuzetno dobar u određenoj oblasti</a:t>
            </a:r>
          </a:p>
          <a:p>
            <a:r>
              <a:rPr lang="hr-HR" dirty="0" smtClean="0"/>
              <a:t>kontinuirani proces merenja proizvoda, usluga i prakse u odnosu na najjaču konkurenciju ili one kompanije koje se smatraju industrijskim liderima </a:t>
            </a:r>
            <a:endParaRPr lang="en-US" dirty="0" smtClean="0"/>
          </a:p>
          <a:p>
            <a:r>
              <a:rPr lang="hr-HR" dirty="0" smtClean="0"/>
              <a:t>traženje najbolje prakse u industriji koja dovodi do superirne performanse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 smtClean="0"/>
              <a:t> </a:t>
            </a:r>
            <a:r>
              <a:rPr lang="hr-HR" b="1" dirty="0" smtClean="0"/>
              <a:t>„dantotsu“</a:t>
            </a:r>
            <a:r>
              <a:rPr lang="hr-HR" dirty="0" smtClean="0"/>
              <a:t> - pokušaj da se postane najbolji među najboljima. </a:t>
            </a:r>
          </a:p>
          <a:p>
            <a:r>
              <a:rPr lang="hr-HR" i="1" dirty="0" smtClean="0"/>
              <a:t>sredstvo koje se koristi za poboljšanje  i unapređenje proizvoda, usluga ili procesa upravljanja kroz analizu najbolje prakse drugih kompanija i definisanjem standarda performanse i načina njihovog dostizanja u cilju porasta satisfakcije potrošača</a:t>
            </a:r>
            <a:r>
              <a:rPr lang="hr-HR" dirty="0" smtClean="0"/>
              <a:t>.  </a:t>
            </a:r>
          </a:p>
          <a:p>
            <a:r>
              <a:rPr lang="hr-HR" dirty="0" smtClean="0"/>
              <a:t>Najbolja praksa je ona za koju se smatra da će dovesti  do superiorne performanse. </a:t>
            </a:r>
          </a:p>
          <a:p>
            <a:r>
              <a:rPr lang="hr-HR" dirty="0" smtClean="0"/>
              <a:t>Benchmarking </a:t>
            </a:r>
            <a:r>
              <a:rPr lang="hr-HR" b="1" dirty="0" smtClean="0">
                <a:solidFill>
                  <a:srgbClr val="FF0000"/>
                </a:solidFill>
              </a:rPr>
              <a:t>ne bi trebalo </a:t>
            </a:r>
            <a:r>
              <a:rPr lang="hr-HR" dirty="0" smtClean="0"/>
              <a:t>shvatiti kao set  čvrsto ustanovljenih ciljeva  koji sa  sigurnošću dovode do napredovanja i uspeha organizacije, već kao </a:t>
            </a:r>
            <a:r>
              <a:rPr lang="hr-HR" sz="5100" b="1" i="1" dirty="0" smtClean="0">
                <a:solidFill>
                  <a:srgbClr val="00B050"/>
                </a:solidFill>
              </a:rPr>
              <a:t>mogući izvor ideja</a:t>
            </a:r>
            <a:r>
              <a:rPr lang="hr-HR" sz="5100" b="1" dirty="0" smtClean="0">
                <a:solidFill>
                  <a:srgbClr val="00B050"/>
                </a:solidFill>
              </a:rPr>
              <a:t> </a:t>
            </a:r>
            <a:r>
              <a:rPr lang="hr-HR" dirty="0" smtClean="0"/>
              <a:t>za unapređenje  koje potiču iz internog i eksternog iskustva.</a:t>
            </a:r>
          </a:p>
          <a:p>
            <a:r>
              <a:rPr lang="hr-HR" dirty="0" smtClean="0"/>
              <a:t>benchmarking je postao veoma važan deo kriterijuma za dobijanje Malkolm Baldrige National Quality Award (MBNQA)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 smtClean="0"/>
              <a:t>set jasnih outputa koji su postignuti kroz upotrebu seta jasnih inputa za svaki deo ili jedinicu koja o tome </a:t>
            </a:r>
            <a:r>
              <a:rPr lang="hr-HR" b="1" dirty="0" smtClean="0">
                <a:solidFill>
                  <a:srgbClr val="C00000"/>
                </a:solidFill>
              </a:rPr>
              <a:t>odlučuje (eng. Decision making unit - DMU)</a:t>
            </a:r>
            <a:r>
              <a:rPr lang="hr-HR" dirty="0" smtClean="0"/>
              <a:t>. DMU može biti:</a:t>
            </a:r>
          </a:p>
          <a:p>
            <a:r>
              <a:rPr lang="hr-HR" dirty="0" smtClean="0"/>
              <a:t>organizaciona jedinica, </a:t>
            </a:r>
          </a:p>
          <a:p>
            <a:r>
              <a:rPr lang="hr-HR" dirty="0" smtClean="0"/>
              <a:t>kompanija, </a:t>
            </a:r>
          </a:p>
          <a:p>
            <a:r>
              <a:rPr lang="hr-HR" dirty="0" smtClean="0"/>
              <a:t>funkcija,</a:t>
            </a:r>
          </a:p>
          <a:p>
            <a:r>
              <a:rPr lang="hr-HR" dirty="0" smtClean="0"/>
              <a:t> proizvodno ili uslužno postrojenje, </a:t>
            </a:r>
          </a:p>
          <a:p>
            <a:r>
              <a:rPr lang="hr-HR" dirty="0" smtClean="0"/>
              <a:t>departman, </a:t>
            </a:r>
          </a:p>
          <a:p>
            <a:r>
              <a:rPr lang="hr-HR" dirty="0" smtClean="0"/>
              <a:t>sektor, </a:t>
            </a:r>
          </a:p>
          <a:p>
            <a:r>
              <a:rPr lang="hr-HR" dirty="0" smtClean="0"/>
              <a:t>osoba, </a:t>
            </a:r>
          </a:p>
          <a:p>
            <a:r>
              <a:rPr lang="hr-HR" dirty="0" smtClean="0"/>
              <a:t>proces </a:t>
            </a:r>
          </a:p>
          <a:p>
            <a:r>
              <a:rPr lang="hr-HR" dirty="0" smtClean="0"/>
              <a:t>kritičan uslužni susret. </a:t>
            </a:r>
          </a:p>
          <a:p>
            <a:pPr algn="ctr">
              <a:buNone/>
            </a:pPr>
            <a:r>
              <a:rPr lang="hr-HR" b="1" dirty="0" smtClean="0">
                <a:solidFill>
                  <a:srgbClr val="C00000"/>
                </a:solidFill>
              </a:rPr>
              <a:t>Benčmarking partnerom se može posmatrati  onaj sa kime se poredi DMU</a:t>
            </a:r>
            <a:endParaRPr lang="sr-Latn-R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CILJEVI BENCHMARKINGA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Identifikovanje zahteva potrošača</a:t>
            </a:r>
            <a:endParaRPr lang="en-US" dirty="0" smtClean="0"/>
          </a:p>
          <a:p>
            <a:r>
              <a:rPr lang="hr-HR" dirty="0" smtClean="0"/>
              <a:t>Postavljanje ciljeva</a:t>
            </a:r>
            <a:endParaRPr lang="en-US" dirty="0" smtClean="0"/>
          </a:p>
          <a:p>
            <a:r>
              <a:rPr lang="hr-HR" dirty="0" smtClean="0"/>
              <a:t>Biti konkurentan</a:t>
            </a:r>
            <a:endParaRPr lang="en-US" dirty="0" smtClean="0"/>
          </a:p>
          <a:p>
            <a:r>
              <a:rPr lang="hr-HR" dirty="0" smtClean="0"/>
              <a:t>Adekvatno fokusiranje</a:t>
            </a:r>
            <a:endParaRPr lang="en-US" dirty="0" smtClean="0"/>
          </a:p>
          <a:p>
            <a:r>
              <a:rPr lang="hr-HR" dirty="0" smtClean="0"/>
              <a:t>Ostvarivanje najbolje prakse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Cilj: Identifikovanje zahteva potrošača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Bez benchmarkinga: zasnovano na iskustvu ili      dobrom osećaju</a:t>
            </a:r>
            <a:r>
              <a:rPr lang="sr-Latn-RS" dirty="0" smtClean="0"/>
              <a:t>;</a:t>
            </a:r>
            <a:r>
              <a:rPr lang="hr-HR" dirty="0" smtClean="0"/>
              <a:t> slaba usklađenost sa zahtevima potrošača</a:t>
            </a:r>
          </a:p>
          <a:p>
            <a:pPr>
              <a:buNone/>
            </a:pPr>
            <a:r>
              <a:rPr lang="hr-HR" dirty="0" smtClean="0"/>
              <a:t>Sa benchmarkingom:</a:t>
            </a:r>
            <a:r>
              <a:rPr lang="sr-Latn-RS" dirty="0" smtClean="0"/>
              <a:t> t</a:t>
            </a:r>
            <a:r>
              <a:rPr lang="hr-HR" dirty="0" smtClean="0"/>
              <a:t>ržišna realnost u definisanju zahteva;</a:t>
            </a:r>
            <a:r>
              <a:rPr lang="sr-Latn-RS" dirty="0" smtClean="0"/>
              <a:t> o</a:t>
            </a:r>
            <a:r>
              <a:rPr lang="hr-HR" dirty="0" smtClean="0"/>
              <a:t>bjektivna procena zahteva korisnika;</a:t>
            </a:r>
            <a:r>
              <a:rPr lang="sr-Latn-RS" dirty="0" smtClean="0"/>
              <a:t> </a:t>
            </a:r>
            <a:r>
              <a:rPr lang="hr-HR" dirty="0" smtClean="0"/>
              <a:t>na osnovu trendova u grani definišu se i zahtevi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Cilj: </a:t>
            </a:r>
            <a:r>
              <a:rPr lang="hr-HR" dirty="0" smtClean="0"/>
              <a:t>Postavljanje ciljeva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Bez benchmarkinga: nedostatak eksternog fokusa</a:t>
            </a:r>
            <a:r>
              <a:rPr lang="sr-Latn-RS" dirty="0" smtClean="0"/>
              <a:t>; r</a:t>
            </a:r>
            <a:r>
              <a:rPr lang="hr-HR" dirty="0" smtClean="0"/>
              <a:t>eaktivno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Sa benchmarkingom: </a:t>
            </a:r>
            <a:r>
              <a:rPr lang="sr-Latn-RS" dirty="0" smtClean="0"/>
              <a:t>z</a:t>
            </a:r>
            <a:r>
              <a:rPr lang="hr-HR" dirty="0" smtClean="0"/>
              <a:t>asnovano na iskustvu</a:t>
            </a:r>
            <a:r>
              <a:rPr lang="sr-Latn-RS" dirty="0" smtClean="0"/>
              <a:t>; z</a:t>
            </a:r>
            <a:r>
              <a:rPr lang="hr-HR" dirty="0" smtClean="0"/>
              <a:t>asnovano na stvarnim primerima iz prakse</a:t>
            </a:r>
            <a:r>
              <a:rPr lang="sr-Latn-RS" dirty="0" smtClean="0"/>
              <a:t>; p</a:t>
            </a:r>
            <a:r>
              <a:rPr lang="hr-HR" dirty="0" smtClean="0"/>
              <a:t>roaktivno;</a:t>
            </a:r>
            <a:r>
              <a:rPr lang="sr-Latn-RS" dirty="0" smtClean="0"/>
              <a:t> z</a:t>
            </a:r>
            <a:r>
              <a:rPr lang="hr-HR" dirty="0" smtClean="0"/>
              <a:t>natan konformizam u definisanju ciljeva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Cilj: </a:t>
            </a:r>
            <a:r>
              <a:rPr lang="hr-HR" dirty="0" smtClean="0"/>
              <a:t>Biti konkurentan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Bez benchmarkinga: interno fokusiranje</a:t>
            </a:r>
            <a:r>
              <a:rPr lang="sr-Latn-RS" dirty="0" smtClean="0"/>
              <a:t>; </a:t>
            </a:r>
            <a:r>
              <a:rPr lang="hr-HR" dirty="0" smtClean="0"/>
              <a:t>evolucionarne promene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Sa benchmarkingom: </a:t>
            </a:r>
            <a:r>
              <a:rPr lang="sr-Latn-RS" dirty="0" smtClean="0"/>
              <a:t>a</a:t>
            </a:r>
            <a:r>
              <a:rPr lang="hr-HR" dirty="0" smtClean="0"/>
              <a:t>dekvatno razumevanje konkurencije;</a:t>
            </a:r>
            <a:r>
              <a:rPr lang="sr-Latn-RS" dirty="0" smtClean="0"/>
              <a:t> m</a:t>
            </a:r>
            <a:r>
              <a:rPr lang="hr-HR" dirty="0" smtClean="0"/>
              <a:t>ogućnost za značajna poboljšanja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Cilj: </a:t>
            </a:r>
            <a:r>
              <a:rPr lang="hr-HR" dirty="0" smtClean="0"/>
              <a:t>Adekvatno fokusiranje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HR" dirty="0" smtClean="0"/>
              <a:t>Bez bechmarkinga:</a:t>
            </a:r>
          </a:p>
          <a:p>
            <a:r>
              <a:rPr lang="hr-HR" dirty="0" smtClean="0"/>
              <a:t>Usmeravanje na „omiljene“ projekte</a:t>
            </a:r>
            <a:endParaRPr lang="en-US" dirty="0" smtClean="0"/>
          </a:p>
          <a:p>
            <a:r>
              <a:rPr lang="hr-HR" dirty="0" smtClean="0"/>
              <a:t>Nemogućnost adekvatnog segledavanja slabosti i snaga</a:t>
            </a:r>
            <a:endParaRPr lang="en-US" dirty="0" smtClean="0"/>
          </a:p>
          <a:p>
            <a:r>
              <a:rPr lang="hr-HR" dirty="0" smtClean="0"/>
              <a:t>Ići linijom manjeg otpora</a:t>
            </a:r>
          </a:p>
          <a:p>
            <a:pPr>
              <a:buNone/>
            </a:pPr>
            <a:r>
              <a:rPr lang="hr-HR" dirty="0" smtClean="0"/>
              <a:t>Sa benchmarkingom:</a:t>
            </a:r>
            <a:endParaRPr lang="en-US" dirty="0" smtClean="0"/>
          </a:p>
          <a:p>
            <a:r>
              <a:rPr lang="hr-HR" dirty="0" smtClean="0"/>
              <a:t>Identifikacija projekata na osnovu „glasa korisnika“</a:t>
            </a:r>
            <a:endParaRPr lang="en-US" dirty="0" smtClean="0"/>
          </a:p>
          <a:p>
            <a:r>
              <a:rPr lang="hr-HR" dirty="0" smtClean="0"/>
              <a:t>Realno pozicioniranje sopstvene organizacije u odnosu na konkurenciju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Cilj: </a:t>
            </a:r>
            <a:r>
              <a:rPr lang="hr-HR" dirty="0" smtClean="0"/>
              <a:t>Ostvarivanje najbolje prakse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r-HR" dirty="0" smtClean="0"/>
              <a:t>Bez benchmarkinga</a:t>
            </a:r>
          </a:p>
          <a:p>
            <a:r>
              <a:rPr lang="hr-HR" dirty="0" smtClean="0"/>
              <a:t>Nedovoljna inventivnost</a:t>
            </a:r>
            <a:endParaRPr lang="en-US" dirty="0" smtClean="0"/>
          </a:p>
          <a:p>
            <a:r>
              <a:rPr lang="hr-HR" dirty="0" smtClean="0"/>
              <a:t>Nekoliko rešenja</a:t>
            </a:r>
            <a:endParaRPr lang="en-US" dirty="0" smtClean="0"/>
          </a:p>
          <a:p>
            <a:r>
              <a:rPr lang="hr-HR" dirty="0" smtClean="0"/>
              <a:t>Prosečno napredovanje oblasti</a:t>
            </a:r>
            <a:endParaRPr lang="en-US" dirty="0" smtClean="0"/>
          </a:p>
          <a:p>
            <a:r>
              <a:rPr lang="hr-HR" dirty="0" smtClean="0"/>
              <a:t>Neodgovarajuće izvršavanje aktivnosti</a:t>
            </a:r>
          </a:p>
          <a:p>
            <a:endParaRPr lang="hr-HR" dirty="0" smtClean="0"/>
          </a:p>
          <a:p>
            <a:pPr>
              <a:buNone/>
            </a:pPr>
            <a:r>
              <a:rPr lang="hr-HR" dirty="0" smtClean="0"/>
              <a:t>Sa benchmarkingom</a:t>
            </a:r>
            <a:endParaRPr lang="en-US" dirty="0" smtClean="0"/>
          </a:p>
          <a:p>
            <a:r>
              <a:rPr lang="hr-HR" dirty="0" smtClean="0"/>
              <a:t>Proaktivno traganje</a:t>
            </a:r>
            <a:endParaRPr lang="en-US" dirty="0" smtClean="0"/>
          </a:p>
          <a:p>
            <a:r>
              <a:rPr lang="hr-HR" dirty="0" smtClean="0"/>
              <a:t>Mnogo opcija za poboljšanje</a:t>
            </a:r>
            <a:endParaRPr lang="en-US" dirty="0" smtClean="0"/>
          </a:p>
          <a:p>
            <a:r>
              <a:rPr lang="hr-HR" dirty="0" smtClean="0"/>
              <a:t>Dostizanje i približavanje praksama najboljih</a:t>
            </a:r>
            <a:endParaRPr lang="en-US" dirty="0" smtClean="0"/>
          </a:p>
          <a:p>
            <a:r>
              <a:rPr lang="hr-HR" dirty="0" smtClean="0"/>
              <a:t>Ostvarivanje superiornih performansi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i="1" dirty="0" smtClean="0"/>
              <a:t>Osnovna pitanja</a:t>
            </a:r>
            <a:r>
              <a:rPr lang="hr-HR" dirty="0" smtClean="0"/>
              <a:t> koja se postavljaju u </a:t>
            </a:r>
            <a:r>
              <a:rPr lang="hr-HR" i="1" dirty="0" smtClean="0"/>
              <a:t>benchmarking analizama</a:t>
            </a:r>
            <a:r>
              <a:rPr lang="hr-H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1600" dirty="0" smtClean="0"/>
              <a:t>Ko su najbolji?</a:t>
            </a:r>
            <a:endParaRPr lang="en-US" sz="1600" dirty="0" smtClean="0"/>
          </a:p>
          <a:p>
            <a:r>
              <a:rPr lang="hr-HR" sz="1600" dirty="0" smtClean="0"/>
              <a:t>Šta čini najbolju praksu i granice najbolje prakse</a:t>
            </a:r>
            <a:endParaRPr lang="en-US" sz="1600" dirty="0" smtClean="0"/>
          </a:p>
          <a:p>
            <a:r>
              <a:rPr lang="hr-HR" sz="1600" dirty="0" smtClean="0"/>
              <a:t>Sa kojim performansama uspešnih treba da se mere manji uspešni, a kako bi dostigli najbolju praksu?</a:t>
            </a:r>
            <a:endParaRPr lang="en-US" sz="1600" dirty="0" smtClean="0"/>
          </a:p>
          <a:p>
            <a:r>
              <a:rPr lang="hr-HR" sz="1600" dirty="0" smtClean="0"/>
              <a:t>Koji su stepeni unapređenja tokom vremena?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4" name="Picture 4" descr="s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852936"/>
            <a:ext cx="874846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 </a:t>
            </a:r>
            <a:endParaRPr lang="en-US" dirty="0" smtClean="0"/>
          </a:p>
          <a:p>
            <a:pPr>
              <a:buNone/>
            </a:pPr>
            <a:r>
              <a:rPr lang="hr-HR" dirty="0" smtClean="0"/>
              <a:t>Benchmarking se može sprovoditi  na :</a:t>
            </a:r>
          </a:p>
          <a:p>
            <a:r>
              <a:rPr lang="hr-HR" dirty="0" smtClean="0"/>
              <a:t>strateškom, tj, </a:t>
            </a:r>
            <a:r>
              <a:rPr lang="hr-HR" i="1" dirty="0" smtClean="0"/>
              <a:t>makro nivou</a:t>
            </a:r>
            <a:r>
              <a:rPr lang="hr-HR" dirty="0" smtClean="0"/>
              <a:t> (kompanija) ili na</a:t>
            </a:r>
          </a:p>
          <a:p>
            <a:r>
              <a:rPr lang="hr-HR" dirty="0" smtClean="0"/>
              <a:t> </a:t>
            </a:r>
            <a:r>
              <a:rPr lang="hr-HR" i="1" dirty="0" smtClean="0"/>
              <a:t>mikro nivou</a:t>
            </a:r>
            <a:r>
              <a:rPr lang="hr-HR" dirty="0" smtClean="0"/>
              <a:t> (radna jedinica, proces, uslužni susret i sl.).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Generički  benchmarking proces</a:t>
            </a:r>
            <a:endParaRPr lang="en-US" dirty="0"/>
          </a:p>
        </p:txBody>
      </p:sp>
      <p:pic>
        <p:nvPicPr>
          <p:cNvPr id="5" name="Content Placeholder 4" descr="benchmarking slik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10153128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r-Latn-CS" dirty="0" smtClean="0"/>
              <a:t>KADA BENCHMARKING</a:t>
            </a:r>
          </a:p>
          <a:p>
            <a:r>
              <a:rPr lang="sr-Latn-CS" dirty="0" smtClean="0"/>
              <a:t>Definisanje organizacione strukture</a:t>
            </a:r>
          </a:p>
          <a:p>
            <a:r>
              <a:rPr lang="sr-Latn-CS" dirty="0" smtClean="0"/>
              <a:t>Proizvodnja i usluge – ključni procesi</a:t>
            </a:r>
          </a:p>
          <a:p>
            <a:r>
              <a:rPr lang="sr-Latn-CS" dirty="0" smtClean="0"/>
              <a:t>Ključni procesi projektovanja</a:t>
            </a:r>
            <a:endParaRPr lang="en-US" dirty="0" smtClean="0"/>
          </a:p>
          <a:p>
            <a:pPr>
              <a:buNone/>
            </a:pPr>
            <a:r>
              <a:rPr lang="sr-Latn-CS" dirty="0" smtClean="0"/>
              <a:t>LIČNE OSOBINE ZA IMPLEMENTACIJU BENCMARKINGA</a:t>
            </a:r>
          </a:p>
          <a:p>
            <a:r>
              <a:rPr lang="sr-Latn-CS" dirty="0" smtClean="0"/>
              <a:t>Sposobnost za timski rad</a:t>
            </a:r>
          </a:p>
          <a:p>
            <a:r>
              <a:rPr lang="sr-Latn-CS" dirty="0" smtClean="0"/>
              <a:t>Spremnost za promene i volju za poboljšanje</a:t>
            </a:r>
          </a:p>
          <a:p>
            <a:r>
              <a:rPr lang="sr-Latn-CS" dirty="0" smtClean="0"/>
              <a:t>Volja za realizaciju</a:t>
            </a:r>
          </a:p>
          <a:p>
            <a:r>
              <a:rPr lang="sr-Latn-CS" dirty="0" smtClean="0"/>
              <a:t>Spremnost da se permanentno uči nešto novo</a:t>
            </a:r>
          </a:p>
          <a:p>
            <a:r>
              <a:rPr lang="sr-Latn-CS" dirty="0" smtClean="0"/>
              <a:t>Sposobnost za savladavanje prepreka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hr-HR" dirty="0" smtClean="0"/>
              <a:t>Koncepcija projekta benčmarkinga:;</a:t>
            </a:r>
            <a:endParaRPr lang="en-US" dirty="0" smtClean="0"/>
          </a:p>
          <a:p>
            <a:pPr lvl="0"/>
            <a:r>
              <a:rPr lang="hr-HR" dirty="0" smtClean="0"/>
              <a:t>Planiranje: u vezi sa tim </a:t>
            </a:r>
            <a:r>
              <a:rPr lang="hr-HR" b="1" dirty="0" smtClean="0"/>
              <a:t>šta</a:t>
            </a:r>
            <a:r>
              <a:rPr lang="hr-HR" dirty="0" smtClean="0"/>
              <a:t> treba porediti</a:t>
            </a:r>
            <a:endParaRPr lang="en-US" dirty="0" smtClean="0"/>
          </a:p>
          <a:p>
            <a:pPr lvl="0"/>
            <a:r>
              <a:rPr lang="hr-HR" dirty="0" smtClean="0"/>
              <a:t>Preliminarno prikupljanje podataka: o drugim organizacijama i slčnim procesima, </a:t>
            </a:r>
            <a:endParaRPr lang="en-US" dirty="0" smtClean="0"/>
          </a:p>
          <a:p>
            <a:pPr lvl="0"/>
            <a:r>
              <a:rPr lang="hr-HR" dirty="0" smtClean="0"/>
              <a:t>odabir kompanija</a:t>
            </a:r>
            <a:endParaRPr lang="en-US" dirty="0" smtClean="0"/>
          </a:p>
          <a:p>
            <a:r>
              <a:rPr lang="hr-HR" dirty="0" smtClean="0"/>
              <a:t>prikupljanje podataka o partneru za benčmarking </a:t>
            </a:r>
            <a:endParaRPr lang="en-US" dirty="0" smtClean="0"/>
          </a:p>
          <a:p>
            <a:pPr lvl="0"/>
            <a:r>
              <a:rPr lang="hr-HR" dirty="0" smtClean="0"/>
              <a:t>Planiranje primene</a:t>
            </a:r>
            <a:endParaRPr lang="en-US" dirty="0" smtClean="0"/>
          </a:p>
          <a:p>
            <a:pPr lvl="0"/>
            <a:r>
              <a:rPr lang="hr-HR" dirty="0" smtClean="0"/>
              <a:t>Primena</a:t>
            </a:r>
            <a:endParaRPr lang="en-US" dirty="0" smtClean="0"/>
          </a:p>
          <a:p>
            <a:r>
              <a:rPr lang="hr-HR" dirty="0" smtClean="0"/>
              <a:t>Rekalibracija</a:t>
            </a:r>
            <a:endParaRPr lang="sr-Latn-R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Mogući kriterijumi kod izbora partnera za benchmarking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r-HR" dirty="0" smtClean="0"/>
              <a:t>Organizacije koje su za izvanredne rezultate  dobile odlikovanja ili nagrade;</a:t>
            </a:r>
            <a:endParaRPr lang="en-US" dirty="0" smtClean="0"/>
          </a:p>
          <a:p>
            <a:pPr lvl="0"/>
            <a:r>
              <a:rPr lang="hr-HR" dirty="0" smtClean="0"/>
              <a:t>Organizacije koje se u medijima pojavljuju pozitivno;</a:t>
            </a:r>
            <a:endParaRPr lang="en-US" dirty="0" smtClean="0"/>
          </a:p>
          <a:p>
            <a:pPr lvl="0"/>
            <a:r>
              <a:rPr lang="hr-HR" dirty="0" smtClean="0"/>
              <a:t>Nezavisni izveštaji i naučni radovi, državne institucije, univerziteti ili trgovačke organizacije;</a:t>
            </a:r>
            <a:endParaRPr lang="en-US" dirty="0" smtClean="0"/>
          </a:p>
          <a:p>
            <a:pPr lvl="0"/>
            <a:r>
              <a:rPr lang="hr-HR" dirty="0" smtClean="0"/>
              <a:t>Lična iskustva pojedinih članova tima</a:t>
            </a:r>
            <a:endParaRPr lang="en-US" dirty="0" smtClean="0"/>
          </a:p>
          <a:p>
            <a:pPr lvl="0"/>
            <a:r>
              <a:rPr lang="hr-HR" dirty="0" smtClean="0"/>
              <a:t>Savetnici organizacije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Koraci u benchmarkingu</a:t>
            </a:r>
            <a:endParaRPr lang="en-US" dirty="0"/>
          </a:p>
        </p:txBody>
      </p:sp>
      <p:pic>
        <p:nvPicPr>
          <p:cNvPr id="6" name="Content Placeholder 5" descr="49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06489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PLAN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 lvl="0"/>
            <a:r>
              <a:rPr lang="hr-HR" dirty="0" smtClean="0"/>
              <a:t>Odabir sektora ili grupe aktivnosti za benčmarking;</a:t>
            </a:r>
            <a:endParaRPr lang="en-US" dirty="0" smtClean="0"/>
          </a:p>
          <a:p>
            <a:pPr lvl="0"/>
            <a:r>
              <a:rPr lang="hr-HR" dirty="0" smtClean="0"/>
              <a:t>Identifikovanje najboljeg  konkurenta, moguće i kroz korišćenje feed-backa potošača;</a:t>
            </a:r>
            <a:endParaRPr lang="en-US" dirty="0" smtClean="0"/>
          </a:p>
          <a:p>
            <a:pPr lvl="0"/>
            <a:r>
              <a:rPr lang="hr-HR" dirty="0" smtClean="0"/>
              <a:t>Identifikovanje benčmarking partnera;</a:t>
            </a:r>
            <a:endParaRPr lang="en-US" dirty="0" smtClean="0"/>
          </a:p>
          <a:p>
            <a:pPr lvl="0"/>
            <a:r>
              <a:rPr lang="hr-HR" dirty="0" smtClean="0"/>
              <a:t>Stvaranje odgovarajućeg tima;</a:t>
            </a:r>
            <a:endParaRPr lang="en-US" dirty="0" smtClean="0"/>
          </a:p>
          <a:p>
            <a:pPr lvl="0"/>
            <a:r>
              <a:rPr lang="hr-HR" dirty="0" smtClean="0"/>
              <a:t>Odlučivanje za metodologiju sakupljanja informacija i podataka </a:t>
            </a:r>
            <a:endParaRPr lang="en-US" dirty="0" smtClean="0"/>
          </a:p>
          <a:p>
            <a:pPr lvl="0"/>
            <a:r>
              <a:rPr lang="hr-HR" dirty="0" smtClean="0"/>
              <a:t>Priprema za posetu i povezivanje sa ciljanom organizacijom;</a:t>
            </a:r>
            <a:endParaRPr lang="en-US" dirty="0" smtClean="0"/>
          </a:p>
          <a:p>
            <a:pPr lvl="0"/>
            <a:r>
              <a:rPr lang="hr-HR" dirty="0" smtClean="0"/>
              <a:t>Korišćenje metodologije sakupljanja podataka.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ANALIZA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dirty="0" smtClean="0"/>
              <a:t>Poređenje organizacije i njenih konkurenata koristeći benčmark podatke</a:t>
            </a:r>
            <a:endParaRPr lang="en-US" dirty="0" smtClean="0"/>
          </a:p>
          <a:p>
            <a:pPr lvl="0"/>
            <a:r>
              <a:rPr lang="hr-HR" dirty="0" smtClean="0"/>
              <a:t>Katalogizacija informacija i kreiranje nadležnog centra</a:t>
            </a:r>
            <a:endParaRPr lang="en-US" dirty="0" smtClean="0"/>
          </a:p>
          <a:p>
            <a:pPr lvl="0"/>
            <a:r>
              <a:rPr lang="hr-HR" dirty="0" smtClean="0"/>
              <a:t>Analiza tekućih aktivnosti kao i merenje performansi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RAZVOJ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dirty="0" smtClean="0"/>
              <a:t>Propisivanje novih ciljeva / standarda nivoa performanse</a:t>
            </a:r>
            <a:endParaRPr lang="en-US" dirty="0" smtClean="0"/>
          </a:p>
          <a:p>
            <a:pPr lvl="0"/>
            <a:r>
              <a:rPr lang="hr-HR" dirty="0" smtClean="0"/>
              <a:t>Razvoj plana akcije kako bi se dostigli ciljevi i integrisali u organizaciju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POBOLJŠANJE</a:t>
            </a:r>
            <a:endParaRPr lang="en-US" dirty="0" smtClean="0"/>
          </a:p>
          <a:p>
            <a:pPr lvl="0"/>
            <a:r>
              <a:rPr lang="hr-HR" dirty="0" smtClean="0"/>
              <a:t>Implementiranje specifičnih postupaka (akcija) i njihova integracija u poslovni proces</a:t>
            </a:r>
            <a:endParaRPr lang="en-US" dirty="0" smtClean="0"/>
          </a:p>
          <a:p>
            <a:pPr>
              <a:buNone/>
            </a:pPr>
            <a:r>
              <a:rPr lang="hr-HR" dirty="0" smtClean="0"/>
              <a:t>PREGLED</a:t>
            </a:r>
            <a:endParaRPr lang="en-US" dirty="0" smtClean="0"/>
          </a:p>
          <a:p>
            <a:pPr lvl="0"/>
            <a:r>
              <a:rPr lang="hr-HR" dirty="0" smtClean="0"/>
              <a:t>Praćenje rezultata i poboljšanja</a:t>
            </a:r>
            <a:endParaRPr lang="en-US" dirty="0" smtClean="0"/>
          </a:p>
          <a:p>
            <a:pPr lvl="0"/>
            <a:r>
              <a:rPr lang="hr-HR" dirty="0" smtClean="0"/>
              <a:t>Pregled benčmarking i tekućih odnosa sa ciljnom organizacijom.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predrasude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/>
              <a:t>Benčmarking nije prosto kopiranje procesa ili uspeha </a:t>
            </a:r>
          </a:p>
          <a:p>
            <a:r>
              <a:rPr lang="sr-Latn-CS" dirty="0" smtClean="0"/>
              <a:t>shvatanje da je benčmarking „industrijski turizam“</a:t>
            </a:r>
          </a:p>
          <a:p>
            <a:r>
              <a:rPr lang="sr-Latn-CS" dirty="0" smtClean="0"/>
              <a:t>nije „merenje radi merenja“</a:t>
            </a:r>
          </a:p>
          <a:p>
            <a:r>
              <a:rPr lang="sr-Latn-CS" dirty="0" smtClean="0"/>
              <a:t>iskustva drugih kompanija su neprikladna </a:t>
            </a:r>
          </a:p>
          <a:p>
            <a:r>
              <a:rPr lang="sr-Latn-CS" dirty="0" smtClean="0"/>
              <a:t>autoritet i ovlašćenja</a:t>
            </a:r>
          </a:p>
          <a:p>
            <a:r>
              <a:rPr lang="sr-Latn-CS" dirty="0" smtClean="0"/>
              <a:t>odgovarajući resursi </a:t>
            </a:r>
          </a:p>
          <a:p>
            <a:r>
              <a:rPr lang="sr-Latn-CS" dirty="0" smtClean="0"/>
              <a:t>obuka ljudi</a:t>
            </a:r>
            <a:endParaRPr lang="sr-Latn-R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TIPOVI BENČMARKINGA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Unutrašnji</a:t>
            </a:r>
            <a:r>
              <a:rPr lang="en-US" b="1" dirty="0" smtClean="0"/>
              <a:t>, </a:t>
            </a:r>
            <a:r>
              <a:rPr lang="en-US" b="1" dirty="0" err="1" smtClean="0"/>
              <a:t>tj</a:t>
            </a:r>
            <a:r>
              <a:rPr lang="en-US" b="1" dirty="0" smtClean="0"/>
              <a:t>.  </a:t>
            </a:r>
            <a:r>
              <a:rPr lang="en-US" b="1" dirty="0" err="1" smtClean="0"/>
              <a:t>interni</a:t>
            </a:r>
            <a:r>
              <a:rPr lang="en-US" b="1" dirty="0" smtClean="0"/>
              <a:t> </a:t>
            </a:r>
            <a:r>
              <a:rPr lang="en-US" b="1" dirty="0" err="1" smtClean="0"/>
              <a:t>benčmarking</a:t>
            </a:r>
            <a:r>
              <a:rPr lang="en-US" b="1" dirty="0" smtClean="0"/>
              <a:t> (eng. “Internal Benchmarking”)</a:t>
            </a:r>
            <a:endParaRPr lang="hr-HR" b="1" dirty="0" smtClean="0"/>
          </a:p>
          <a:p>
            <a:r>
              <a:rPr lang="en-US" b="1" dirty="0" err="1" smtClean="0"/>
              <a:t>Konkurentni</a:t>
            </a:r>
            <a:r>
              <a:rPr lang="en-US" b="1" dirty="0" smtClean="0"/>
              <a:t> </a:t>
            </a:r>
            <a:r>
              <a:rPr lang="en-US" b="1" dirty="0" err="1" smtClean="0"/>
              <a:t>benčmarking</a:t>
            </a:r>
            <a:r>
              <a:rPr lang="en-US" b="1" dirty="0" smtClean="0"/>
              <a:t> (“Competitive Benchmarking”)</a:t>
            </a:r>
            <a:endParaRPr lang="hr-HR" b="1" dirty="0" smtClean="0"/>
          </a:p>
          <a:p>
            <a:r>
              <a:rPr lang="en-US" b="1" dirty="0" err="1" smtClean="0"/>
              <a:t>Funkcionalni</a:t>
            </a:r>
            <a:r>
              <a:rPr lang="en-US" b="1" dirty="0" smtClean="0"/>
              <a:t> </a:t>
            </a:r>
            <a:r>
              <a:rPr lang="en-US" b="1" dirty="0" err="1" smtClean="0"/>
              <a:t>benčmarking</a:t>
            </a:r>
            <a:r>
              <a:rPr lang="en-US" b="1" dirty="0" smtClean="0"/>
              <a:t> (“Functional Benchmarking”)</a:t>
            </a:r>
            <a:endParaRPr lang="sr-Latn-RS" b="1" dirty="0" smtClean="0"/>
          </a:p>
          <a:p>
            <a:r>
              <a:rPr lang="en-US" b="1" dirty="0" err="1" smtClean="0"/>
              <a:t>Generički</a:t>
            </a:r>
            <a:r>
              <a:rPr lang="en-US" b="1" dirty="0" smtClean="0"/>
              <a:t> </a:t>
            </a:r>
            <a:r>
              <a:rPr lang="en-US" b="1" dirty="0" err="1" smtClean="0"/>
              <a:t>benčmarking</a:t>
            </a:r>
            <a:r>
              <a:rPr lang="en-US" b="1" dirty="0" smtClean="0"/>
              <a:t> (“Generic Benchmarking”)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err="1" smtClean="0"/>
              <a:t>Benčmarking</a:t>
            </a:r>
            <a:r>
              <a:rPr lang="en-US" dirty="0" smtClean="0"/>
              <a:t> </a:t>
            </a:r>
            <a:r>
              <a:rPr lang="en-US" dirty="0" err="1" smtClean="0"/>
              <a:t>performansi</a:t>
            </a:r>
            <a:r>
              <a:rPr lang="en-US" dirty="0" smtClean="0"/>
              <a:t> (“Performance Benchmarking”)</a:t>
            </a:r>
            <a:endParaRPr lang="sr-Latn-RS" dirty="0" smtClean="0"/>
          </a:p>
          <a:p>
            <a:pPr lvl="0"/>
            <a:r>
              <a:rPr lang="en-US" dirty="0" err="1" smtClean="0"/>
              <a:t>Benčmarking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(„Process benchmarking“) </a:t>
            </a:r>
            <a:endParaRPr lang="sr-Latn-RS" dirty="0" smtClean="0"/>
          </a:p>
          <a:p>
            <a:pPr lvl="0"/>
            <a:r>
              <a:rPr lang="en-US" dirty="0" err="1" smtClean="0"/>
              <a:t>Strateški</a:t>
            </a:r>
            <a:r>
              <a:rPr lang="en-US" dirty="0" smtClean="0"/>
              <a:t> </a:t>
            </a:r>
            <a:r>
              <a:rPr lang="en-US" dirty="0" err="1" smtClean="0"/>
              <a:t>benčmarking</a:t>
            </a:r>
            <a:r>
              <a:rPr lang="en-US" dirty="0" smtClean="0"/>
              <a:t> („Strategic Benchmarking“) </a:t>
            </a:r>
          </a:p>
          <a:p>
            <a:r>
              <a:rPr lang="hr-HR" i="1" dirty="0" smtClean="0"/>
              <a:t>Benchmarking ključnih kompetencija: </a:t>
            </a:r>
            <a:r>
              <a:rPr lang="hr-HR" dirty="0" smtClean="0"/>
              <a:t>procenjivanje područja kao što su: liderstvo, informacije i analize, strateško planiranje kvaliteta, korišćenje ljudskih resursa i obezbeđivanje proizvoda i usluga.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INTERNI BENČMARKING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poređivanje zajedničkih indikatora procesa isporuke, rezultata delova unutar preduzeća ili turističke destinacije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EKSTERNI BM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poređuje se celina organizacije ili destinacije sa konkurencijom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GENERIČKI BM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</a:t>
            </a:r>
            <a:r>
              <a:rPr lang="sr-Latn-RS" dirty="0" smtClean="0"/>
              <a:t>rednovanje i označavanje kvaliteta pojedinih usluga odnosno destinacije kao celine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KONKURENTSKI BM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poređivanje sa direktnom konkurencijom, za razliku od funkcionalnog koji traga za vrhunskom praksom za svetskom izvrsnošću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RELATIONSHIP BM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r>
              <a:rPr lang="sr-Latn-RS" dirty="0" smtClean="0"/>
              <a:t>provode već poznati partneri koji maju međusobno poverenje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>Hijerarhija benchmarking luksuznih hotela u Koreji</a:t>
            </a:r>
            <a:endParaRPr lang="en-US" dirty="0"/>
          </a:p>
        </p:txBody>
      </p:sp>
      <p:pic>
        <p:nvPicPr>
          <p:cNvPr id="4" name="Content Placeholder 3" descr="5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00200"/>
            <a:ext cx="849694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Konkurentski benchmarking hotela prema AH</a:t>
            </a:r>
            <a:r>
              <a:rPr lang="en-US" dirty="0" smtClean="0"/>
              <a:t>P</a:t>
            </a:r>
            <a:r>
              <a:rPr lang="hr-HR" dirty="0" smtClean="0"/>
              <a:t> metodi podrazumeva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hr-HR" dirty="0" smtClean="0"/>
              <a:t>razdvajanje procesa kojim se vrednuju usluge na nekoliko  kriterijuma i atributa i njihovo struktuisanje u hijerarhijsku formu;</a:t>
            </a:r>
            <a:endParaRPr lang="en-US" dirty="0" smtClean="0"/>
          </a:p>
          <a:p>
            <a:pPr lvl="0"/>
            <a:r>
              <a:rPr lang="hr-HR" dirty="0" smtClean="0"/>
              <a:t>stvaranje serija parnih načina za upoređivanje kriterijuma i atributa a prema vrednovanju zaposlenih u hotelu;</a:t>
            </a:r>
            <a:endParaRPr lang="en-US" dirty="0" smtClean="0"/>
          </a:p>
          <a:p>
            <a:pPr lvl="0"/>
            <a:r>
              <a:rPr lang="hr-HR" dirty="0" smtClean="0"/>
              <a:t>ocenjivanje relativnog značaja  kriterijuma i atributa zasnovanih na mišljenju zaposlenih;</a:t>
            </a:r>
            <a:endParaRPr lang="en-US" dirty="0" smtClean="0"/>
          </a:p>
          <a:p>
            <a:pPr lvl="0"/>
            <a:r>
              <a:rPr lang="hr-HR" dirty="0" smtClean="0"/>
              <a:t>agregiranje relativne važnosti kriterijuma i atributa i njihovo sintetizovanje za konačno merenje uslužne performanse.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Ključna područja benchmarkinga u turističkom poslovanju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hr-HR" dirty="0" smtClean="0"/>
              <a:t>pažnja i briga koja se posvećuje potrošaču / turisti</a:t>
            </a:r>
            <a:endParaRPr lang="en-US" dirty="0" smtClean="0"/>
          </a:p>
          <a:p>
            <a:pPr lvl="0"/>
            <a:r>
              <a:rPr lang="hr-HR" dirty="0" smtClean="0"/>
              <a:t>atmosfera i okruženje</a:t>
            </a:r>
            <a:endParaRPr lang="en-US" dirty="0" smtClean="0"/>
          </a:p>
          <a:p>
            <a:pPr lvl="0"/>
            <a:r>
              <a:rPr lang="hr-HR" dirty="0" smtClean="0"/>
              <a:t>izgled zaposlenih</a:t>
            </a:r>
            <a:endParaRPr lang="en-US" dirty="0" smtClean="0"/>
          </a:p>
          <a:p>
            <a:pPr lvl="0"/>
            <a:r>
              <a:rPr lang="hr-HR" dirty="0" smtClean="0"/>
              <a:t>nivo profesionalizma zaposlenih</a:t>
            </a:r>
            <a:endParaRPr lang="en-US" dirty="0" smtClean="0"/>
          </a:p>
          <a:p>
            <a:pPr lvl="0"/>
            <a:r>
              <a:rPr lang="hr-HR" dirty="0" smtClean="0"/>
              <a:t>ponuda hrane i pića (HIP)</a:t>
            </a:r>
            <a:endParaRPr lang="en-US" dirty="0" smtClean="0"/>
          </a:p>
          <a:p>
            <a:pPr lvl="0"/>
            <a:r>
              <a:rPr lang="hr-HR" dirty="0" smtClean="0"/>
              <a:t>kvalitet hrane i pića</a:t>
            </a:r>
            <a:endParaRPr lang="en-US" dirty="0" smtClean="0"/>
          </a:p>
          <a:p>
            <a:pPr lvl="0"/>
            <a:r>
              <a:rPr lang="hr-HR" dirty="0" smtClean="0"/>
              <a:t>higijena objekta i higijensko-sanitarne mere</a:t>
            </a:r>
            <a:endParaRPr lang="en-US" dirty="0" smtClean="0"/>
          </a:p>
          <a:p>
            <a:pPr lvl="0"/>
            <a:r>
              <a:rPr lang="hr-HR" dirty="0" smtClean="0"/>
              <a:t>sigurnost i bezbednost</a:t>
            </a:r>
            <a:endParaRPr lang="en-US" dirty="0" smtClean="0"/>
          </a:p>
          <a:p>
            <a:pPr lvl="0"/>
            <a:r>
              <a:rPr lang="hr-HR" dirty="0" smtClean="0"/>
              <a:t>brzina i efikasnost pružanja turističkeusluge</a:t>
            </a:r>
            <a:endParaRPr lang="en-US" dirty="0" smtClean="0"/>
          </a:p>
          <a:p>
            <a:pPr lvl="0"/>
            <a:r>
              <a:rPr lang="hr-HR" dirty="0" smtClean="0"/>
              <a:t>obim i kvalitet informacija</a:t>
            </a:r>
            <a:endParaRPr lang="en-US" dirty="0" smtClean="0"/>
          </a:p>
          <a:p>
            <a:pPr lvl="0"/>
            <a:r>
              <a:rPr lang="hr-HR" dirty="0" smtClean="0"/>
              <a:t>enterijer i eksterijer objekta u kome se turistička usluga pruža</a:t>
            </a:r>
            <a:endParaRPr lang="en-US" dirty="0" smtClean="0"/>
          </a:p>
          <a:p>
            <a:pPr lvl="0"/>
            <a:r>
              <a:rPr lang="hr-HR" dirty="0" smtClean="0"/>
              <a:t>zakonom propisane obaveze i sl.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DESET KORAKA BENCHMARKING PROCESA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sr-Latn-CS" dirty="0" smtClean="0"/>
              <a:t>Kome cilju težimo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Ko ili šta odlučujuće utiče na ovaj cilj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Ko je naš Bencmarking partner i gde nalazimo potvrdu za naš cilj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Kako dolazimo do upotrebljivih podataka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Gde smo danas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Ko je najbolji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S kim hoćemo da se poredimo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Koje akcije vode ka poboljšanju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Da li se može postići Benchmarkig cilj</a:t>
            </a:r>
          </a:p>
          <a:p>
            <a:pPr>
              <a:lnSpc>
                <a:spcPct val="90000"/>
              </a:lnSpc>
            </a:pPr>
            <a:r>
              <a:rPr lang="sr-Latn-CS" dirty="0" smtClean="0"/>
              <a:t>Kojim se novim ciljevima teži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SPROVODJENJE BENCHMARKING PROCESA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CS" dirty="0" smtClean="0"/>
              <a:t>KROZ PET RADNIH STEPENA</a:t>
            </a:r>
          </a:p>
          <a:p>
            <a:pPr>
              <a:buNone/>
            </a:pPr>
            <a:r>
              <a:rPr lang="sr-Latn-CS" dirty="0" smtClean="0"/>
              <a:t>1. Šta treba da se poredi</a:t>
            </a:r>
          </a:p>
          <a:p>
            <a:pPr>
              <a:buNone/>
            </a:pPr>
            <a:r>
              <a:rPr lang="sr-Latn-CS" dirty="0" smtClean="0"/>
              <a:t>2. Kako treba da se sprovede interna analiza</a:t>
            </a:r>
          </a:p>
          <a:p>
            <a:pPr>
              <a:buNone/>
            </a:pPr>
            <a:r>
              <a:rPr lang="sr-Latn-CS" dirty="0" smtClean="0"/>
              <a:t>3. S kim treba da se poredi</a:t>
            </a:r>
          </a:p>
          <a:p>
            <a:pPr>
              <a:buNone/>
            </a:pPr>
            <a:r>
              <a:rPr lang="sr-Latn-CS" dirty="0" smtClean="0"/>
              <a:t>4. Kako treba da se utvrde eksterni podaci</a:t>
            </a:r>
          </a:p>
          <a:p>
            <a:pPr>
              <a:buNone/>
            </a:pPr>
            <a:r>
              <a:rPr lang="sr-Latn-CS" dirty="0" smtClean="0"/>
              <a:t>5. Kako treba da se realizuju rezultati u sopstvenom preduzeću.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>Benčmarking turističke destinacije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Ekonomsku</a:t>
            </a:r>
            <a:r>
              <a:rPr lang="en-US" dirty="0" smtClean="0"/>
              <a:t> </a:t>
            </a:r>
            <a:r>
              <a:rPr lang="en-US" dirty="0" err="1" smtClean="0"/>
              <a:t>konkurentnost</a:t>
            </a:r>
            <a:r>
              <a:rPr lang="en-US" dirty="0" smtClean="0"/>
              <a:t>  </a:t>
            </a:r>
            <a:r>
              <a:rPr lang="en-US" dirty="0" err="1" smtClean="0"/>
              <a:t>određuju</a:t>
            </a:r>
            <a:r>
              <a:rPr lang="en-US" dirty="0" smtClean="0"/>
              <a:t>  </a:t>
            </a:r>
            <a:r>
              <a:rPr lang="en-US" dirty="0" err="1" smtClean="0"/>
              <a:t>karakteristike</a:t>
            </a:r>
            <a:r>
              <a:rPr lang="en-US" dirty="0" smtClean="0"/>
              <a:t> </a:t>
            </a:r>
            <a:r>
              <a:rPr lang="en-US" dirty="0" err="1" smtClean="0"/>
              <a:t>destinacije</a:t>
            </a:r>
            <a:r>
              <a:rPr lang="sr-Latn-RS" dirty="0" smtClean="0"/>
              <a:t>: </a:t>
            </a:r>
          </a:p>
          <a:p>
            <a:pPr lvl="0"/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kompanije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rivalitet</a:t>
            </a:r>
            <a:endParaRPr lang="en-US" dirty="0" smtClean="0"/>
          </a:p>
          <a:p>
            <a:pPr lvl="0"/>
            <a:r>
              <a:rPr lang="en-US" dirty="0" err="1" smtClean="0"/>
              <a:t>Uslovi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endParaRPr lang="en-US" dirty="0" smtClean="0"/>
          </a:p>
          <a:p>
            <a:pPr lvl="0"/>
            <a:r>
              <a:rPr lang="en-US" dirty="0" err="1" smtClean="0"/>
              <a:t>Sektor</a:t>
            </a:r>
            <a:r>
              <a:rPr lang="en-US" dirty="0" smtClean="0"/>
              <a:t> </a:t>
            </a:r>
            <a:r>
              <a:rPr lang="en-US" dirty="0" err="1" smtClean="0"/>
              <a:t>podrške</a:t>
            </a:r>
            <a:r>
              <a:rPr lang="en-US" dirty="0" smtClean="0"/>
              <a:t>/</a:t>
            </a:r>
            <a:r>
              <a:rPr lang="en-US" dirty="0" err="1" smtClean="0"/>
              <a:t>ponude</a:t>
            </a:r>
            <a:endParaRPr lang="en-US" dirty="0" smtClean="0"/>
          </a:p>
          <a:p>
            <a:r>
              <a:rPr lang="en-US" dirty="0" err="1" smtClean="0"/>
              <a:t>Faktori</a:t>
            </a:r>
            <a:r>
              <a:rPr lang="en-US" dirty="0" smtClean="0"/>
              <a:t> </a:t>
            </a:r>
            <a:r>
              <a:rPr lang="en-US" smtClean="0"/>
              <a:t>proizvodnje</a:t>
            </a:r>
            <a:endParaRPr lang="sr-Latn-R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VARIJABILE/STANDARDI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očetak kupališne sezone / više od 20 stepeni C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rosečna veličina prostora po korisniku / 10m2 po korisniku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adna snaga po smeštajnoj jedinici / 0,7 osoba po hotelskoj s obi; 0,8 po sobi u marina hotelu; 0,1 po privatnom domaćinstvu; 0,1 u ruralnom turizmu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dnos broja turista  i rezidenata / 1,4:1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užina plaže / 2m po osobi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užina nudističke plaže / 5m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taze za jahanje / 100m po jahaču</a:t>
            </a:r>
          </a:p>
          <a:p>
            <a:r>
              <a:rPr lang="en-US" dirty="0" smtClean="0"/>
              <a:t>J</a:t>
            </a:r>
            <a:r>
              <a:rPr lang="sr-Latn-RS" dirty="0" smtClean="0"/>
              <a:t>ogging staza / 200m po osobi</a:t>
            </a:r>
          </a:p>
          <a:p>
            <a:r>
              <a:rPr lang="sr-Latn-RS" dirty="0" smtClean="0"/>
              <a:t>b</a:t>
            </a:r>
            <a:r>
              <a:rPr lang="sr-Latn-RS" dirty="0" smtClean="0"/>
              <a:t>iciklističke staze  / 50m po </a:t>
            </a:r>
            <a:r>
              <a:rPr lang="sr-Latn-RS" dirty="0" smtClean="0"/>
              <a:t>biciklisti</a:t>
            </a:r>
          </a:p>
          <a:p>
            <a:r>
              <a:rPr lang="en-US" dirty="0" smtClean="0"/>
              <a:t>G</a:t>
            </a:r>
            <a:r>
              <a:rPr lang="sr-Latn-RS" dirty="0" smtClean="0"/>
              <a:t>ustina  turista / 50 gostiju po Ha u hotelima visoke kategorije / 90 u srednjim i nižim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upača na plaži / 6m2 u srednjim kategorijama hotela / 8m2 u visokim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sr-Latn-RS" dirty="0" smtClean="0"/>
              <a:t>estinacijski bm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 smtClean="0"/>
              <a:t>Politički faktori </a:t>
            </a:r>
          </a:p>
          <a:p>
            <a:r>
              <a:rPr lang="sr-Latn-RS" dirty="0" smtClean="0"/>
              <a:t>Kulturni faktori</a:t>
            </a:r>
          </a:p>
          <a:p>
            <a:r>
              <a:rPr lang="sr-Latn-RS" dirty="0" smtClean="0"/>
              <a:t>Ekonomski faktori</a:t>
            </a:r>
          </a:p>
          <a:p>
            <a:r>
              <a:rPr lang="sr-Latn-RS" dirty="0" smtClean="0"/>
              <a:t>Geografski faktori</a:t>
            </a:r>
          </a:p>
          <a:p>
            <a:r>
              <a:rPr lang="sr-Latn-RS" smtClean="0"/>
              <a:t>Faktori tražnje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1403</Words>
  <Application>Microsoft Office PowerPoint</Application>
  <PresentationFormat>On-screen Show (4:3)</PresentationFormat>
  <Paragraphs>206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BENCHMARKING PROCES</vt:lpstr>
      <vt:lpstr>Benchmarking u odnosu na TQM</vt:lpstr>
      <vt:lpstr>Slide 3</vt:lpstr>
      <vt:lpstr>Slide 4</vt:lpstr>
      <vt:lpstr>Slide 5</vt:lpstr>
      <vt:lpstr>CILJEVI BENCHMARKINGA</vt:lpstr>
      <vt:lpstr>Cilj: Identifikovanje zahteva potrošača </vt:lpstr>
      <vt:lpstr>Cilj: Postavljanje ciljeva </vt:lpstr>
      <vt:lpstr>Cilj: Biti konkurentan </vt:lpstr>
      <vt:lpstr>Cilj: Adekvatno fokusiranje </vt:lpstr>
      <vt:lpstr>Cilj: Ostvarivanje najbolje prakse </vt:lpstr>
      <vt:lpstr>Osnovna pitanja koja se postavljaju u benchmarking analizama </vt:lpstr>
      <vt:lpstr>Slide 13</vt:lpstr>
      <vt:lpstr>Generički  benchmarking proces</vt:lpstr>
      <vt:lpstr>Slide 15</vt:lpstr>
      <vt:lpstr>Slide 16</vt:lpstr>
      <vt:lpstr>Mogući kriterijumi kod izbora partnera za benchmarking</vt:lpstr>
      <vt:lpstr>Koraci u benchmarkingu</vt:lpstr>
      <vt:lpstr>PLAN</vt:lpstr>
      <vt:lpstr>ANALIZA </vt:lpstr>
      <vt:lpstr>RAZVOJ </vt:lpstr>
      <vt:lpstr>Slide 22</vt:lpstr>
      <vt:lpstr>predrasude</vt:lpstr>
      <vt:lpstr>TIPOVI BENČMARKINGA</vt:lpstr>
      <vt:lpstr>Slide 25</vt:lpstr>
      <vt:lpstr>INTERNI BENČMARKING</vt:lpstr>
      <vt:lpstr>EKSTERNI BM</vt:lpstr>
      <vt:lpstr>GENERIČKI BM</vt:lpstr>
      <vt:lpstr>KONKURENTSKI BM</vt:lpstr>
      <vt:lpstr>RELATIONSHIP BM</vt:lpstr>
      <vt:lpstr>Hijerarhija benchmarking luksuznih hotela u Koreji</vt:lpstr>
      <vt:lpstr>Konkurentski benchmarking hotela prema AHP metodi podrazumeva</vt:lpstr>
      <vt:lpstr>Ključna područja benchmarkinga u turističkom poslovanju</vt:lpstr>
      <vt:lpstr>DESET KORAKA BENCHMARKING PROCESA</vt:lpstr>
      <vt:lpstr>SPROVODJENJE BENCHMARKING PROCESA</vt:lpstr>
      <vt:lpstr>Benčmarking turističke destinacije </vt:lpstr>
      <vt:lpstr>VARIJABILE/STANDARDI</vt:lpstr>
      <vt:lpstr>Destinacijski bm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BENCHMARKING PROCES</dc:title>
  <dc:creator>Corporate Edition</dc:creator>
  <cp:lastModifiedBy>Maja</cp:lastModifiedBy>
  <cp:revision>25</cp:revision>
  <dcterms:created xsi:type="dcterms:W3CDTF">2011-04-28T05:10:29Z</dcterms:created>
  <dcterms:modified xsi:type="dcterms:W3CDTF">2016-12-18T17:22:54Z</dcterms:modified>
</cp:coreProperties>
</file>