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302" r:id="rId28"/>
    <p:sldId id="303" r:id="rId29"/>
    <p:sldId id="304" r:id="rId30"/>
    <p:sldId id="257" r:id="rId31"/>
    <p:sldId id="258" r:id="rId32"/>
    <p:sldId id="259" r:id="rId33"/>
    <p:sldId id="260" r:id="rId34"/>
    <p:sldId id="261" r:id="rId35"/>
    <p:sldId id="262" r:id="rId36"/>
    <p:sldId id="263" r:id="rId37"/>
    <p:sldId id="264" r:id="rId38"/>
    <p:sldId id="265" r:id="rId39"/>
    <p:sldId id="266" r:id="rId40"/>
    <p:sldId id="267" r:id="rId41"/>
    <p:sldId id="268" r:id="rId42"/>
    <p:sldId id="269" r:id="rId43"/>
    <p:sldId id="270" r:id="rId44"/>
    <p:sldId id="271" r:id="rId45"/>
    <p:sldId id="272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4CD38-E357-411E-B973-1203D6D05E18}" type="datetimeFigureOut">
              <a:rPr lang="en-US" smtClean="0"/>
              <a:pPr/>
              <a:t>12/4/2016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C7E35-9F60-4995-A430-7FA042A39479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4CD38-E357-411E-B973-1203D6D05E18}" type="datetimeFigureOut">
              <a:rPr lang="en-US" smtClean="0"/>
              <a:pPr/>
              <a:t>12/4/2016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C7E35-9F60-4995-A430-7FA042A39479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4CD38-E357-411E-B973-1203D6D05E18}" type="datetimeFigureOut">
              <a:rPr lang="en-US" smtClean="0"/>
              <a:pPr/>
              <a:t>12/4/2016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C7E35-9F60-4995-A430-7FA042A39479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4CD38-E357-411E-B973-1203D6D05E18}" type="datetimeFigureOut">
              <a:rPr lang="en-US" smtClean="0"/>
              <a:pPr/>
              <a:t>12/4/2016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C7E35-9F60-4995-A430-7FA042A39479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4CD38-E357-411E-B973-1203D6D05E18}" type="datetimeFigureOut">
              <a:rPr lang="en-US" smtClean="0"/>
              <a:pPr/>
              <a:t>12/4/2016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C7E35-9F60-4995-A430-7FA042A39479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4CD38-E357-411E-B973-1203D6D05E18}" type="datetimeFigureOut">
              <a:rPr lang="en-US" smtClean="0"/>
              <a:pPr/>
              <a:t>12/4/2016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C7E35-9F60-4995-A430-7FA042A39479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4CD38-E357-411E-B973-1203D6D05E18}" type="datetimeFigureOut">
              <a:rPr lang="en-US" smtClean="0"/>
              <a:pPr/>
              <a:t>12/4/2016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C7E35-9F60-4995-A430-7FA042A39479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4CD38-E357-411E-B973-1203D6D05E18}" type="datetimeFigureOut">
              <a:rPr lang="en-US" smtClean="0"/>
              <a:pPr/>
              <a:t>12/4/2016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C7E35-9F60-4995-A430-7FA042A39479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4CD38-E357-411E-B973-1203D6D05E18}" type="datetimeFigureOut">
              <a:rPr lang="en-US" smtClean="0"/>
              <a:pPr/>
              <a:t>12/4/2016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C7E35-9F60-4995-A430-7FA042A39479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4CD38-E357-411E-B973-1203D6D05E18}" type="datetimeFigureOut">
              <a:rPr lang="en-US" smtClean="0"/>
              <a:pPr/>
              <a:t>12/4/2016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C7E35-9F60-4995-A430-7FA042A39479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4CD38-E357-411E-B973-1203D6D05E18}" type="datetimeFigureOut">
              <a:rPr lang="en-US" smtClean="0"/>
              <a:pPr/>
              <a:t>12/4/2016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C7E35-9F60-4995-A430-7FA042A39479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4CD38-E357-411E-B973-1203D6D05E18}" type="datetimeFigureOut">
              <a:rPr lang="en-US" smtClean="0"/>
              <a:pPr/>
              <a:t>12/4/2016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C7E35-9F60-4995-A430-7FA042A39479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3600" b="1" dirty="0" err="1"/>
              <a:t>Menadžment</a:t>
            </a:r>
            <a:r>
              <a:rPr lang="en-US" sz="3600" b="1" dirty="0"/>
              <a:t> </a:t>
            </a:r>
            <a:r>
              <a:rPr lang="en-US" sz="3600" b="1" dirty="0" err="1"/>
              <a:t>totalnog</a:t>
            </a:r>
            <a:r>
              <a:rPr lang="en-US" sz="3600" b="1" dirty="0"/>
              <a:t> </a:t>
            </a:r>
            <a:r>
              <a:rPr lang="en-US" sz="3600" b="1" dirty="0" err="1"/>
              <a:t>kvaliteta</a:t>
            </a:r>
            <a:r>
              <a:rPr lang="en-US" sz="3600" b="1" dirty="0"/>
              <a:t> -  TQM (Total Quality Management)</a:t>
            </a:r>
            <a:r>
              <a:rPr lang="en-US" sz="3600" dirty="0"/>
              <a:t/>
            </a:r>
            <a:br>
              <a:rPr lang="en-US" sz="3600" dirty="0"/>
            </a:br>
            <a:endParaRPr lang="sr-Latn-R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Definisanje menadžmenta i menadžera – procesni pristup</a:t>
            </a:r>
            <a:endParaRPr lang="en-US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3074" name="Picture 2" descr="C:\Users\Maja\Desktop\Fotografije\fotografije za knjigu naslovna\slika 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9144000" cy="52292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051720" y="2132856"/>
            <a:ext cx="709228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b="1" dirty="0" smtClean="0">
                <a:solidFill>
                  <a:srgbClr val="FF0000"/>
                </a:solidFill>
              </a:rPr>
              <a:t>Menadžment je proces oblikovanja i održavanja okruženja u kojem pojedinci, radeći zajedno ili u grupama, efikasno ostvaruju odabrane ciljeve</a:t>
            </a:r>
          </a:p>
          <a:p>
            <a:endParaRPr lang="sr-Latn-RS" sz="3200" b="1" dirty="0">
              <a:solidFill>
                <a:srgbClr val="FF0000"/>
              </a:solidFill>
            </a:endParaRPr>
          </a:p>
          <a:p>
            <a:r>
              <a:rPr lang="en-US" sz="3200" b="1" dirty="0" smtClean="0">
                <a:solidFill>
                  <a:srgbClr val="FF0000"/>
                </a:solidFill>
              </a:rPr>
              <a:t>M</a:t>
            </a:r>
            <a:r>
              <a:rPr lang="sr-Latn-RS" sz="3200" b="1" dirty="0" smtClean="0">
                <a:solidFill>
                  <a:srgbClr val="FF0000"/>
                </a:solidFill>
              </a:rPr>
              <a:t>enadžment je veština postizanja određenog efekta stvorenog putem drugih osoba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</a:t>
            </a:r>
            <a:r>
              <a:rPr lang="sr-Latn-RS" dirty="0" smtClean="0"/>
              <a:t>ri čemu...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K</a:t>
            </a:r>
            <a:r>
              <a:rPr lang="sr-Latn-RS" dirty="0" smtClean="0"/>
              <a:t>ao menadžeri, ljudi izvršavaju menadžerske funkcije planiranja, organizovanja, kadrovisanja, vođenja i kontrolisanja</a:t>
            </a:r>
          </a:p>
          <a:p>
            <a:r>
              <a:rPr lang="en-US" dirty="0" smtClean="0"/>
              <a:t>M</a:t>
            </a:r>
            <a:r>
              <a:rPr lang="sr-Latn-RS" dirty="0" smtClean="0"/>
              <a:t>enadžment se može primeniti u bilo kojoj vrsti organizacije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dnosi se na menadžere na svim organizacionim nivoima</a:t>
            </a:r>
          </a:p>
          <a:p>
            <a:r>
              <a:rPr lang="en-US" dirty="0" smtClean="0"/>
              <a:t>C</a:t>
            </a:r>
            <a:r>
              <a:rPr lang="sr-Latn-RS" dirty="0" smtClean="0"/>
              <a:t>ilj svih menadžera je da stvore višak</a:t>
            </a:r>
          </a:p>
          <a:p>
            <a:r>
              <a:rPr lang="en-US" dirty="0" smtClean="0"/>
              <a:t>U</a:t>
            </a:r>
            <a:r>
              <a:rPr lang="sr-Latn-RS" dirty="0" smtClean="0"/>
              <a:t>pravljanje se bavi proizvodnošću te podrazumeva efektivnost i efikasnost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Karakteristike menadžmenta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</a:t>
            </a:r>
            <a:r>
              <a:rPr lang="sr-Latn-RS" dirty="0" smtClean="0"/>
              <a:t>oslovna filozofija i preduzetnička strategija poslovanja</a:t>
            </a:r>
          </a:p>
          <a:p>
            <a:r>
              <a:rPr lang="en-US" dirty="0" smtClean="0"/>
              <a:t>K</a:t>
            </a:r>
            <a:r>
              <a:rPr lang="sr-Latn-RS" dirty="0" smtClean="0"/>
              <a:t>oordinacija ljudskih i materijalnih resursa kako bi se ostvarili ciljevi</a:t>
            </a:r>
          </a:p>
          <a:p>
            <a:r>
              <a:rPr lang="en-US" dirty="0" smtClean="0"/>
              <a:t>R</a:t>
            </a:r>
            <a:r>
              <a:rPr lang="sr-Latn-RS" dirty="0" smtClean="0"/>
              <a:t>esursi i procesi koji povezuju materijalne, finansijske i resurse radi ostvarenja ciljeva</a:t>
            </a:r>
          </a:p>
          <a:p>
            <a:r>
              <a:rPr lang="en-US" dirty="0" smtClean="0"/>
              <a:t>U</a:t>
            </a:r>
            <a:r>
              <a:rPr lang="sr-Latn-RS" dirty="0" smtClean="0"/>
              <a:t>kupnost procesa odlučivanja, komuniciranja, uticaja, kontrole i povezivanja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roces usmeravanja i ponašanja drugih ljudi u izvršenju određenog zadatka</a:t>
            </a:r>
          </a:p>
          <a:p>
            <a:r>
              <a:rPr lang="en-US" dirty="0" smtClean="0"/>
              <a:t>J</a:t>
            </a:r>
            <a:r>
              <a:rPr lang="sr-Latn-RS" dirty="0" smtClean="0"/>
              <a:t>avlja se na svim organizacionim nivoima</a:t>
            </a:r>
          </a:p>
          <a:p>
            <a:r>
              <a:rPr lang="en-US" dirty="0" smtClean="0"/>
              <a:t>E</a:t>
            </a:r>
            <a:r>
              <a:rPr lang="sr-Latn-RS" dirty="0" smtClean="0"/>
              <a:t>fikasnost i uspešnost organizacije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</a:t>
            </a:r>
            <a:r>
              <a:rPr lang="sr-Latn-RS" dirty="0" smtClean="0"/>
              <a:t>ljučni aspekti menadžment procesa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sr-Latn-RS" sz="2000" dirty="0" smtClean="0"/>
          </a:p>
          <a:p>
            <a:pPr>
              <a:buNone/>
            </a:pPr>
            <a:endParaRPr lang="sr-Latn-RS" sz="2000" dirty="0"/>
          </a:p>
          <a:p>
            <a:pPr>
              <a:buNone/>
            </a:pPr>
            <a:endParaRPr lang="sr-Latn-RS" sz="2000" dirty="0" smtClean="0"/>
          </a:p>
          <a:p>
            <a:pPr>
              <a:buNone/>
            </a:pPr>
            <a:endParaRPr lang="sr-Latn-RS" sz="2000" dirty="0"/>
          </a:p>
          <a:p>
            <a:pPr>
              <a:buNone/>
            </a:pPr>
            <a:endParaRPr lang="sr-Latn-RS" sz="2000" dirty="0" smtClean="0"/>
          </a:p>
        </p:txBody>
      </p:sp>
      <p:sp>
        <p:nvSpPr>
          <p:cNvPr id="4" name="Isosceles Triangle 3"/>
          <p:cNvSpPr/>
          <p:nvPr/>
        </p:nvSpPr>
        <p:spPr>
          <a:xfrm>
            <a:off x="1547664" y="2132856"/>
            <a:ext cx="5760640" cy="36004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>
            <a:stCxn id="4" idx="1"/>
            <a:endCxn id="4" idx="5"/>
          </p:cNvCxnSpPr>
          <p:nvPr/>
        </p:nvCxnSpPr>
        <p:spPr>
          <a:xfrm rot="10800000" flipH="1">
            <a:off x="2987824" y="3933056"/>
            <a:ext cx="28803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lowchart: Merge 8"/>
          <p:cNvSpPr/>
          <p:nvPr/>
        </p:nvSpPr>
        <p:spPr>
          <a:xfrm>
            <a:off x="3131840" y="3933056"/>
            <a:ext cx="2664296" cy="1800200"/>
          </a:xfrm>
          <a:prstGeom prst="flowChartMerg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5936" y="2924944"/>
            <a:ext cx="1008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</a:t>
            </a:r>
            <a:r>
              <a:rPr lang="sr-Latn-RS" dirty="0" smtClean="0"/>
              <a:t>ad s i putem drugih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635896" y="4005064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</a:t>
            </a:r>
            <a:r>
              <a:rPr lang="sr-Latn-RS" dirty="0" smtClean="0"/>
              <a:t>stvarivanje ciljeva preduzeća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004048" y="4581128"/>
            <a:ext cx="1872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</a:t>
            </a:r>
            <a:r>
              <a:rPr lang="sr-Latn-RS" dirty="0" smtClean="0"/>
              <a:t>acionalno korišćenje ograničenih resursa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411760" y="4653136"/>
            <a:ext cx="136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</a:t>
            </a:r>
            <a:r>
              <a:rPr lang="sr-Latn-RS" dirty="0" smtClean="0"/>
              <a:t>avnoteža efektivnosti i efikasnosti</a:t>
            </a:r>
            <a:endParaRPr lang="en-US" dirty="0"/>
          </a:p>
        </p:txBody>
      </p:sp>
      <p:sp>
        <p:nvSpPr>
          <p:cNvPr id="15" name="Right Arrow 14"/>
          <p:cNvSpPr/>
          <p:nvPr/>
        </p:nvSpPr>
        <p:spPr>
          <a:xfrm>
            <a:off x="2051720" y="2564904"/>
            <a:ext cx="1080120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1547664" y="3789040"/>
            <a:ext cx="97840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1043608" y="4869160"/>
            <a:ext cx="97840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Arrow 18"/>
          <p:cNvSpPr/>
          <p:nvPr/>
        </p:nvSpPr>
        <p:spPr>
          <a:xfrm>
            <a:off x="5940152" y="2492896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Arrow 19"/>
          <p:cNvSpPr/>
          <p:nvPr/>
        </p:nvSpPr>
        <p:spPr>
          <a:xfrm>
            <a:off x="6588224" y="3717032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eft Arrow 20"/>
          <p:cNvSpPr/>
          <p:nvPr/>
        </p:nvSpPr>
        <p:spPr>
          <a:xfrm>
            <a:off x="7308304" y="4797152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732240" y="2996952"/>
            <a:ext cx="1872208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6660232" y="2924944"/>
            <a:ext cx="2160240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</a:t>
            </a:r>
            <a:r>
              <a:rPr lang="sr-Latn-RS" dirty="0" smtClean="0"/>
              <a:t>ticaj promenljive okoline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0" y="4077072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</a:t>
            </a:r>
            <a:r>
              <a:rPr lang="sr-Latn-RS" dirty="0" smtClean="0"/>
              <a:t>ticaj promenljive okoline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</a:t>
            </a:r>
            <a:r>
              <a:rPr lang="sr-Latn-RS" dirty="0" smtClean="0"/>
              <a:t>ticaj okoline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</a:t>
            </a:r>
            <a:r>
              <a:rPr lang="sr-Latn-RS" dirty="0" smtClean="0"/>
              <a:t>snovni zadatak menadžmenta je da se prilagodi nastalim promenama i pripremi za nastupajuće promene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Rad sa drugima i putem drugih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</a:t>
            </a:r>
            <a:r>
              <a:rPr lang="sr-Latn-RS" dirty="0" smtClean="0"/>
              <a:t>olektivna akcija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vaj aspekt određuje nivoe izvršavanja zadataka, informacije se prenose preko drugih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</a:t>
            </a:r>
            <a:r>
              <a:rPr lang="sr-Latn-RS" dirty="0" smtClean="0"/>
              <a:t>avnoteža efektivnosti i efikasnosti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</a:t>
            </a:r>
            <a:r>
              <a:rPr lang="sr-Latn-RS" dirty="0" smtClean="0"/>
              <a:t>dgovornost za ravnotežu između efektivnosti i efikasnosti snosi menadžment</a:t>
            </a:r>
          </a:p>
          <a:p>
            <a:r>
              <a:rPr lang="en-US" dirty="0" smtClean="0"/>
              <a:t>E</a:t>
            </a:r>
            <a:r>
              <a:rPr lang="sr-Latn-RS" dirty="0" smtClean="0"/>
              <a:t>fikasnost : sposobnost menadžmenta da reši određeni zadatak uz redukciju troškova</a:t>
            </a:r>
          </a:p>
          <a:p>
            <a:r>
              <a:rPr lang="sr-Latn-RS" dirty="0" smtClean="0"/>
              <a:t>Efektivnost: sposobnost traženja kreativnih rešenja u iznalaženju produktivnih alternativa kojima će porasti profit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</a:t>
            </a:r>
            <a:r>
              <a:rPr lang="sr-Latn-RS" dirty="0" smtClean="0"/>
              <a:t>acionalno korišćenje ograničenih resursa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</a:t>
            </a:r>
            <a:r>
              <a:rPr lang="sr-Latn-RS" dirty="0" smtClean="0"/>
              <a:t>esursi su ulazni elementi koji se moraju tretirati kao ograničeni i sa njima postupati racionalno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</a:t>
            </a:r>
            <a:r>
              <a:rPr lang="sr-Latn-RS" dirty="0" smtClean="0"/>
              <a:t>stvarivanje ciljeva preduzeća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</a:t>
            </a:r>
            <a:r>
              <a:rPr lang="sr-Latn-RS" dirty="0" smtClean="0"/>
              <a:t>onačni cilj je egzistencija preduzeća</a:t>
            </a:r>
          </a:p>
          <a:p>
            <a:r>
              <a:rPr lang="en-US" dirty="0" smtClean="0"/>
              <a:t>C</a:t>
            </a:r>
            <a:r>
              <a:rPr lang="sr-Latn-RS" dirty="0" smtClean="0"/>
              <a:t>iljevi determinišu svrhu menadžmenta, smer i akcije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</a:t>
            </a:r>
            <a:r>
              <a:rPr lang="sr-Latn-RS" dirty="0" smtClean="0"/>
              <a:t>enadžer može biti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</a:t>
            </a:r>
            <a:r>
              <a:rPr lang="sr-Latn-RS" dirty="0" smtClean="0"/>
              <a:t>upervizor</a:t>
            </a:r>
          </a:p>
          <a:p>
            <a:r>
              <a:rPr lang="en-US" dirty="0" smtClean="0"/>
              <a:t>L</a:t>
            </a:r>
            <a:r>
              <a:rPr lang="sr-Latn-RS" dirty="0" smtClean="0"/>
              <a:t>ider</a:t>
            </a:r>
          </a:p>
          <a:p>
            <a:r>
              <a:rPr lang="en-US" dirty="0" smtClean="0"/>
              <a:t>E</a:t>
            </a:r>
            <a:r>
              <a:rPr lang="sr-Latn-RS" dirty="0" smtClean="0"/>
              <a:t>xecutive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rganizator</a:t>
            </a:r>
          </a:p>
          <a:p>
            <a:r>
              <a:rPr lang="en-US" dirty="0" smtClean="0"/>
              <a:t>D</a:t>
            </a:r>
            <a:r>
              <a:rPr lang="sr-Latn-RS" dirty="0" smtClean="0"/>
              <a:t>irektor</a:t>
            </a:r>
          </a:p>
          <a:p>
            <a:r>
              <a:rPr lang="en-US" dirty="0" smtClean="0"/>
              <a:t>A</a:t>
            </a:r>
            <a:r>
              <a:rPr lang="sr-Latn-RS" dirty="0" smtClean="0"/>
              <a:t>dministrator</a:t>
            </a:r>
          </a:p>
          <a:p>
            <a:r>
              <a:rPr lang="en-US" dirty="0" smtClean="0"/>
              <a:t>K</a:t>
            </a:r>
            <a:r>
              <a:rPr lang="sr-Latn-RS" dirty="0" smtClean="0"/>
              <a:t>ontrolor</a:t>
            </a:r>
          </a:p>
          <a:p>
            <a:r>
              <a:rPr lang="sr-Latn-RS" dirty="0" smtClean="0"/>
              <a:t>boss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 descr="C:\Users\Maja\Desktop\Fotografije\fotografije za knjigu naslovna\z_double-bridge2sepi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04048" cy="270892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5004048" y="0"/>
            <a:ext cx="4139952" cy="27089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076056" y="260648"/>
            <a:ext cx="37444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66"/>
                </a:solidFill>
              </a:rPr>
              <a:t>P</a:t>
            </a:r>
            <a:r>
              <a:rPr lang="sr-Latn-RS" sz="3600" b="1" dirty="0" smtClean="0">
                <a:solidFill>
                  <a:srgbClr val="FF0066"/>
                </a:solidFill>
              </a:rPr>
              <a:t>rema funkciji koju obavlja menadžer može biti</a:t>
            </a:r>
            <a:endParaRPr lang="en-US" sz="3600" b="1" dirty="0">
              <a:solidFill>
                <a:srgbClr val="FF0066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708920"/>
            <a:ext cx="9144000" cy="414908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15616" y="3429000"/>
            <a:ext cx="727280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2400" b="1" dirty="0" smtClean="0">
                <a:solidFill>
                  <a:srgbClr val="FF0066"/>
                </a:solidFill>
              </a:rPr>
              <a:t>M</a:t>
            </a:r>
            <a:r>
              <a:rPr lang="sr-Latn-RS" sz="2400" b="1" dirty="0" smtClean="0">
                <a:solidFill>
                  <a:srgbClr val="FF0066"/>
                </a:solidFill>
              </a:rPr>
              <a:t>enadžer hotela – Hotel Manager</a:t>
            </a:r>
          </a:p>
          <a:p>
            <a:pPr>
              <a:buFontTx/>
              <a:buChar char="-"/>
            </a:pPr>
            <a:r>
              <a:rPr lang="en-US" sz="2400" b="1" dirty="0" smtClean="0">
                <a:solidFill>
                  <a:srgbClr val="FF0066"/>
                </a:solidFill>
              </a:rPr>
              <a:t>M</a:t>
            </a:r>
            <a:r>
              <a:rPr lang="sr-Latn-RS" sz="2400" b="1" dirty="0" smtClean="0">
                <a:solidFill>
                  <a:srgbClr val="FF0066"/>
                </a:solidFill>
              </a:rPr>
              <a:t>enadžer prodaje – Sales Manager</a:t>
            </a:r>
          </a:p>
          <a:p>
            <a:pPr>
              <a:buFontTx/>
              <a:buChar char="-"/>
            </a:pPr>
            <a:r>
              <a:rPr lang="en-US" sz="2400" b="1" dirty="0" smtClean="0">
                <a:solidFill>
                  <a:srgbClr val="FF0066"/>
                </a:solidFill>
              </a:rPr>
              <a:t>M</a:t>
            </a:r>
            <a:r>
              <a:rPr lang="sr-Latn-RS" sz="2400" b="1" dirty="0" smtClean="0">
                <a:solidFill>
                  <a:srgbClr val="FF0066"/>
                </a:solidFill>
              </a:rPr>
              <a:t>enadžer proizvoda – Product Manager</a:t>
            </a:r>
          </a:p>
          <a:p>
            <a:pPr>
              <a:buFontTx/>
              <a:buChar char="-"/>
            </a:pPr>
            <a:r>
              <a:rPr lang="en-US" sz="2400" b="1" dirty="0" smtClean="0">
                <a:solidFill>
                  <a:srgbClr val="FF0066"/>
                </a:solidFill>
              </a:rPr>
              <a:t>M</a:t>
            </a:r>
            <a:r>
              <a:rPr lang="sr-Latn-RS" sz="2400" b="1" dirty="0" smtClean="0">
                <a:solidFill>
                  <a:srgbClr val="FF0066"/>
                </a:solidFill>
              </a:rPr>
              <a:t>enadžer marketinga – Marketing Manager</a:t>
            </a:r>
          </a:p>
          <a:p>
            <a:pPr>
              <a:buFontTx/>
              <a:buChar char="-"/>
            </a:pPr>
            <a:r>
              <a:rPr lang="en-US" sz="2400" b="1" dirty="0" smtClean="0">
                <a:solidFill>
                  <a:srgbClr val="FF0066"/>
                </a:solidFill>
              </a:rPr>
              <a:t>M</a:t>
            </a:r>
            <a:r>
              <a:rPr lang="sr-Latn-RS" sz="2400" b="1" dirty="0" smtClean="0">
                <a:solidFill>
                  <a:srgbClr val="FF0066"/>
                </a:solidFill>
              </a:rPr>
              <a:t>enadžment sporta i zabave – Sport and Entertaiment Manager</a:t>
            </a:r>
          </a:p>
          <a:p>
            <a:pPr>
              <a:buFontTx/>
              <a:buChar char="-"/>
            </a:pPr>
            <a:r>
              <a:rPr lang="sr-Latn-RS" sz="2400" b="1" dirty="0" smtClean="0">
                <a:solidFill>
                  <a:srgbClr val="FF0066"/>
                </a:solidFill>
              </a:rPr>
              <a:t>Menadžer projekta – Project manager</a:t>
            </a:r>
          </a:p>
          <a:p>
            <a:pPr>
              <a:buFontTx/>
              <a:buChar char="-"/>
            </a:pPr>
            <a:r>
              <a:rPr lang="en-US" sz="2400" b="1" dirty="0" smtClean="0">
                <a:solidFill>
                  <a:srgbClr val="FF0066"/>
                </a:solidFill>
              </a:rPr>
              <a:t>M</a:t>
            </a:r>
            <a:r>
              <a:rPr lang="sr-Latn-RS" sz="2400" b="1" dirty="0" smtClean="0">
                <a:solidFill>
                  <a:srgbClr val="FF0066"/>
                </a:solidFill>
              </a:rPr>
              <a:t>enadžer marke – Brand Manager</a:t>
            </a:r>
          </a:p>
          <a:p>
            <a:pPr>
              <a:buFontTx/>
              <a:buChar char="-"/>
            </a:pPr>
            <a:r>
              <a:rPr lang="en-US" sz="2400" b="1" dirty="0" smtClean="0">
                <a:solidFill>
                  <a:srgbClr val="FF0066"/>
                </a:solidFill>
              </a:rPr>
              <a:t>M</a:t>
            </a:r>
            <a:r>
              <a:rPr lang="sr-Latn-RS" sz="2400" b="1" dirty="0" smtClean="0">
                <a:solidFill>
                  <a:srgbClr val="FF0066"/>
                </a:solidFill>
              </a:rPr>
              <a:t>enadžer kvaliteta – Quality Manager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</a:t>
            </a:r>
            <a:r>
              <a:rPr lang="sr-Latn-RS" dirty="0" smtClean="0"/>
              <a:t>ljučne komponente efektivnog menadžera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Aktivan vođa</a:t>
            </a:r>
          </a:p>
          <a:p>
            <a:r>
              <a:rPr lang="sr-Latn-RS" dirty="0" smtClean="0"/>
              <a:t>Pozitivna radna okolina</a:t>
            </a:r>
          </a:p>
          <a:p>
            <a:r>
              <a:rPr lang="en-US" dirty="0" smtClean="0"/>
              <a:t>M</a:t>
            </a:r>
            <a:r>
              <a:rPr lang="sr-Latn-RS" dirty="0" smtClean="0"/>
              <a:t>ogućnost </a:t>
            </a:r>
            <a:r>
              <a:rPr lang="sr-Latn-RS" smtClean="0"/>
              <a:t>ostvarenja visokih </a:t>
            </a:r>
            <a:r>
              <a:rPr lang="sr-Latn-RS" dirty="0" smtClean="0"/>
              <a:t>rezultata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odsticaji za ostvarivanje visokih rezultata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Osnovne funkcije menadžmenta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</a:t>
            </a:r>
            <a:r>
              <a:rPr lang="sr-Latn-RS" dirty="0" smtClean="0"/>
              <a:t>laniranje (planning) – P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rganizovanje (organizing) – O</a:t>
            </a:r>
          </a:p>
          <a:p>
            <a:r>
              <a:rPr lang="en-US" dirty="0" smtClean="0"/>
              <a:t>K</a:t>
            </a:r>
            <a:r>
              <a:rPr lang="sr-Latn-RS" dirty="0" smtClean="0"/>
              <a:t>adroviranje (staffing) – S</a:t>
            </a:r>
          </a:p>
          <a:p>
            <a:r>
              <a:rPr lang="en-US" dirty="0" smtClean="0"/>
              <a:t>V</a:t>
            </a:r>
            <a:r>
              <a:rPr lang="sr-Latn-RS" dirty="0" smtClean="0"/>
              <a:t>ođenje (leading) – L</a:t>
            </a:r>
          </a:p>
          <a:p>
            <a:r>
              <a:rPr lang="en-US" dirty="0" smtClean="0"/>
              <a:t>K</a:t>
            </a:r>
            <a:r>
              <a:rPr lang="sr-Latn-RS" dirty="0" smtClean="0"/>
              <a:t>ontrola (Controlling) - 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TQM – Upravljanje ukupnim kvalitetom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Up Arrow Callout 3"/>
          <p:cNvSpPr/>
          <p:nvPr/>
        </p:nvSpPr>
        <p:spPr>
          <a:xfrm>
            <a:off x="3203848" y="3140968"/>
            <a:ext cx="2592288" cy="1296144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5796136" y="3284984"/>
            <a:ext cx="1194432" cy="14401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/>
          <p:cNvSpPr/>
          <p:nvPr/>
        </p:nvSpPr>
        <p:spPr>
          <a:xfrm>
            <a:off x="2195736" y="3356992"/>
            <a:ext cx="978408" cy="13681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83768" y="1844824"/>
            <a:ext cx="4104456" cy="115212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483768" y="1988840"/>
            <a:ext cx="3744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b="1" dirty="0" smtClean="0"/>
              <a:t>Potpuno – T</a:t>
            </a:r>
          </a:p>
          <a:p>
            <a:pPr algn="ctr"/>
            <a:r>
              <a:rPr lang="en-US" dirty="0" smtClean="0"/>
              <a:t>Z</a:t>
            </a:r>
            <a:r>
              <a:rPr lang="sr-Latn-RS" dirty="0" smtClean="0"/>
              <a:t>a sve zaposlene, sve strukture, sve funkcije u organizaciji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179512" y="2996952"/>
            <a:ext cx="2016224" cy="27363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67544" y="3429000"/>
            <a:ext cx="15121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K</a:t>
            </a:r>
            <a:r>
              <a:rPr lang="sr-Latn-RS" b="1" dirty="0" smtClean="0"/>
              <a:t>valitet – Q</a:t>
            </a:r>
          </a:p>
          <a:p>
            <a:r>
              <a:rPr lang="en-US" dirty="0" smtClean="0"/>
              <a:t>U</a:t>
            </a:r>
            <a:r>
              <a:rPr lang="sr-Latn-RS" dirty="0" smtClean="0"/>
              <a:t> odnosu na proizvode, usluge, procese i celokupni organizacioni sistem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7020272" y="2780928"/>
            <a:ext cx="1944216" cy="324036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948264" y="2996952"/>
            <a:ext cx="19442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</a:t>
            </a:r>
            <a:r>
              <a:rPr lang="sr-Latn-RS" b="1" dirty="0" smtClean="0"/>
              <a:t>enadžment – M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predeljenost uprave za upravljanje kvalitetom i upravljanje kvalitetom na svim linijama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sr-Latn-RS" dirty="0" smtClean="0"/>
              <a:t>Fundamentalni principi TQM dolaze iz japanske kulture: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overenje</a:t>
            </a:r>
          </a:p>
          <a:p>
            <a:r>
              <a:rPr lang="en-US" dirty="0" smtClean="0"/>
              <a:t>D</a:t>
            </a:r>
            <a:r>
              <a:rPr lang="sr-Latn-RS" dirty="0" smtClean="0"/>
              <a:t>ugoročne obaveze</a:t>
            </a:r>
          </a:p>
          <a:p>
            <a:r>
              <a:rPr lang="en-US" dirty="0" smtClean="0"/>
              <a:t>K</a:t>
            </a:r>
            <a:r>
              <a:rPr lang="sr-Latn-RS" dirty="0" smtClean="0"/>
              <a:t>olaboracija</a:t>
            </a:r>
          </a:p>
          <a:p>
            <a:r>
              <a:rPr lang="en-US" dirty="0" smtClean="0"/>
              <a:t>T</a:t>
            </a:r>
            <a:r>
              <a:rPr lang="sr-Latn-RS" dirty="0" smtClean="0"/>
              <a:t>akmičenje</a:t>
            </a:r>
          </a:p>
          <a:p>
            <a:r>
              <a:rPr lang="en-US" dirty="0" smtClean="0"/>
              <a:t>R</a:t>
            </a:r>
            <a:r>
              <a:rPr lang="sr-Latn-RS" dirty="0" smtClean="0"/>
              <a:t>eciprocitet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uptilnost</a:t>
            </a:r>
          </a:p>
          <a:p>
            <a:r>
              <a:rPr lang="sr-Latn-RS" dirty="0" smtClean="0"/>
              <a:t>disciplina</a:t>
            </a: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4355976" y="378904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228184" y="3068960"/>
            <a:ext cx="2304256" cy="33843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948264" y="4077072"/>
            <a:ext cx="914400" cy="914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588224" y="3429000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b="1" dirty="0" smtClean="0">
                <a:solidFill>
                  <a:srgbClr val="C00000"/>
                </a:solidFill>
                <a:latin typeface="Bradley Hand ITC" pitchFamily="66" charset="0"/>
              </a:rPr>
              <a:t>ORIJENTACIJA NA KVALITET</a:t>
            </a:r>
            <a:endParaRPr lang="en-US" b="1" dirty="0">
              <a:solidFill>
                <a:srgbClr val="C00000"/>
              </a:solidFill>
              <a:latin typeface="Bradley Hand ITC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00192" y="5085184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b="1" dirty="0" smtClean="0">
                <a:solidFill>
                  <a:srgbClr val="002060"/>
                </a:solidFill>
                <a:latin typeface="Bradley Hand ITC" pitchFamily="66" charset="0"/>
              </a:rPr>
              <a:t>UNAPREĐENJE KVALITETA</a:t>
            </a:r>
            <a:endParaRPr lang="en-US" b="1" dirty="0">
              <a:solidFill>
                <a:srgbClr val="002060"/>
              </a:solidFill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U</a:t>
            </a:r>
            <a:r>
              <a:rPr lang="sr-Latn-RS" dirty="0" smtClean="0"/>
              <a:t> SAD se DO 80-ih insistira na kvantitetu i AOL (Accetable Quality Levels) – prihvatljivom nivou kvaliteta.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Prikaz TQM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0" y="1340768"/>
            <a:ext cx="9144000" cy="468052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r>
              <a:rPr lang="sr-Latn-RS" dirty="0" smtClean="0"/>
              <a:t>ost, koopr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059832" y="2564904"/>
            <a:ext cx="3528392" cy="244827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995936" y="3356992"/>
            <a:ext cx="1512168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/>
          <p:cNvCxnSpPr>
            <a:stCxn id="5" idx="0"/>
          </p:cNvCxnSpPr>
          <p:nvPr/>
        </p:nvCxnSpPr>
        <p:spPr>
          <a:xfrm rot="16200000" flipH="1" flipV="1">
            <a:off x="4445986" y="2906942"/>
            <a:ext cx="720080" cy="36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6" idx="5"/>
            <a:endCxn id="5" idx="5"/>
          </p:cNvCxnSpPr>
          <p:nvPr/>
        </p:nvCxnSpPr>
        <p:spPr>
          <a:xfrm rot="16200000" flipH="1">
            <a:off x="5420500" y="4003632"/>
            <a:ext cx="517154" cy="7848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3"/>
            <a:endCxn id="5" idx="3"/>
          </p:cNvCxnSpPr>
          <p:nvPr/>
        </p:nvCxnSpPr>
        <p:spPr>
          <a:xfrm rot="5400000">
            <a:off x="3638394" y="4075641"/>
            <a:ext cx="517154" cy="640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5" idx="0"/>
            <a:endCxn id="6" idx="0"/>
          </p:cNvCxnSpPr>
          <p:nvPr/>
        </p:nvCxnSpPr>
        <p:spPr>
          <a:xfrm rot="16200000" flipH="1" flipV="1">
            <a:off x="4391980" y="2924944"/>
            <a:ext cx="79208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0"/>
            <a:endCxn id="6" idx="4"/>
          </p:cNvCxnSpPr>
          <p:nvPr/>
        </p:nvCxnSpPr>
        <p:spPr>
          <a:xfrm rot="16200000" flipH="1">
            <a:off x="4294820" y="3814192"/>
            <a:ext cx="91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6" idx="2"/>
            <a:endCxn id="6" idx="6"/>
          </p:cNvCxnSpPr>
          <p:nvPr/>
        </p:nvCxnSpPr>
        <p:spPr>
          <a:xfrm rot="10800000" flipH="1">
            <a:off x="3995936" y="3814192"/>
            <a:ext cx="15121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491880" y="3212976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000" b="1" dirty="0" smtClean="0">
                <a:solidFill>
                  <a:srgbClr val="C00000"/>
                </a:solidFill>
              </a:rPr>
              <a:t>T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08104" y="3212976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000" dirty="0" smtClean="0">
                <a:solidFill>
                  <a:srgbClr val="C00000"/>
                </a:solidFill>
              </a:rPr>
              <a:t>Q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0" y="4293096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000" dirty="0" smtClean="0">
                <a:solidFill>
                  <a:srgbClr val="C00000"/>
                </a:solidFill>
              </a:rPr>
              <a:t>M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355976" y="342900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P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932040" y="342900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D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355976" y="3861048"/>
            <a:ext cx="14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C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4932040" y="386104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A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915816" y="1628800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3600" dirty="0" smtClean="0"/>
              <a:t>PUT JE CILJ !</a:t>
            </a:r>
            <a:endParaRPr lang="en-US" sz="3600" dirty="0"/>
          </a:p>
        </p:txBody>
      </p:sp>
      <p:sp>
        <p:nvSpPr>
          <p:cNvPr id="29" name="TextBox 28"/>
          <p:cNvSpPr txBox="1"/>
          <p:nvPr/>
        </p:nvSpPr>
        <p:spPr>
          <a:xfrm>
            <a:off x="251520" y="1700808"/>
            <a:ext cx="252028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Činilac</a:t>
            </a:r>
            <a:r>
              <a:rPr lang="sr-Latn-RS" dirty="0" smtClean="0"/>
              <a:t> </a:t>
            </a:r>
            <a:r>
              <a:rPr lang="sr-Latn-RS" sz="2800" b="1" dirty="0" smtClean="0">
                <a:solidFill>
                  <a:srgbClr val="FF0066"/>
                </a:solidFill>
              </a:rPr>
              <a:t>radnik</a:t>
            </a:r>
            <a:r>
              <a:rPr lang="sr-Latn-RS" b="1" dirty="0" smtClean="0"/>
              <a:t>:</a:t>
            </a:r>
          </a:p>
          <a:p>
            <a:r>
              <a:rPr lang="en-US" b="1" dirty="0" smtClean="0"/>
              <a:t>Z</a:t>
            </a:r>
            <a:r>
              <a:rPr lang="sr-Latn-RS" b="1" dirty="0" smtClean="0"/>
              <a:t>dravlje, okolina, timski rad, inicijativa, školovanje, komunikacija, motivacija, zaštita porodice, briga i posle radnog vremena</a:t>
            </a:r>
            <a:endParaRPr lang="sr-Latn-RS" dirty="0" smtClean="0"/>
          </a:p>
          <a:p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6948264" y="1700808"/>
            <a:ext cx="2016224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Činilac </a:t>
            </a:r>
            <a:r>
              <a:rPr lang="sr-Latn-RS" sz="2800" b="1" dirty="0" smtClean="0">
                <a:solidFill>
                  <a:srgbClr val="FF0066"/>
                </a:solidFill>
              </a:rPr>
              <a:t>kupac</a:t>
            </a:r>
            <a:r>
              <a:rPr lang="sr-Latn-RS" b="1" dirty="0" smtClean="0"/>
              <a:t>:</a:t>
            </a:r>
          </a:p>
          <a:p>
            <a:r>
              <a:rPr lang="en-US" b="1" dirty="0" smtClean="0"/>
              <a:t>Z</a:t>
            </a:r>
            <a:r>
              <a:rPr lang="sr-Latn-RS" b="1" dirty="0" smtClean="0"/>
              <a:t>aštita, partnerstvo, odgovornost, garancija, komunikacija, servis, sigurnost, podrška, pomoć, otvorenost i kooperacija</a:t>
            </a:r>
            <a:endParaRPr lang="en-US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979712" y="4941168"/>
            <a:ext cx="547260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Činilac </a:t>
            </a:r>
            <a:r>
              <a:rPr lang="sr-Latn-RS" sz="3200" b="1" dirty="0" smtClean="0">
                <a:solidFill>
                  <a:srgbClr val="FF0066"/>
                </a:solidFill>
              </a:rPr>
              <a:t>proces</a:t>
            </a:r>
            <a:r>
              <a:rPr lang="sr-Latn-RS" b="1" dirty="0" smtClean="0"/>
              <a:t>:</a:t>
            </a:r>
          </a:p>
          <a:p>
            <a:r>
              <a:rPr lang="en-US" b="1" dirty="0" smtClean="0"/>
              <a:t>P</a:t>
            </a:r>
            <a:r>
              <a:rPr lang="sr-Latn-RS" b="1" dirty="0" smtClean="0"/>
              <a:t>olitika kvaliteta, kultura preduzeća, nove tehnike, primena nau</a:t>
            </a:r>
            <a:r>
              <a:rPr lang="en-US" b="1" dirty="0" smtClean="0"/>
              <a:t>k</a:t>
            </a:r>
            <a:r>
              <a:rPr lang="sr-Latn-RS" b="1" dirty="0" smtClean="0"/>
              <a:t>e, benchmarking, orijentacija na procese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Maja\Desktop\Fotografije\fotografije za knjigu naslovna\sepia obavezn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88024" cy="23488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 descr="C:\Users\Maja\Desktop\Fotografije\fotografije za knjigu naslovna\zene sep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0"/>
            <a:ext cx="4427984" cy="22768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0" y="2492896"/>
            <a:ext cx="91440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66"/>
                </a:solidFill>
                <a:latin typeface="Bodoni MT Black" pitchFamily="18" charset="0"/>
              </a:rPr>
              <a:t>O</a:t>
            </a:r>
            <a:r>
              <a:rPr lang="sr-Latn-RS" sz="2800" b="1" dirty="0" smtClean="0">
                <a:solidFill>
                  <a:srgbClr val="FF0066"/>
                </a:solidFill>
                <a:latin typeface="Bodoni MT Black" pitchFamily="18" charset="0"/>
              </a:rPr>
              <a:t>snovne menadžerske vrednosti po kojima se TQM razlikuje od drugih koncepata</a:t>
            </a:r>
          </a:p>
          <a:p>
            <a:pPr algn="ctr">
              <a:buFont typeface="Arial" pitchFamily="34" charset="0"/>
              <a:buChar char="•"/>
            </a:pPr>
            <a:r>
              <a:rPr lang="sr-Latn-RS" sz="20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</a:t>
            </a:r>
            <a:r>
              <a:rPr lang="sr-Latn-RS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kvalitet usmeren ka gostu</a:t>
            </a:r>
          </a:p>
          <a:p>
            <a:pPr algn="ctr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sr-Latn-RS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odrška top menadžmenta</a:t>
            </a:r>
          </a:p>
          <a:p>
            <a:pPr algn="ctr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sr-Latn-RS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ontinuirano unapređivanje</a:t>
            </a:r>
          </a:p>
          <a:p>
            <a:pPr algn="ctr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sr-Latn-RS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una participacija</a:t>
            </a:r>
          </a:p>
          <a:p>
            <a:pPr algn="ctr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sr-Latn-RS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kraćenje vremenskog ciklusa</a:t>
            </a:r>
          </a:p>
          <a:p>
            <a:pPr algn="ctr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sr-Latn-RS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revencija a ne detekcija</a:t>
            </a:r>
          </a:p>
          <a:p>
            <a:pPr algn="ctr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sr-Latn-RS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ugoročni pogled</a:t>
            </a:r>
          </a:p>
          <a:p>
            <a:pPr algn="ctr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sr-Latn-RS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avna odgovornost</a:t>
            </a:r>
          </a:p>
          <a:p>
            <a:pPr algn="ctr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sr-Latn-RS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enadžment by fact</a:t>
            </a:r>
          </a:p>
          <a:p>
            <a:pPr algn="ctr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sr-Latn-RS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azvoj partnerstva</a:t>
            </a:r>
          </a:p>
          <a:p>
            <a:pPr>
              <a:buFont typeface="Arial" pitchFamily="34" charset="0"/>
              <a:buChar char="•"/>
            </a:pPr>
            <a:endParaRPr lang="sr-Latn-RS" sz="2800" b="1" dirty="0" smtClean="0">
              <a:solidFill>
                <a:srgbClr val="FF0066"/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sr-Latn-RS" dirty="0" smtClean="0"/>
              <a:t>KVALITET USMEREN KA GOSTU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4248472" cy="45259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5580112" y="2060848"/>
            <a:ext cx="356388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S</a:t>
            </a:r>
            <a:r>
              <a:rPr lang="sr-Latn-RS" sz="2800" dirty="0" smtClean="0">
                <a:solidFill>
                  <a:schemeClr val="accent5">
                    <a:lumMod val="50000"/>
                  </a:schemeClr>
                </a:solidFill>
              </a:rPr>
              <a:t>trategije usmerene prema utvrđivanju želja gostiju i iznalaženju mogućnosti da se one ispune.</a:t>
            </a:r>
          </a:p>
          <a:p>
            <a:r>
              <a:rPr lang="sr-Latn-RS" sz="2800" dirty="0" smtClean="0">
                <a:solidFill>
                  <a:schemeClr val="accent5">
                    <a:lumMod val="50000"/>
                  </a:schemeClr>
                </a:solidFill>
              </a:rPr>
              <a:t>Proces stvaranja kvaliteta je dugotrajan i stalan, orijentisan na tržište i vođen kupcem – customer driven</a:t>
            </a:r>
            <a:endParaRPr lang="en-US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/>
          <a:lstStyle/>
          <a:p>
            <a:r>
              <a:rPr lang="sr-Latn-RS" dirty="0" smtClean="0">
                <a:solidFill>
                  <a:schemeClr val="bg1"/>
                </a:solidFill>
              </a:rPr>
              <a:t>POTPORA TOP MENADŽMENTA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1988840"/>
            <a:ext cx="4536503" cy="452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5004048" y="1772816"/>
            <a:ext cx="4139952" cy="508518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932040" y="2204864"/>
            <a:ext cx="42119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 smtClean="0">
                <a:solidFill>
                  <a:srgbClr val="C00000"/>
                </a:solidFill>
              </a:rPr>
              <a:t>MENADŽMENT MORA </a:t>
            </a:r>
          </a:p>
          <a:p>
            <a:endParaRPr lang="sr-Latn-RS" sz="2400" b="1" dirty="0" smtClean="0">
              <a:solidFill>
                <a:srgbClr val="C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sr-Latn-RS" sz="2400" b="1" dirty="0" smtClean="0">
                <a:solidFill>
                  <a:srgbClr val="C00000"/>
                </a:solidFill>
              </a:rPr>
              <a:t>ZNATI TEHNIKE I ALATE TQM,</a:t>
            </a:r>
          </a:p>
          <a:p>
            <a:r>
              <a:rPr lang="sr-Latn-RS" sz="2400" b="1" dirty="0" smtClean="0">
                <a:solidFill>
                  <a:srgbClr val="C00000"/>
                </a:solidFill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sr-Latn-RS" sz="2400" b="1" dirty="0" smtClean="0">
                <a:solidFill>
                  <a:srgbClr val="C00000"/>
                </a:solidFill>
              </a:rPr>
              <a:t>RAZUMETI FUNKCIONISANJE PROCESA TQM,</a:t>
            </a:r>
          </a:p>
          <a:p>
            <a:pPr>
              <a:buFont typeface="Arial" pitchFamily="34" charset="0"/>
              <a:buChar char="•"/>
            </a:pPr>
            <a:endParaRPr lang="sr-Latn-RS" sz="2400" b="1" dirty="0" smtClean="0">
              <a:solidFill>
                <a:srgbClr val="C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sr-Latn-RS" sz="2400" b="1" dirty="0" smtClean="0">
                <a:solidFill>
                  <a:srgbClr val="C00000"/>
                </a:solidFill>
              </a:rPr>
              <a:t> PODSTICATI ZAPOSLENE NA AKTIVNO UKLJUČIVANJE U IMPLEMENTACIJU TQM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sr-Latn-RS" dirty="0" smtClean="0"/>
              <a:t>KONTINUIRANO UNAPREĐIVANJE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4896544" cy="4525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ounded Rectangle 4"/>
          <p:cNvSpPr/>
          <p:nvPr/>
        </p:nvSpPr>
        <p:spPr>
          <a:xfrm>
            <a:off x="5436096" y="1628800"/>
            <a:ext cx="3707904" cy="52292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868144" y="1988840"/>
            <a:ext cx="28083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b="1" dirty="0" smtClean="0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</a:rPr>
              <a:t>PROCES RASTA KVALITETA DOBARA I USLUGA KROZ PORAST DOBITI, PROPRAĆEN POVREMENIM INOVACIJAMA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7030A0"/>
          </a:solidFill>
        </p:spPr>
        <p:txBody>
          <a:bodyPr/>
          <a:lstStyle/>
          <a:p>
            <a:r>
              <a:rPr lang="sr-Latn-RS" dirty="0" smtClean="0">
                <a:solidFill>
                  <a:srgbClr val="FFFF00"/>
                </a:solidFill>
              </a:rPr>
              <a:t>PUNA PARTICIPACIJA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412776"/>
            <a:ext cx="5148064" cy="5445224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772816"/>
            <a:ext cx="3826520" cy="45259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/>
          <p:nvPr/>
        </p:nvSpPr>
        <p:spPr>
          <a:xfrm>
            <a:off x="5148064" y="1412776"/>
            <a:ext cx="3995936" cy="5445224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148064" y="2132856"/>
            <a:ext cx="399593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dirty="0" smtClean="0">
                <a:solidFill>
                  <a:srgbClr val="FFFF00"/>
                </a:solidFill>
                <a:latin typeface="Footlight MT Light" pitchFamily="18" charset="0"/>
              </a:rPr>
              <a:t>USPEH TQM ZAVISI OD SARADNJE I DOPRINOSA SVIH ZAPOSLENIH A KVALITET SE ODRŽAVA EFEKTIVNIM NAGRAĐIVANJEM ZAPOSLENIH</a:t>
            </a:r>
            <a:endParaRPr lang="en-US" sz="2800" dirty="0">
              <a:solidFill>
                <a:srgbClr val="FFFF00"/>
              </a:solidFill>
              <a:latin typeface="Footlight MT Ligh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sr-Latn-RS" b="1" dirty="0" smtClean="0">
                <a:solidFill>
                  <a:srgbClr val="FF0066"/>
                </a:solidFill>
                <a:latin typeface="Footlight MT Light" pitchFamily="18" charset="0"/>
              </a:rPr>
              <a:t>SKRAĆIVANJE VREMENSKOG CIKLUSA</a:t>
            </a:r>
            <a:endParaRPr lang="en-US" b="1" dirty="0">
              <a:solidFill>
                <a:srgbClr val="FF0066"/>
              </a:solidFill>
              <a:latin typeface="Footlight MT Light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12776"/>
            <a:ext cx="394335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4427984" y="1412776"/>
            <a:ext cx="4248472" cy="52565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860032" y="2276872"/>
            <a:ext cx="338437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66"/>
                </a:solidFill>
                <a:latin typeface="Baskerville Old Face" pitchFamily="18" charset="0"/>
              </a:rPr>
              <a:t>K</a:t>
            </a:r>
            <a:r>
              <a:rPr lang="sr-Latn-RS" sz="2400" b="1" dirty="0" smtClean="0">
                <a:solidFill>
                  <a:srgbClr val="FF0066"/>
                </a:solidFill>
                <a:latin typeface="Baskerville Old Face" pitchFamily="18" charset="0"/>
              </a:rPr>
              <a:t>raćim vremenskim ciklusom postiže se  veća proizvodnost i produktivnost. Eliminišu se zadaci i aktivnosti koje ne stvaraju dodatnu vrednost ( non-value-added tasks and activities), npr. kroz partnerstvo sa isporučiocem</a:t>
            </a:r>
            <a:endParaRPr lang="en-US" sz="2400" b="1" dirty="0">
              <a:solidFill>
                <a:srgbClr val="FF0066"/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sr-Latn-RS" dirty="0" smtClean="0">
                <a:solidFill>
                  <a:schemeClr val="accent3">
                    <a:lumMod val="50000"/>
                  </a:schemeClr>
                </a:solidFill>
              </a:rPr>
              <a:t>PREVENCIJA </a:t>
            </a:r>
            <a:r>
              <a:rPr lang="sr-Latn-RS" dirty="0" smtClean="0"/>
              <a:t> a  </a:t>
            </a:r>
            <a:r>
              <a:rPr lang="sr-Latn-RS" dirty="0" smtClean="0">
                <a:solidFill>
                  <a:srgbClr val="FF0000"/>
                </a:solidFill>
              </a:rPr>
              <a:t>NE DETEKCIJA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1412776"/>
            <a:ext cx="3600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4067944" y="1412776"/>
            <a:ext cx="4608512" cy="453650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499992" y="1988840"/>
            <a:ext cx="38884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 smtClean="0">
                <a:solidFill>
                  <a:srgbClr val="FF0000"/>
                </a:solidFill>
                <a:latin typeface="Footlight MT Light" pitchFamily="18" charset="0"/>
              </a:rPr>
              <a:t>OTKRIVANJE NAČINA PREVENCIJE GREŠAKA ILI PROBLEMA UMESTO IDENTIFIKACIJE I KOREKCIJE NAKON NJIHOVOG NASTANKA</a:t>
            </a:r>
            <a:endParaRPr lang="en-US" sz="2400" b="1" dirty="0">
              <a:solidFill>
                <a:srgbClr val="FF0000"/>
              </a:solidFill>
              <a:latin typeface="Footlight MT Ligh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sr-Latn-RS" dirty="0" smtClean="0"/>
              <a:t>DUGOROČAN POGLED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sr-Latn-RS" dirty="0" smtClean="0"/>
              <a:t>JASNA I DUGOROČNA STRATEGIJA PREDUZEĆA CELOKUPNO USMERENA NA ZADOVOLJAVANJE ŽELJA KUPACA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sr-Latn-RS" dirty="0" smtClean="0"/>
              <a:t>MANAGEMENT BY FACT</a:t>
            </a:r>
            <a:endParaRPr lang="en-US" dirty="0"/>
          </a:p>
        </p:txBody>
      </p:sp>
      <p:pic>
        <p:nvPicPr>
          <p:cNvPr id="8194" name="Picture 2" descr="C:\Users\Maja\Desktop\Fotografije\fotografije za knjigu naslovna\Disne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9144000" cy="544522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9512" y="4725144"/>
            <a:ext cx="61926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sr-Latn-RS" b="1" dirty="0" smtClean="0">
                <a:solidFill>
                  <a:srgbClr val="C00000"/>
                </a:solidFill>
              </a:rPr>
              <a:t>ARGUMENTACIJA NA ČINJENICAMA</a:t>
            </a:r>
          </a:p>
          <a:p>
            <a:pPr>
              <a:buFontTx/>
              <a:buChar char="-"/>
            </a:pPr>
            <a:r>
              <a:rPr lang="sr-Latn-RS" b="1" dirty="0" smtClean="0">
                <a:solidFill>
                  <a:srgbClr val="C00000"/>
                </a:solidFill>
              </a:rPr>
              <a:t>DIZAJNIRANJE SISTEMA POSLOVNE INTELIGENCIJE (business intelligence system) – transformacija podataka u informacije, informacije u intelligence, intelligence u znanje, znanje u odluke</a:t>
            </a:r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6084168" y="544522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236296" y="4941168"/>
            <a:ext cx="19077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>
                <a:solidFill>
                  <a:srgbClr val="FF0000"/>
                </a:solidFill>
              </a:rPr>
              <a:t>ISTRAŽIVAČKI RAD, STRATEŠKO POZICIONIRANJE, PREDUSRETANJE KONKURENCIJE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/>
          <a:lstStyle/>
          <a:p>
            <a:r>
              <a:rPr lang="sr-Latn-RS" dirty="0" smtClean="0">
                <a:solidFill>
                  <a:schemeClr val="bg1"/>
                </a:solidFill>
              </a:rPr>
              <a:t>RAZVOJ PARTNERSTVA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OTVORENOST PREDUZEĆA PREMA SVOJOJ OKOLINI</a:t>
            </a:r>
          </a:p>
          <a:p>
            <a:r>
              <a:rPr lang="sr-Latn-RS" dirty="0" smtClean="0"/>
              <a:t>POVEZIVANJE U OSTVARENJU POSLOVNIH PODUHVATA</a:t>
            </a:r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>
            <a:off x="4427984" y="386104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483768" y="5013176"/>
            <a:ext cx="46085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3200" b="1" dirty="0" smtClean="0">
                <a:solidFill>
                  <a:srgbClr val="C00000"/>
                </a:solidFill>
              </a:rPr>
              <a:t>VIRTUELNA ORGANIZACIJA</a:t>
            </a:r>
            <a:endParaRPr lang="en-US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/>
          <a:lstStyle/>
          <a:p>
            <a:r>
              <a:rPr lang="sr-Latn-RS" dirty="0" smtClean="0">
                <a:solidFill>
                  <a:schemeClr val="bg1"/>
                </a:solidFill>
              </a:rPr>
              <a:t>JAVNA ODGOVORNOST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218" name="Picture 2" descr="C:\Users\Maja\Desktop\Fotografije\fotografije za knjigu naslovna\ovo obavezn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600200"/>
            <a:ext cx="4572000" cy="45259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39552" y="1844824"/>
            <a:ext cx="39604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/>
              <a:t>TQM preduzeća preuzimaju odgovornost za sigurnost, prodaju proizvoda bez grešaka, proizvodnju koja ne zagađuje; prihvataju obavezu otvaranja novih radnih mesta, stalnog poboljšanja svojih proizvoda i usluga, uvođenja novih tehnologija, zaštitu prirodne i siocijalne okoline.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Koncepti</a:t>
            </a:r>
            <a:r>
              <a:rPr lang="en-US" dirty="0" smtClean="0"/>
              <a:t> TQM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 err="1"/>
              <a:t>Preventivno</a:t>
            </a:r>
            <a:r>
              <a:rPr lang="en-US" dirty="0"/>
              <a:t> </a:t>
            </a:r>
            <a:r>
              <a:rPr lang="en-US" dirty="0" err="1"/>
              <a:t>delovanje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Smanjivanje</a:t>
            </a:r>
            <a:r>
              <a:rPr lang="en-US" dirty="0"/>
              <a:t> </a:t>
            </a:r>
            <a:r>
              <a:rPr lang="en-US" dirty="0" err="1"/>
              <a:t>varijacija</a:t>
            </a:r>
            <a:r>
              <a:rPr lang="en-US" dirty="0"/>
              <a:t> (</a:t>
            </a:r>
            <a:r>
              <a:rPr lang="en-US" dirty="0" err="1"/>
              <a:t>odstupanja</a:t>
            </a:r>
            <a:r>
              <a:rPr lang="en-US" dirty="0"/>
              <a:t>) </a:t>
            </a:r>
            <a:r>
              <a:rPr lang="en-US" dirty="0" err="1"/>
              <a:t>radi</a:t>
            </a:r>
            <a:r>
              <a:rPr lang="en-US" dirty="0"/>
              <a:t> </a:t>
            </a:r>
            <a:r>
              <a:rPr lang="en-US" dirty="0" err="1"/>
              <a:t>pobiljšanja</a:t>
            </a:r>
            <a:r>
              <a:rPr lang="en-US" dirty="0"/>
              <a:t> </a:t>
            </a:r>
            <a:r>
              <a:rPr lang="en-US" dirty="0" err="1"/>
              <a:t>konzistentnosti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Posvećenost</a:t>
            </a:r>
            <a:r>
              <a:rPr lang="en-US" dirty="0"/>
              <a:t> </a:t>
            </a:r>
            <a:r>
              <a:rPr lang="en-US" dirty="0" err="1"/>
              <a:t>svih</a:t>
            </a:r>
            <a:r>
              <a:rPr lang="en-US" dirty="0"/>
              <a:t> </a:t>
            </a:r>
            <a:r>
              <a:rPr lang="en-US" dirty="0" err="1"/>
              <a:t>zaposlenih</a:t>
            </a:r>
            <a:r>
              <a:rPr lang="en-US" dirty="0"/>
              <a:t>, </a:t>
            </a:r>
            <a:r>
              <a:rPr lang="en-US" dirty="0" err="1"/>
              <a:t>naročito</a:t>
            </a:r>
            <a:r>
              <a:rPr lang="en-US" dirty="0"/>
              <a:t> </a:t>
            </a:r>
            <a:r>
              <a:rPr lang="en-US" dirty="0" err="1"/>
              <a:t>najvišeg</a:t>
            </a:r>
            <a:r>
              <a:rPr lang="en-US" dirty="0"/>
              <a:t> </a:t>
            </a:r>
            <a:r>
              <a:rPr lang="en-US" dirty="0" err="1" smtClean="0"/>
              <a:t>rukovodstva</a:t>
            </a:r>
            <a:endParaRPr lang="en-US" dirty="0"/>
          </a:p>
          <a:p>
            <a:pPr lvl="0"/>
            <a:r>
              <a:rPr lang="en-US" dirty="0" err="1"/>
              <a:t>Tendenciju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poboljšavanje</a:t>
            </a:r>
            <a:r>
              <a:rPr lang="en-US" dirty="0"/>
              <a:t> </a:t>
            </a:r>
            <a:r>
              <a:rPr lang="en-US" dirty="0" err="1"/>
              <a:t>svih</a:t>
            </a:r>
            <a:r>
              <a:rPr lang="en-US" dirty="0"/>
              <a:t> </a:t>
            </a:r>
            <a:r>
              <a:rPr lang="en-US" dirty="0" err="1"/>
              <a:t>aspekata</a:t>
            </a:r>
            <a:r>
              <a:rPr lang="en-US" dirty="0"/>
              <a:t> </a:t>
            </a:r>
            <a:r>
              <a:rPr lang="en-US" dirty="0" err="1"/>
              <a:t>poslovanja</a:t>
            </a:r>
            <a:r>
              <a:rPr lang="en-US" dirty="0"/>
              <a:t>,</a:t>
            </a:r>
          </a:p>
          <a:p>
            <a:pPr lvl="0"/>
            <a:r>
              <a:rPr lang="en-US" dirty="0" err="1"/>
              <a:t>Timski</a:t>
            </a:r>
            <a:r>
              <a:rPr lang="en-US" dirty="0"/>
              <a:t> </a:t>
            </a:r>
            <a:r>
              <a:rPr lang="en-US" dirty="0" err="1" smtClean="0"/>
              <a:t>rad</a:t>
            </a:r>
            <a:r>
              <a:rPr lang="en-US" dirty="0" smtClean="0"/>
              <a:t>,</a:t>
            </a:r>
            <a:endParaRPr lang="en-US" dirty="0"/>
          </a:p>
          <a:p>
            <a:pPr lvl="0"/>
            <a:r>
              <a:rPr lang="en-US" dirty="0" err="1"/>
              <a:t>Pravilno</a:t>
            </a:r>
            <a:r>
              <a:rPr lang="en-US" dirty="0"/>
              <a:t> </a:t>
            </a:r>
            <a:r>
              <a:rPr lang="en-US" dirty="0" err="1"/>
              <a:t>obavljanje</a:t>
            </a:r>
            <a:r>
              <a:rPr lang="en-US" dirty="0"/>
              <a:t> </a:t>
            </a:r>
            <a:r>
              <a:rPr lang="en-US" dirty="0" err="1"/>
              <a:t>posla</a:t>
            </a:r>
            <a:r>
              <a:rPr lang="en-US" dirty="0"/>
              <a:t> „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prve</a:t>
            </a:r>
            <a:r>
              <a:rPr lang="en-US" dirty="0"/>
              <a:t>“, a ne </a:t>
            </a:r>
            <a:r>
              <a:rPr lang="en-US" dirty="0" err="1"/>
              <a:t>svesno</a:t>
            </a:r>
            <a:r>
              <a:rPr lang="en-US" dirty="0"/>
              <a:t> </a:t>
            </a:r>
            <a:r>
              <a:rPr lang="en-US" dirty="0" err="1"/>
              <a:t>činjenje</a:t>
            </a:r>
            <a:r>
              <a:rPr lang="en-US" dirty="0"/>
              <a:t> </a:t>
            </a:r>
            <a:r>
              <a:rPr lang="en-US" dirty="0" err="1"/>
              <a:t>grešaka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stvaranje</a:t>
            </a:r>
            <a:r>
              <a:rPr lang="en-US" dirty="0"/>
              <a:t> </a:t>
            </a:r>
            <a:r>
              <a:rPr lang="en-US" dirty="0" err="1"/>
              <a:t>obaveze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se </a:t>
            </a:r>
            <a:r>
              <a:rPr lang="en-US" dirty="0" err="1"/>
              <a:t>stvari</a:t>
            </a:r>
            <a:r>
              <a:rPr lang="en-US" dirty="0"/>
              <a:t> </a:t>
            </a:r>
            <a:r>
              <a:rPr lang="en-US" dirty="0" err="1" smtClean="0"/>
              <a:t>ispravljaju</a:t>
            </a:r>
            <a:endParaRPr lang="en-US" dirty="0"/>
          </a:p>
          <a:p>
            <a:pPr lvl="0"/>
            <a:r>
              <a:rPr lang="en-US" dirty="0" err="1"/>
              <a:t>Donošenje</a:t>
            </a:r>
            <a:r>
              <a:rPr lang="en-US" dirty="0"/>
              <a:t> </a:t>
            </a:r>
            <a:r>
              <a:rPr lang="en-US" dirty="0" err="1"/>
              <a:t>odluka</a:t>
            </a:r>
            <a:r>
              <a:rPr lang="en-US" dirty="0"/>
              <a:t> </a:t>
            </a:r>
            <a:r>
              <a:rPr lang="en-US" dirty="0" err="1"/>
              <a:t>radi</a:t>
            </a:r>
            <a:r>
              <a:rPr lang="en-US" dirty="0"/>
              <a:t> </a:t>
            </a:r>
            <a:r>
              <a:rPr lang="en-US" dirty="0" err="1"/>
              <a:t>ostvarivanja</a:t>
            </a:r>
            <a:r>
              <a:rPr lang="en-US" dirty="0"/>
              <a:t> </a:t>
            </a:r>
            <a:r>
              <a:rPr lang="en-US" dirty="0" err="1"/>
              <a:t>koristi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duge</a:t>
            </a:r>
            <a:r>
              <a:rPr lang="en-US" dirty="0"/>
              <a:t> </a:t>
            </a:r>
            <a:r>
              <a:rPr lang="en-US" dirty="0" err="1" smtClean="0"/>
              <a:t>staze</a:t>
            </a:r>
            <a:r>
              <a:rPr lang="en-US" dirty="0" smtClean="0"/>
              <a:t>.</a:t>
            </a:r>
            <a:endParaRPr lang="en-US" dirty="0"/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Aspekti menadžmenta kvaliteta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err="1"/>
              <a:t>Planiranje</a:t>
            </a:r>
            <a:r>
              <a:rPr lang="en-US" dirty="0"/>
              <a:t> </a:t>
            </a:r>
            <a:r>
              <a:rPr lang="en-US" dirty="0" err="1" smtClean="0"/>
              <a:t>kvaliteta</a:t>
            </a:r>
            <a:endParaRPr lang="en-US" dirty="0"/>
          </a:p>
          <a:p>
            <a:pPr lvl="0"/>
            <a:r>
              <a:rPr lang="en-US" dirty="0" err="1"/>
              <a:t>Upravljanje</a:t>
            </a:r>
            <a:r>
              <a:rPr lang="en-US" dirty="0"/>
              <a:t> </a:t>
            </a:r>
            <a:r>
              <a:rPr lang="en-US" dirty="0" err="1" smtClean="0"/>
              <a:t>kvaliteta</a:t>
            </a:r>
            <a:endParaRPr lang="en-US" dirty="0"/>
          </a:p>
          <a:p>
            <a:pPr lvl="0"/>
            <a:r>
              <a:rPr lang="en-US" dirty="0" err="1"/>
              <a:t>Poboljšanje</a:t>
            </a:r>
            <a:r>
              <a:rPr lang="en-US" dirty="0"/>
              <a:t> </a:t>
            </a:r>
            <a:r>
              <a:rPr lang="en-US" dirty="0" err="1" smtClean="0"/>
              <a:t>kvaliteta</a:t>
            </a:r>
            <a:endParaRPr lang="en-US" dirty="0"/>
          </a:p>
          <a:p>
            <a:pPr lvl="0"/>
            <a:r>
              <a:rPr lang="en-US" dirty="0" err="1"/>
              <a:t>Obezebeđivanje</a:t>
            </a:r>
            <a:r>
              <a:rPr lang="en-US" dirty="0"/>
              <a:t> </a:t>
            </a:r>
            <a:r>
              <a:rPr lang="en-US" dirty="0" err="1" smtClean="0"/>
              <a:t>kvaliteta</a:t>
            </a:r>
            <a:endParaRPr lang="en-US" dirty="0"/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/>
              <a:t>TQM je </a:t>
            </a:r>
            <a:r>
              <a:rPr lang="en-US" i="1" dirty="0" err="1"/>
              <a:t>sveobuhvatan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višedimenzionalni</a:t>
            </a:r>
            <a:r>
              <a:rPr lang="en-US" i="1" dirty="0"/>
              <a:t> </a:t>
            </a:r>
            <a:r>
              <a:rPr lang="en-US" i="1" dirty="0" err="1"/>
              <a:t>koncept</a:t>
            </a:r>
            <a:r>
              <a:rPr lang="en-US" i="1" dirty="0"/>
              <a:t> </a:t>
            </a:r>
            <a:r>
              <a:rPr lang="en-US" i="1" dirty="0" err="1"/>
              <a:t>kojim</a:t>
            </a:r>
            <a:r>
              <a:rPr lang="en-US" i="1" dirty="0"/>
              <a:t> se </a:t>
            </a:r>
            <a:r>
              <a:rPr lang="en-US" i="1" dirty="0" err="1"/>
              <a:t>upravlja</a:t>
            </a:r>
            <a:r>
              <a:rPr lang="en-US" i="1" dirty="0"/>
              <a:t> </a:t>
            </a:r>
            <a:r>
              <a:rPr lang="en-US" i="1" dirty="0" err="1"/>
              <a:t>kvalitet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naglašava</a:t>
            </a:r>
            <a:r>
              <a:rPr lang="en-US" i="1" dirty="0"/>
              <a:t> </a:t>
            </a:r>
            <a:r>
              <a:rPr lang="en-US" i="1" dirty="0" err="1"/>
              <a:t>uloga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značaj</a:t>
            </a:r>
            <a:r>
              <a:rPr lang="en-US" i="1" dirty="0"/>
              <a:t> </a:t>
            </a:r>
            <a:r>
              <a:rPr lang="en-US" i="1" dirty="0" err="1"/>
              <a:t>dimenzija</a:t>
            </a:r>
            <a:r>
              <a:rPr lang="en-US" i="1" dirty="0"/>
              <a:t> </a:t>
            </a:r>
            <a:r>
              <a:rPr lang="en-US" i="1" dirty="0" err="1"/>
              <a:t>kvaliteta</a:t>
            </a:r>
            <a:r>
              <a:rPr lang="en-US" i="1" dirty="0"/>
              <a:t>, </a:t>
            </a:r>
            <a:r>
              <a:rPr lang="en-US" i="1" dirty="0" err="1"/>
              <a:t>vremena</a:t>
            </a:r>
            <a:r>
              <a:rPr lang="en-US" i="1" dirty="0"/>
              <a:t>, </a:t>
            </a:r>
            <a:r>
              <a:rPr lang="en-US" i="1" dirty="0" err="1"/>
              <a:t>troškova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posebno</a:t>
            </a:r>
            <a:r>
              <a:rPr lang="en-US" i="1" dirty="0"/>
              <a:t> </a:t>
            </a:r>
            <a:r>
              <a:rPr lang="en-US" i="1" dirty="0" err="1"/>
              <a:t>ljudskog</a:t>
            </a:r>
            <a:r>
              <a:rPr lang="en-US" i="1" dirty="0"/>
              <a:t> </a:t>
            </a:r>
            <a:r>
              <a:rPr lang="en-US" i="1" dirty="0" err="1"/>
              <a:t>faktora</a:t>
            </a:r>
            <a:r>
              <a:rPr lang="en-US" i="1" dirty="0"/>
              <a:t> </a:t>
            </a:r>
            <a:r>
              <a:rPr lang="en-US" i="1" dirty="0" err="1"/>
              <a:t>koji</a:t>
            </a:r>
            <a:r>
              <a:rPr lang="en-US" i="1" dirty="0"/>
              <a:t> </a:t>
            </a:r>
            <a:r>
              <a:rPr lang="en-US" i="1" dirty="0" err="1"/>
              <a:t>ima</a:t>
            </a:r>
            <a:r>
              <a:rPr lang="en-US" i="1" dirty="0"/>
              <a:t> </a:t>
            </a:r>
            <a:r>
              <a:rPr lang="en-US" i="1" dirty="0" err="1"/>
              <a:t>ključnu</a:t>
            </a:r>
            <a:r>
              <a:rPr lang="en-US" i="1" dirty="0"/>
              <a:t> </a:t>
            </a:r>
            <a:r>
              <a:rPr lang="en-US" i="1" dirty="0" err="1"/>
              <a:t>ulogu</a:t>
            </a:r>
            <a:r>
              <a:rPr lang="en-US" i="1" dirty="0"/>
              <a:t> u </a:t>
            </a:r>
            <a:r>
              <a:rPr lang="en-US" i="1" dirty="0" err="1"/>
              <a:t>procesu</a:t>
            </a:r>
            <a:r>
              <a:rPr lang="en-US" i="1" dirty="0"/>
              <a:t> </a:t>
            </a:r>
            <a:r>
              <a:rPr lang="en-US" i="1" dirty="0" err="1"/>
              <a:t>unapređenja</a:t>
            </a:r>
            <a:r>
              <a:rPr lang="en-US" i="1" dirty="0"/>
              <a:t> </a:t>
            </a:r>
            <a:r>
              <a:rPr lang="en-US" i="1" dirty="0" err="1"/>
              <a:t>kvaliteta</a:t>
            </a:r>
            <a:r>
              <a:rPr lang="en-US" i="1" dirty="0"/>
              <a:t> </a:t>
            </a:r>
            <a:r>
              <a:rPr lang="en-US" i="1" dirty="0" err="1"/>
              <a:t>usluga</a:t>
            </a:r>
            <a:r>
              <a:rPr lang="en-US" dirty="0"/>
              <a:t>, </a:t>
            </a:r>
            <a:r>
              <a:rPr lang="en-US" dirty="0" err="1"/>
              <a:t>tj</a:t>
            </a:r>
            <a:r>
              <a:rPr lang="en-US" i="1" dirty="0"/>
              <a:t>.  </a:t>
            </a:r>
            <a:r>
              <a:rPr lang="en-US" i="1" dirty="0" err="1"/>
              <a:t>holistički</a:t>
            </a:r>
            <a:r>
              <a:rPr lang="en-US" i="1" dirty="0"/>
              <a:t>, </a:t>
            </a:r>
            <a:r>
              <a:rPr lang="en-US" i="1" dirty="0" err="1"/>
              <a:t>organizacioni</a:t>
            </a:r>
            <a:r>
              <a:rPr lang="en-US" i="1" dirty="0"/>
              <a:t> </a:t>
            </a:r>
            <a:r>
              <a:rPr lang="en-US" i="1" dirty="0" err="1"/>
              <a:t>pristup</a:t>
            </a:r>
            <a:r>
              <a:rPr lang="en-US" i="1" dirty="0"/>
              <a:t> </a:t>
            </a:r>
            <a:r>
              <a:rPr lang="en-US" i="1" dirty="0" err="1"/>
              <a:t>kojim</a:t>
            </a:r>
            <a:r>
              <a:rPr lang="en-US" i="1" dirty="0"/>
              <a:t> se </a:t>
            </a:r>
            <a:r>
              <a:rPr lang="en-US" i="1" dirty="0" err="1"/>
              <a:t>sistematski</a:t>
            </a:r>
            <a:r>
              <a:rPr lang="en-US" i="1" dirty="0"/>
              <a:t> </a:t>
            </a:r>
            <a:r>
              <a:rPr lang="en-US" i="1" dirty="0" err="1"/>
              <a:t>nastoji</a:t>
            </a:r>
            <a:r>
              <a:rPr lang="en-US" i="1" dirty="0"/>
              <a:t> </a:t>
            </a:r>
            <a:r>
              <a:rPr lang="en-US" i="1" dirty="0" err="1"/>
              <a:t>da</a:t>
            </a:r>
            <a:r>
              <a:rPr lang="en-US" i="1" dirty="0"/>
              <a:t> se </a:t>
            </a:r>
            <a:r>
              <a:rPr lang="en-US" i="1" dirty="0" err="1"/>
              <a:t>uveća</a:t>
            </a:r>
            <a:r>
              <a:rPr lang="en-US" i="1" dirty="0"/>
              <a:t> </a:t>
            </a:r>
            <a:r>
              <a:rPr lang="en-US" i="1" dirty="0" err="1"/>
              <a:t>satisfakcija</a:t>
            </a:r>
            <a:r>
              <a:rPr lang="en-US" i="1" dirty="0"/>
              <a:t> </a:t>
            </a:r>
            <a:r>
              <a:rPr lang="en-US" i="1" dirty="0" err="1"/>
              <a:t>potrošača</a:t>
            </a:r>
            <a:r>
              <a:rPr lang="en-US" i="1" dirty="0"/>
              <a:t>, </a:t>
            </a:r>
            <a:r>
              <a:rPr lang="en-US" i="1" dirty="0" err="1"/>
              <a:t>kroz</a:t>
            </a:r>
            <a:r>
              <a:rPr lang="en-US" i="1" dirty="0"/>
              <a:t> </a:t>
            </a:r>
            <a:r>
              <a:rPr lang="en-US" i="1" dirty="0" err="1"/>
              <a:t>fokusiranje</a:t>
            </a:r>
            <a:r>
              <a:rPr lang="en-US" i="1" dirty="0"/>
              <a:t> </a:t>
            </a:r>
            <a:r>
              <a:rPr lang="en-US" i="1" dirty="0" err="1"/>
              <a:t>na</a:t>
            </a:r>
            <a:r>
              <a:rPr lang="en-US" i="1" dirty="0"/>
              <a:t> </a:t>
            </a:r>
            <a:r>
              <a:rPr lang="en-US" i="1" dirty="0" err="1"/>
              <a:t>kontinuirano</a:t>
            </a:r>
            <a:r>
              <a:rPr lang="en-US" i="1" dirty="0"/>
              <a:t>  </a:t>
            </a:r>
            <a:r>
              <a:rPr lang="en-US" i="1" dirty="0" err="1"/>
              <a:t>unapređenje</a:t>
            </a:r>
            <a:r>
              <a:rPr lang="en-US" i="1" dirty="0"/>
              <a:t>, a </a:t>
            </a:r>
            <a:r>
              <a:rPr lang="en-US" i="1" dirty="0" err="1"/>
              <a:t>bez</a:t>
            </a:r>
            <a:r>
              <a:rPr lang="en-US" i="1" dirty="0"/>
              <a:t> </a:t>
            </a:r>
            <a:r>
              <a:rPr lang="en-US" i="1" dirty="0" err="1"/>
              <a:t>izlaganja</a:t>
            </a:r>
            <a:r>
              <a:rPr lang="en-US" i="1" dirty="0"/>
              <a:t>  </a:t>
            </a:r>
            <a:r>
              <a:rPr lang="en-US" i="1" dirty="0" err="1"/>
              <a:t>neprihvatljivom</a:t>
            </a:r>
            <a:r>
              <a:rPr lang="en-US" i="1" dirty="0"/>
              <a:t> </a:t>
            </a:r>
            <a:r>
              <a:rPr lang="en-US" i="1" dirty="0" err="1"/>
              <a:t>rastu</a:t>
            </a:r>
            <a:r>
              <a:rPr lang="en-US" i="1" dirty="0"/>
              <a:t> </a:t>
            </a:r>
            <a:r>
              <a:rPr lang="en-US" i="1" dirty="0" err="1" smtClean="0"/>
              <a:t>troškova</a:t>
            </a:r>
            <a:endParaRPr lang="en-US" dirty="0"/>
          </a:p>
          <a:p>
            <a:endParaRPr lang="en-US" dirty="0"/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Osnovni ciljevi TQ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/>
              <a:t>Niži</a:t>
            </a:r>
            <a:r>
              <a:rPr lang="en-US" dirty="0"/>
              <a:t> </a:t>
            </a:r>
            <a:r>
              <a:rPr lang="en-US" dirty="0" err="1"/>
              <a:t>troškovi</a:t>
            </a:r>
            <a:r>
              <a:rPr lang="en-US" dirty="0"/>
              <a:t>,</a:t>
            </a:r>
          </a:p>
          <a:p>
            <a:pPr lvl="0"/>
            <a:r>
              <a:rPr lang="en-US" dirty="0" err="1"/>
              <a:t>Veći</a:t>
            </a:r>
            <a:r>
              <a:rPr lang="en-US" dirty="0"/>
              <a:t> </a:t>
            </a:r>
            <a:r>
              <a:rPr lang="en-US" dirty="0" err="1"/>
              <a:t>prihod</a:t>
            </a:r>
            <a:r>
              <a:rPr lang="en-US" dirty="0"/>
              <a:t>,</a:t>
            </a:r>
          </a:p>
          <a:p>
            <a:pPr lvl="0"/>
            <a:r>
              <a:rPr lang="en-US" dirty="0" err="1"/>
              <a:t>Odgovarajuće</a:t>
            </a:r>
            <a:r>
              <a:rPr lang="en-US" dirty="0"/>
              <a:t> </a:t>
            </a:r>
            <a:r>
              <a:rPr lang="en-US" dirty="0" err="1"/>
              <a:t>ovlašćeni</a:t>
            </a:r>
            <a:r>
              <a:rPr lang="en-US" dirty="0"/>
              <a:t> </a:t>
            </a:r>
            <a:r>
              <a:rPr lang="en-US" dirty="0" err="1"/>
              <a:t>zaposleni</a:t>
            </a:r>
            <a:r>
              <a:rPr lang="en-US" dirty="0"/>
              <a:t>,</a:t>
            </a:r>
          </a:p>
          <a:p>
            <a:pPr lvl="0"/>
            <a:r>
              <a:rPr lang="en-US" dirty="0" err="1"/>
              <a:t>Prezadovoljni</a:t>
            </a:r>
            <a:r>
              <a:rPr lang="en-US" dirty="0"/>
              <a:t> </a:t>
            </a:r>
            <a:r>
              <a:rPr lang="en-US" dirty="0" err="1"/>
              <a:t>korisnici</a:t>
            </a:r>
            <a:r>
              <a:rPr lang="en-US" dirty="0"/>
              <a:t>. </a:t>
            </a:r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err="1"/>
              <a:t>K</a:t>
            </a:r>
            <a:r>
              <a:rPr lang="en-US" b="1" dirty="0" err="1" smtClean="0"/>
              <a:t>orporativna</a:t>
            </a:r>
            <a:r>
              <a:rPr lang="en-US" b="1" dirty="0" smtClean="0"/>
              <a:t> </a:t>
            </a:r>
            <a:r>
              <a:rPr lang="en-US" b="1" dirty="0" err="1" smtClean="0"/>
              <a:t>kultura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err="1" smtClean="0"/>
              <a:t>niz</a:t>
            </a:r>
            <a:r>
              <a:rPr lang="en-US" dirty="0" smtClean="0"/>
              <a:t> </a:t>
            </a:r>
            <a:r>
              <a:rPr lang="en-US" dirty="0" err="1"/>
              <a:t>vrednosti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verovanja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pomaže</a:t>
            </a:r>
            <a:r>
              <a:rPr lang="en-US" dirty="0"/>
              <a:t> </a:t>
            </a:r>
            <a:r>
              <a:rPr lang="en-US" dirty="0" err="1"/>
              <a:t>zaposlenima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</a:t>
            </a:r>
            <a:r>
              <a:rPr lang="en-US" dirty="0" err="1"/>
              <a:t>razumeju</a:t>
            </a:r>
            <a:r>
              <a:rPr lang="en-US" dirty="0"/>
              <a:t> </a:t>
            </a:r>
            <a:r>
              <a:rPr lang="en-US" dirty="0" err="1"/>
              <a:t>funkcionisanje</a:t>
            </a:r>
            <a:r>
              <a:rPr lang="en-US" dirty="0"/>
              <a:t> </a:t>
            </a:r>
            <a:r>
              <a:rPr lang="en-US" dirty="0" err="1"/>
              <a:t>organizacije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se u </a:t>
            </a:r>
            <a:r>
              <a:rPr lang="en-US" dirty="0" err="1"/>
              <a:t>skladu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 </a:t>
            </a:r>
            <a:r>
              <a:rPr lang="en-US" dirty="0" err="1"/>
              <a:t>normama</a:t>
            </a:r>
            <a:r>
              <a:rPr lang="en-US" dirty="0"/>
              <a:t> </a:t>
            </a:r>
            <a:r>
              <a:rPr lang="en-US" dirty="0" err="1"/>
              <a:t>ponašaju</a:t>
            </a:r>
            <a:r>
              <a:rPr lang="en-US" dirty="0"/>
              <a:t>. </a:t>
            </a:r>
            <a:endParaRPr lang="sr-Latn-RS" dirty="0" smtClean="0"/>
          </a:p>
          <a:p>
            <a:pPr>
              <a:buNone/>
            </a:pPr>
            <a:r>
              <a:rPr lang="sr-Latn-RS" dirty="0"/>
              <a:t>P</a:t>
            </a:r>
            <a:r>
              <a:rPr lang="en-US" dirty="0" err="1" smtClean="0"/>
              <a:t>odrazumeva</a:t>
            </a:r>
            <a:r>
              <a:rPr lang="en-US" dirty="0" smtClean="0"/>
              <a:t> </a:t>
            </a:r>
            <a:r>
              <a:rPr lang="en-US" dirty="0" err="1"/>
              <a:t>različite</a:t>
            </a:r>
            <a:r>
              <a:rPr lang="en-US" dirty="0"/>
              <a:t> </a:t>
            </a:r>
            <a:r>
              <a:rPr lang="en-US" dirty="0" err="1"/>
              <a:t>aspekte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: </a:t>
            </a:r>
            <a:endParaRPr lang="sr-Latn-RS" dirty="0" smtClean="0"/>
          </a:p>
          <a:p>
            <a:r>
              <a:rPr lang="en-US" dirty="0" err="1" smtClean="0"/>
              <a:t>vizuelne</a:t>
            </a:r>
            <a:r>
              <a:rPr lang="en-US" dirty="0" smtClean="0"/>
              <a:t> </a:t>
            </a:r>
            <a:r>
              <a:rPr lang="en-US" dirty="0" err="1"/>
              <a:t>konstante</a:t>
            </a:r>
            <a:r>
              <a:rPr lang="en-US" dirty="0"/>
              <a:t> </a:t>
            </a:r>
            <a:r>
              <a:rPr lang="en-US" dirty="0" err="1"/>
              <a:t>radnog</a:t>
            </a:r>
            <a:r>
              <a:rPr lang="en-US" dirty="0"/>
              <a:t> </a:t>
            </a:r>
            <a:r>
              <a:rPr lang="en-US" dirty="0" err="1"/>
              <a:t>prostora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/>
              <a:t>stil</a:t>
            </a:r>
            <a:r>
              <a:rPr lang="en-US" dirty="0"/>
              <a:t> </a:t>
            </a:r>
            <a:r>
              <a:rPr lang="en-US" dirty="0" err="1"/>
              <a:t>komuniciranja</a:t>
            </a:r>
            <a:r>
              <a:rPr lang="en-US" dirty="0"/>
              <a:t>, </a:t>
            </a:r>
            <a:endParaRPr lang="sr-Latn-RS" dirty="0" smtClean="0"/>
          </a:p>
          <a:p>
            <a:r>
              <a:rPr lang="en-US" dirty="0" err="1" smtClean="0"/>
              <a:t>etičke</a:t>
            </a:r>
            <a:r>
              <a:rPr lang="en-US" dirty="0" smtClean="0"/>
              <a:t> </a:t>
            </a:r>
            <a:r>
              <a:rPr lang="en-US" dirty="0" err="1"/>
              <a:t>norme</a:t>
            </a:r>
            <a:r>
              <a:rPr lang="en-US" dirty="0"/>
              <a:t> </a:t>
            </a:r>
            <a:r>
              <a:rPr lang="en-US" dirty="0" err="1"/>
              <a:t>unutar</a:t>
            </a:r>
            <a:r>
              <a:rPr lang="en-US" dirty="0"/>
              <a:t> </a:t>
            </a:r>
            <a:r>
              <a:rPr lang="en-US" dirty="0" err="1"/>
              <a:t>preduzeća</a:t>
            </a:r>
            <a:r>
              <a:rPr lang="en-US" dirty="0"/>
              <a:t>, </a:t>
            </a:r>
            <a:endParaRPr lang="sr-Latn-RS" dirty="0" smtClean="0"/>
          </a:p>
          <a:p>
            <a:r>
              <a:rPr lang="en-US" dirty="0" err="1" smtClean="0"/>
              <a:t>imidž</a:t>
            </a:r>
            <a:r>
              <a:rPr lang="en-US" dirty="0" smtClean="0"/>
              <a:t> </a:t>
            </a:r>
            <a:r>
              <a:rPr lang="en-US" dirty="0" err="1"/>
              <a:t>lidera</a:t>
            </a:r>
            <a:r>
              <a:rPr lang="en-US" dirty="0"/>
              <a:t>, </a:t>
            </a:r>
            <a:endParaRPr lang="sr-Latn-RS" dirty="0" smtClean="0"/>
          </a:p>
          <a:p>
            <a:r>
              <a:rPr lang="en-US" dirty="0" err="1" smtClean="0"/>
              <a:t>protokol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/>
              <a:t>interne </a:t>
            </a:r>
            <a:r>
              <a:rPr lang="en-US" dirty="0" err="1"/>
              <a:t>međuljudske</a:t>
            </a:r>
            <a:r>
              <a:rPr lang="en-US" dirty="0"/>
              <a:t> </a:t>
            </a:r>
            <a:r>
              <a:rPr lang="en-US" dirty="0" err="1"/>
              <a:t>odnose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komunikacione</a:t>
            </a:r>
            <a:r>
              <a:rPr lang="en-US" dirty="0"/>
              <a:t> </a:t>
            </a:r>
            <a:r>
              <a:rPr lang="en-US" dirty="0" err="1"/>
              <a:t>simbole</a:t>
            </a:r>
            <a:r>
              <a:rPr lang="en-US" dirty="0"/>
              <a:t> 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/>
              <a:t>kvalitet</a:t>
            </a:r>
            <a:r>
              <a:rPr lang="en-US" dirty="0"/>
              <a:t> </a:t>
            </a:r>
            <a:r>
              <a:rPr lang="en-US" dirty="0" err="1"/>
              <a:t>odnosa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ciljnim</a:t>
            </a:r>
            <a:r>
              <a:rPr lang="en-US" dirty="0"/>
              <a:t> </a:t>
            </a:r>
            <a:r>
              <a:rPr lang="en-US" dirty="0" err="1"/>
              <a:t>javnostima</a:t>
            </a:r>
            <a:r>
              <a:rPr lang="en-US" dirty="0"/>
              <a:t> (</a:t>
            </a:r>
            <a:r>
              <a:rPr lang="en-US" dirty="0" err="1"/>
              <a:t>građani</a:t>
            </a:r>
            <a:r>
              <a:rPr lang="en-US" dirty="0"/>
              <a:t>, </a:t>
            </a:r>
            <a:r>
              <a:rPr lang="en-US" dirty="0" err="1"/>
              <a:t>poslovni</a:t>
            </a:r>
            <a:r>
              <a:rPr lang="en-US" dirty="0"/>
              <a:t> </a:t>
            </a:r>
            <a:r>
              <a:rPr lang="en-US" dirty="0" err="1"/>
              <a:t>partneri</a:t>
            </a:r>
            <a:r>
              <a:rPr lang="en-US" dirty="0"/>
              <a:t>, </a:t>
            </a:r>
            <a:r>
              <a:rPr lang="en-US" dirty="0" err="1"/>
              <a:t>novinari</a:t>
            </a:r>
            <a:r>
              <a:rPr lang="en-US" dirty="0"/>
              <a:t>, </a:t>
            </a:r>
            <a:r>
              <a:rPr lang="en-US" dirty="0" err="1"/>
              <a:t>mas-mediji</a:t>
            </a:r>
            <a:r>
              <a:rPr lang="en-US" dirty="0"/>
              <a:t>, </a:t>
            </a:r>
            <a:r>
              <a:rPr lang="en-US" dirty="0" err="1"/>
              <a:t>konkurencija</a:t>
            </a:r>
            <a:r>
              <a:rPr lang="en-US" dirty="0"/>
              <a:t>, </a:t>
            </a:r>
            <a:r>
              <a:rPr lang="en-US" dirty="0" err="1"/>
              <a:t>vrsta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dinamika</a:t>
            </a:r>
            <a:r>
              <a:rPr lang="en-US" dirty="0"/>
              <a:t> </a:t>
            </a:r>
            <a:r>
              <a:rPr lang="en-US" dirty="0" err="1"/>
              <a:t>sponzorske</a:t>
            </a:r>
            <a:r>
              <a:rPr lang="en-US" dirty="0"/>
              <a:t> </a:t>
            </a:r>
            <a:r>
              <a:rPr lang="en-US" dirty="0" err="1"/>
              <a:t>aktivnosti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sl.).</a:t>
            </a:r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 err="1"/>
              <a:t>Usredsređenost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korisnika</a:t>
            </a:r>
            <a:r>
              <a:rPr lang="en-US" b="1" dirty="0"/>
              <a:t> / </a:t>
            </a:r>
            <a:r>
              <a:rPr lang="en-US" b="1" dirty="0" err="1"/>
              <a:t>kupca</a:t>
            </a:r>
            <a:r>
              <a:rPr lang="en-US" b="1" dirty="0"/>
              <a:t> / </a:t>
            </a:r>
            <a:r>
              <a:rPr lang="en-US" b="1" dirty="0" err="1"/>
              <a:t>potrošača</a:t>
            </a:r>
            <a:r>
              <a:rPr lang="en-US" dirty="0"/>
              <a:t/>
            </a:r>
            <a:br>
              <a:rPr lang="en-US" dirty="0"/>
            </a:b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zadovoljenje</a:t>
            </a:r>
            <a:r>
              <a:rPr lang="en-US" dirty="0"/>
              <a:t> </a:t>
            </a:r>
            <a:r>
              <a:rPr lang="en-US" dirty="0" err="1"/>
              <a:t>zahteva</a:t>
            </a:r>
            <a:r>
              <a:rPr lang="en-US" dirty="0"/>
              <a:t> </a:t>
            </a:r>
            <a:r>
              <a:rPr lang="en-US" dirty="0" err="1"/>
              <a:t>korisnika</a:t>
            </a:r>
            <a:r>
              <a:rPr lang="en-US" dirty="0"/>
              <a:t>, </a:t>
            </a:r>
            <a:endParaRPr lang="sr-Latn-RS" dirty="0" smtClean="0"/>
          </a:p>
          <a:p>
            <a:r>
              <a:rPr lang="en-US" dirty="0" err="1" smtClean="0"/>
              <a:t>smanjenje</a:t>
            </a:r>
            <a:r>
              <a:rPr lang="en-US" dirty="0" smtClean="0"/>
              <a:t> </a:t>
            </a:r>
            <a:r>
              <a:rPr lang="en-US" dirty="0" err="1"/>
              <a:t>grešaka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redukovanje</a:t>
            </a:r>
            <a:r>
              <a:rPr lang="en-US" dirty="0"/>
              <a:t> </a:t>
            </a:r>
            <a:r>
              <a:rPr lang="en-US" dirty="0" err="1"/>
              <a:t>broja</a:t>
            </a:r>
            <a:r>
              <a:rPr lang="en-US" dirty="0"/>
              <a:t> </a:t>
            </a:r>
            <a:r>
              <a:rPr lang="en-US" dirty="0" err="1"/>
              <a:t>reklamacija</a:t>
            </a:r>
            <a:r>
              <a:rPr lang="en-US" dirty="0"/>
              <a:t>, </a:t>
            </a:r>
            <a:endParaRPr lang="sr-Latn-RS" dirty="0" smtClean="0"/>
          </a:p>
          <a:p>
            <a:r>
              <a:rPr lang="en-US" dirty="0" err="1" smtClean="0"/>
              <a:t>napor</a:t>
            </a:r>
            <a:r>
              <a:rPr lang="sr-Latn-RS" dirty="0" smtClean="0"/>
              <a:t>i</a:t>
            </a:r>
            <a:r>
              <a:rPr lang="en-US" dirty="0" smtClean="0"/>
              <a:t> </a:t>
            </a:r>
            <a:r>
              <a:rPr lang="en-US" dirty="0" err="1"/>
              <a:t>organizacije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je </a:t>
            </a:r>
            <a:r>
              <a:rPr lang="en-US" dirty="0" err="1"/>
              <a:t>neophodno</a:t>
            </a:r>
            <a:r>
              <a:rPr lang="en-US" dirty="0"/>
              <a:t> </a:t>
            </a:r>
            <a:r>
              <a:rPr lang="en-US" dirty="0" err="1"/>
              <a:t>usmeriti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razvoj</a:t>
            </a:r>
            <a:r>
              <a:rPr lang="en-US" dirty="0"/>
              <a:t> </a:t>
            </a:r>
            <a:r>
              <a:rPr lang="en-US" dirty="0" err="1"/>
              <a:t>novih</a:t>
            </a:r>
            <a:r>
              <a:rPr lang="en-US" dirty="0"/>
              <a:t> </a:t>
            </a:r>
            <a:r>
              <a:rPr lang="en-US" dirty="0" err="1"/>
              <a:t>proizvoda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 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suštinski</a:t>
            </a:r>
            <a:r>
              <a:rPr lang="en-US" dirty="0"/>
              <a:t> </a:t>
            </a:r>
            <a:r>
              <a:rPr lang="en-US" dirty="0" err="1"/>
              <a:t>oduševljavaju</a:t>
            </a:r>
            <a:r>
              <a:rPr lang="en-US" dirty="0"/>
              <a:t> </a:t>
            </a:r>
            <a:r>
              <a:rPr lang="en-US" dirty="0" err="1"/>
              <a:t>potrošača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 err="1"/>
              <a:t>Učešće</a:t>
            </a:r>
            <a:r>
              <a:rPr lang="en-US" b="1" dirty="0"/>
              <a:t> </a:t>
            </a:r>
            <a:r>
              <a:rPr lang="en-US" b="1" dirty="0" err="1"/>
              <a:t>svih</a:t>
            </a:r>
            <a:r>
              <a:rPr lang="en-US" b="1" dirty="0"/>
              <a:t> </a:t>
            </a:r>
            <a:r>
              <a:rPr lang="en-US" b="1" dirty="0" err="1"/>
              <a:t>zaposlenih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timski</a:t>
            </a:r>
            <a:r>
              <a:rPr lang="en-US" b="1" dirty="0"/>
              <a:t> </a:t>
            </a:r>
            <a:r>
              <a:rPr lang="en-US" b="1" dirty="0" err="1"/>
              <a:t>rad</a:t>
            </a:r>
            <a:r>
              <a:rPr lang="en-US" dirty="0"/>
              <a:t/>
            </a:r>
            <a:br>
              <a:rPr lang="en-US" dirty="0"/>
            </a:b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Umešnost</a:t>
            </a:r>
            <a:r>
              <a:rPr lang="en-US" dirty="0"/>
              <a:t> </a:t>
            </a:r>
            <a:r>
              <a:rPr lang="en-US" dirty="0" err="1"/>
              <a:t>menadžera</a:t>
            </a:r>
            <a:r>
              <a:rPr lang="en-US" dirty="0"/>
              <a:t> bi </a:t>
            </a:r>
            <a:r>
              <a:rPr lang="en-US" dirty="0" err="1"/>
              <a:t>trebalo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se </a:t>
            </a:r>
            <a:r>
              <a:rPr lang="en-US" dirty="0" err="1"/>
              <a:t>ogleda</a:t>
            </a:r>
            <a:r>
              <a:rPr lang="en-US" dirty="0"/>
              <a:t> u </a:t>
            </a:r>
            <a:r>
              <a:rPr lang="en-US" dirty="0" err="1"/>
              <a:t>sposobnosti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</a:t>
            </a:r>
            <a:r>
              <a:rPr lang="en-US" dirty="0" err="1"/>
              <a:t>mobilišu</a:t>
            </a:r>
            <a:r>
              <a:rPr lang="en-US" dirty="0"/>
              <a:t> </a:t>
            </a:r>
            <a:r>
              <a:rPr lang="en-US" dirty="0" err="1"/>
              <a:t>znanje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kreativnost</a:t>
            </a:r>
            <a:r>
              <a:rPr lang="en-US" dirty="0"/>
              <a:t> </a:t>
            </a:r>
            <a:r>
              <a:rPr lang="en-US" dirty="0" err="1"/>
              <a:t>svih</a:t>
            </a:r>
            <a:r>
              <a:rPr lang="en-US" dirty="0"/>
              <a:t> </a:t>
            </a:r>
            <a:r>
              <a:rPr lang="en-US" dirty="0" err="1"/>
              <a:t>zaposlenih</a:t>
            </a:r>
            <a:r>
              <a:rPr lang="en-US" dirty="0"/>
              <a:t> u </a:t>
            </a:r>
            <a:r>
              <a:rPr lang="en-US" dirty="0" err="1"/>
              <a:t>organizaciji</a:t>
            </a:r>
            <a:r>
              <a:rPr lang="en-US" dirty="0"/>
              <a:t>, </a:t>
            </a:r>
            <a:endParaRPr lang="sr-Latn-RS" dirty="0" smtClean="0"/>
          </a:p>
          <a:p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/>
              <a:t>im</a:t>
            </a:r>
            <a:r>
              <a:rPr lang="en-US" dirty="0"/>
              <a:t> stave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 smtClean="0"/>
              <a:t>raspolaganje</a:t>
            </a:r>
            <a:r>
              <a:rPr lang="en-US" dirty="0" smtClean="0"/>
              <a:t> </a:t>
            </a:r>
            <a:r>
              <a:rPr lang="en-US" dirty="0" err="1"/>
              <a:t>neophodna</a:t>
            </a:r>
            <a:r>
              <a:rPr lang="en-US" dirty="0"/>
              <a:t> </a:t>
            </a:r>
            <a:r>
              <a:rPr lang="en-US" dirty="0" err="1" smtClean="0"/>
              <a:t>sredstva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/>
              <a:t>ovlaste</a:t>
            </a:r>
            <a:r>
              <a:rPr lang="en-US" dirty="0"/>
              <a:t> </a:t>
            </a:r>
            <a:r>
              <a:rPr lang="en-US" dirty="0" err="1"/>
              <a:t>ih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ohrabre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</a:t>
            </a:r>
            <a:r>
              <a:rPr lang="en-US" dirty="0" err="1"/>
              <a:t>preduzimaju</a:t>
            </a:r>
            <a:r>
              <a:rPr lang="en-US" dirty="0"/>
              <a:t> </a:t>
            </a:r>
            <a:r>
              <a:rPr lang="en-US" dirty="0" err="1"/>
              <a:t>određene</a:t>
            </a:r>
            <a:r>
              <a:rPr lang="en-US" dirty="0"/>
              <a:t> </a:t>
            </a:r>
            <a:r>
              <a:rPr lang="en-US" dirty="0" err="1"/>
              <a:t>akcije</a:t>
            </a:r>
            <a:r>
              <a:rPr lang="en-US" dirty="0"/>
              <a:t>, </a:t>
            </a:r>
            <a:endParaRPr lang="sr-Latn-RS" dirty="0" smtClean="0"/>
          </a:p>
          <a:p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/>
              <a:t>pojedinačno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u </a:t>
            </a:r>
            <a:r>
              <a:rPr lang="en-US" dirty="0" err="1"/>
              <a:t>timovima</a:t>
            </a:r>
            <a:r>
              <a:rPr lang="en-US" dirty="0"/>
              <a:t> </a:t>
            </a:r>
            <a:r>
              <a:rPr lang="en-US" dirty="0" err="1"/>
              <a:t>učestvuju</a:t>
            </a:r>
            <a:r>
              <a:rPr lang="en-US" dirty="0"/>
              <a:t> u </a:t>
            </a:r>
            <a:r>
              <a:rPr lang="en-US" dirty="0" err="1"/>
              <a:t>donošenju</a:t>
            </a:r>
            <a:r>
              <a:rPr lang="en-US" dirty="0"/>
              <a:t> </a:t>
            </a:r>
            <a:r>
              <a:rPr lang="en-US" dirty="0" err="1"/>
              <a:t>odluka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utiču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njihov</a:t>
            </a:r>
            <a:r>
              <a:rPr lang="en-US" dirty="0"/>
              <a:t> </a:t>
            </a:r>
            <a:r>
              <a:rPr lang="en-US" dirty="0" err="1"/>
              <a:t>posao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 err="1"/>
              <a:t>Stalno</a:t>
            </a:r>
            <a:r>
              <a:rPr lang="en-US" b="1" dirty="0"/>
              <a:t> </a:t>
            </a:r>
            <a:r>
              <a:rPr lang="en-US" b="1" dirty="0" err="1"/>
              <a:t>poboljšavanje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učenje</a:t>
            </a:r>
            <a:r>
              <a:rPr lang="en-US" dirty="0"/>
              <a:t/>
            </a:r>
            <a:br>
              <a:rPr lang="en-US" dirty="0"/>
            </a:b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inkrementalna</a:t>
            </a:r>
            <a:r>
              <a:rPr lang="en-US" dirty="0" smtClean="0"/>
              <a:t> </a:t>
            </a:r>
            <a:r>
              <a:rPr lang="en-US" dirty="0"/>
              <a:t>– mala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postepena</a:t>
            </a:r>
            <a:r>
              <a:rPr lang="en-US" dirty="0"/>
              <a:t> (Kaizen), </a:t>
            </a:r>
            <a:endParaRPr lang="sr-Latn-RS" dirty="0" smtClean="0"/>
          </a:p>
          <a:p>
            <a:r>
              <a:rPr lang="en-US" dirty="0" err="1" smtClean="0"/>
              <a:t>skokovita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err="1"/>
              <a:t>velika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brza</a:t>
            </a:r>
            <a:r>
              <a:rPr lang="en-US" dirty="0"/>
              <a:t> </a:t>
            </a:r>
            <a:r>
              <a:rPr lang="en-US" dirty="0" err="1"/>
              <a:t>poboljšanja</a:t>
            </a:r>
            <a:r>
              <a:rPr lang="en-US" dirty="0"/>
              <a:t> (</a:t>
            </a:r>
            <a:r>
              <a:rPr lang="en-US" dirty="0" err="1"/>
              <a:t>prodore</a:t>
            </a:r>
            <a:r>
              <a:rPr lang="en-US" dirty="0"/>
              <a:t>). </a:t>
            </a:r>
            <a:r>
              <a:rPr lang="en-US" dirty="0" err="1"/>
              <a:t>Poboljšanja</a:t>
            </a:r>
            <a:r>
              <a:rPr lang="en-US" dirty="0"/>
              <a:t> </a:t>
            </a:r>
            <a:r>
              <a:rPr lang="sr-Latn-RS" dirty="0" smtClean="0"/>
              <a:t>:</a:t>
            </a:r>
          </a:p>
          <a:p>
            <a:r>
              <a:rPr lang="en-US" dirty="0" err="1" smtClean="0"/>
              <a:t>povećanje</a:t>
            </a:r>
            <a:r>
              <a:rPr lang="en-US" dirty="0" smtClean="0"/>
              <a:t> </a:t>
            </a:r>
            <a:r>
              <a:rPr lang="en-US" dirty="0" err="1"/>
              <a:t>vrednosti</a:t>
            </a:r>
            <a:r>
              <a:rPr lang="en-US" dirty="0"/>
              <a:t> </a:t>
            </a:r>
            <a:r>
              <a:rPr lang="en-US" dirty="0" err="1"/>
              <a:t>kroz</a:t>
            </a:r>
            <a:r>
              <a:rPr lang="en-US" dirty="0"/>
              <a:t> </a:t>
            </a:r>
            <a:r>
              <a:rPr lang="en-US" dirty="0" err="1"/>
              <a:t>poboljšane</a:t>
            </a:r>
            <a:r>
              <a:rPr lang="en-US" dirty="0"/>
              <a:t> </a:t>
            </a:r>
            <a:r>
              <a:rPr lang="en-US" dirty="0" err="1"/>
              <a:t>proizvode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usluge</a:t>
            </a:r>
            <a:r>
              <a:rPr lang="en-US" dirty="0"/>
              <a:t>, </a:t>
            </a:r>
            <a:endParaRPr lang="sr-Latn-RS" dirty="0" smtClean="0"/>
          </a:p>
          <a:p>
            <a:r>
              <a:rPr lang="en-US" dirty="0" err="1" smtClean="0"/>
              <a:t>smanjenje</a:t>
            </a:r>
            <a:r>
              <a:rPr lang="en-US" dirty="0" smtClean="0"/>
              <a:t> </a:t>
            </a:r>
            <a:r>
              <a:rPr lang="en-US" dirty="0" err="1"/>
              <a:t>grešaka</a:t>
            </a:r>
            <a:r>
              <a:rPr lang="en-US" dirty="0"/>
              <a:t>, </a:t>
            </a:r>
            <a:r>
              <a:rPr lang="en-US" dirty="0" err="1"/>
              <a:t>defekata</a:t>
            </a:r>
            <a:r>
              <a:rPr lang="en-US" dirty="0"/>
              <a:t>, </a:t>
            </a:r>
            <a:r>
              <a:rPr lang="en-US" dirty="0" err="1"/>
              <a:t>škarta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pripadajućih</a:t>
            </a:r>
            <a:r>
              <a:rPr lang="en-US" dirty="0"/>
              <a:t> </a:t>
            </a:r>
            <a:r>
              <a:rPr lang="en-US" dirty="0" err="1"/>
              <a:t>troškova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/>
              <a:t>povećanjem</a:t>
            </a:r>
            <a:r>
              <a:rPr lang="en-US" dirty="0"/>
              <a:t> </a:t>
            </a:r>
            <a:r>
              <a:rPr lang="en-US" dirty="0" err="1"/>
              <a:t>učinka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efikasnosti</a:t>
            </a:r>
            <a:r>
              <a:rPr lang="en-US" dirty="0"/>
              <a:t> </a:t>
            </a:r>
            <a:r>
              <a:rPr lang="en-US" dirty="0" err="1"/>
              <a:t>korišćenih</a:t>
            </a:r>
            <a:r>
              <a:rPr lang="en-US" dirty="0"/>
              <a:t> </a:t>
            </a:r>
            <a:r>
              <a:rPr lang="en-US" dirty="0" err="1" smtClean="0"/>
              <a:t>resursa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/>
              <a:t>poboljšanjem</a:t>
            </a:r>
            <a:r>
              <a:rPr lang="en-US" dirty="0"/>
              <a:t> </a:t>
            </a:r>
            <a:r>
              <a:rPr lang="en-US" dirty="0" err="1"/>
              <a:t>odziva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skraćenjem</a:t>
            </a:r>
            <a:r>
              <a:rPr lang="en-US" dirty="0"/>
              <a:t> </a:t>
            </a:r>
            <a:r>
              <a:rPr lang="en-US" dirty="0" err="1"/>
              <a:t>proizvodnih</a:t>
            </a:r>
            <a:r>
              <a:rPr lang="en-US" dirty="0"/>
              <a:t> </a:t>
            </a:r>
            <a:r>
              <a:rPr lang="en-US" dirty="0" err="1"/>
              <a:t>ciklusa</a:t>
            </a:r>
            <a:r>
              <a:rPr lang="en-US" dirty="0"/>
              <a:t>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Barijere</a:t>
            </a:r>
            <a:r>
              <a:rPr lang="en-US" b="1" dirty="0"/>
              <a:t> u </a:t>
            </a:r>
            <a:r>
              <a:rPr lang="en-US" b="1" dirty="0" err="1"/>
              <a:t>implementaciji</a:t>
            </a:r>
            <a:r>
              <a:rPr lang="en-US" b="1" dirty="0"/>
              <a:t> TQM</a:t>
            </a:r>
            <a:r>
              <a:rPr lang="en-US" dirty="0"/>
              <a:t/>
            </a:r>
            <a:br>
              <a:rPr lang="en-US" dirty="0"/>
            </a:b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hr-HR" dirty="0"/>
              <a:t>Rezistentnost na promene                                                                 </a:t>
            </a:r>
            <a:endParaRPr lang="en-US" dirty="0"/>
          </a:p>
          <a:p>
            <a:pPr lvl="0"/>
            <a:r>
              <a:rPr lang="hr-HR" dirty="0"/>
              <a:t>Nedostatak vremena                                                                          </a:t>
            </a:r>
            <a:endParaRPr lang="en-US" dirty="0"/>
          </a:p>
          <a:p>
            <a:pPr lvl="0"/>
            <a:r>
              <a:rPr lang="hr-HR" dirty="0"/>
              <a:t>Nemogućnost da se unajme dobri i kompetentni zaposleni               </a:t>
            </a:r>
            <a:endParaRPr lang="en-US" dirty="0"/>
          </a:p>
          <a:p>
            <a:pPr lvl="0"/>
            <a:r>
              <a:rPr lang="hr-HR" dirty="0"/>
              <a:t>Novac                                                                                                  </a:t>
            </a:r>
            <a:endParaRPr lang="en-US" dirty="0"/>
          </a:p>
          <a:p>
            <a:pPr lvl="0"/>
            <a:r>
              <a:rPr lang="hr-HR" dirty="0"/>
              <a:t>Održavanje entuzijazma i zalaganja                                                    </a:t>
            </a:r>
            <a:endParaRPr lang="en-US" dirty="0"/>
          </a:p>
          <a:p>
            <a:pPr lvl="0"/>
            <a:r>
              <a:rPr lang="hr-HR" dirty="0"/>
              <a:t>Oscilacije zaposlenih                                                                          </a:t>
            </a:r>
            <a:endParaRPr lang="en-US" dirty="0"/>
          </a:p>
          <a:p>
            <a:pPr lvl="0"/>
            <a:r>
              <a:rPr lang="hr-HR" dirty="0"/>
              <a:t>Shvatanje TQM kao programa, a ne kao načina obavljanja posla      </a:t>
            </a:r>
            <a:endParaRPr lang="en-US" dirty="0"/>
          </a:p>
          <a:p>
            <a:pPr lvl="0"/>
            <a:r>
              <a:rPr lang="hr-HR" dirty="0"/>
              <a:t>Organizacija treninga                                                                          </a:t>
            </a:r>
            <a:endParaRPr lang="en-US" dirty="0"/>
          </a:p>
          <a:p>
            <a:pPr lvl="0"/>
            <a:r>
              <a:rPr lang="hr-HR" dirty="0"/>
              <a:t>Nedostatak timskog rada                                                                     </a:t>
            </a:r>
            <a:endParaRPr lang="en-US" dirty="0"/>
          </a:p>
          <a:p>
            <a:pPr lvl="0"/>
            <a:r>
              <a:rPr lang="hr-HR" dirty="0"/>
              <a:t>Nedostatak znanja u vezi sa razvojem TQM sistema                          </a:t>
            </a:r>
            <a:endParaRPr lang="en-US" dirty="0"/>
          </a:p>
          <a:p>
            <a:r>
              <a:rPr lang="hr-HR" dirty="0"/>
              <a:t>Nedostatak organizacione podrške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429420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sz="3400" b="1" dirty="0" err="1"/>
              <a:t>Poimanje</a:t>
            </a:r>
            <a:r>
              <a:rPr lang="en-US" sz="3400" b="1" dirty="0"/>
              <a:t> </a:t>
            </a:r>
            <a:r>
              <a:rPr lang="en-US" sz="3400" b="1" dirty="0" err="1"/>
              <a:t>koncepta</a:t>
            </a:r>
            <a:r>
              <a:rPr lang="en-US" sz="3400" b="1" dirty="0"/>
              <a:t> </a:t>
            </a:r>
            <a:r>
              <a:rPr lang="en-US" sz="3400" b="1" dirty="0" err="1"/>
              <a:t>kvaliteta</a:t>
            </a:r>
            <a:r>
              <a:rPr lang="en-US" sz="3400" b="1" dirty="0"/>
              <a:t> </a:t>
            </a:r>
            <a:r>
              <a:rPr lang="en-US" sz="3400" b="1" dirty="0" err="1"/>
              <a:t>kao</a:t>
            </a:r>
            <a:r>
              <a:rPr lang="en-US" sz="3400" b="1" dirty="0"/>
              <a:t> </a:t>
            </a:r>
            <a:r>
              <a:rPr lang="en-US" sz="3400" b="1" dirty="0" err="1"/>
              <a:t>programa</a:t>
            </a:r>
            <a:r>
              <a:rPr lang="en-US" sz="3400" b="1" dirty="0"/>
              <a:t>, a ne </a:t>
            </a:r>
            <a:r>
              <a:rPr lang="en-US" sz="3400" b="1" dirty="0" err="1"/>
              <a:t>procesa</a:t>
            </a:r>
            <a:r>
              <a:rPr lang="en-US" sz="3400" dirty="0"/>
              <a:t>. Program je </a:t>
            </a:r>
            <a:r>
              <a:rPr lang="en-US" sz="3400" dirty="0" err="1"/>
              <a:t>nešto</a:t>
            </a:r>
            <a:r>
              <a:rPr lang="en-US" sz="3400" dirty="0"/>
              <a:t> </a:t>
            </a:r>
            <a:r>
              <a:rPr lang="en-US" sz="3400" dirty="0" err="1"/>
              <a:t>jednokratno</a:t>
            </a:r>
            <a:r>
              <a:rPr lang="en-US" sz="3400" dirty="0"/>
              <a:t>  </a:t>
            </a:r>
            <a:r>
              <a:rPr lang="en-US" sz="3400" dirty="0" err="1"/>
              <a:t>što</a:t>
            </a:r>
            <a:r>
              <a:rPr lang="en-US" sz="3400" dirty="0"/>
              <a:t> se </a:t>
            </a:r>
            <a:r>
              <a:rPr lang="en-US" sz="3400" dirty="0" err="1"/>
              <a:t>postiže</a:t>
            </a:r>
            <a:r>
              <a:rPr lang="en-US" sz="3400" dirty="0"/>
              <a:t> </a:t>
            </a:r>
            <a:r>
              <a:rPr lang="en-US" sz="3400" dirty="0" err="1"/>
              <a:t>uz</a:t>
            </a:r>
            <a:r>
              <a:rPr lang="en-US" sz="3400" dirty="0"/>
              <a:t> </a:t>
            </a:r>
            <a:r>
              <a:rPr lang="en-US" sz="3400" dirty="0" err="1"/>
              <a:t>pomoć</a:t>
            </a:r>
            <a:r>
              <a:rPr lang="en-US" sz="3400" dirty="0"/>
              <a:t> </a:t>
            </a:r>
            <a:r>
              <a:rPr lang="en-US" sz="3400" dirty="0" err="1"/>
              <a:t>određenih</a:t>
            </a:r>
            <a:r>
              <a:rPr lang="en-US" sz="3400" dirty="0"/>
              <a:t> </a:t>
            </a:r>
            <a:r>
              <a:rPr lang="en-US" sz="3400" dirty="0" err="1"/>
              <a:t>mera</a:t>
            </a:r>
            <a:r>
              <a:rPr lang="en-US" sz="3400" dirty="0"/>
              <a:t> a </a:t>
            </a:r>
            <a:r>
              <a:rPr lang="en-US" sz="3400" dirty="0" err="1"/>
              <a:t>nakon</a:t>
            </a:r>
            <a:r>
              <a:rPr lang="en-US" sz="3400" dirty="0"/>
              <a:t> toga </a:t>
            </a:r>
            <a:r>
              <a:rPr lang="en-US" sz="3400" dirty="0" err="1"/>
              <a:t>završava</a:t>
            </a:r>
            <a:r>
              <a:rPr lang="en-US" sz="3400" dirty="0"/>
              <a:t>. </a:t>
            </a:r>
            <a:r>
              <a:rPr lang="en-US" sz="3400" dirty="0" err="1"/>
              <a:t>Proces</a:t>
            </a:r>
            <a:r>
              <a:rPr lang="en-US" sz="3400" dirty="0"/>
              <a:t> se </a:t>
            </a:r>
            <a:r>
              <a:rPr lang="en-US" sz="3400" dirty="0" err="1"/>
              <a:t>nikada</a:t>
            </a:r>
            <a:r>
              <a:rPr lang="en-US" sz="3400" dirty="0"/>
              <a:t> ne </a:t>
            </a:r>
            <a:r>
              <a:rPr lang="en-US" sz="3400" dirty="0" err="1"/>
              <a:t>završava</a:t>
            </a:r>
            <a:r>
              <a:rPr lang="en-US" sz="3400" dirty="0"/>
              <a:t> </a:t>
            </a:r>
            <a:r>
              <a:rPr lang="en-US" sz="3400" dirty="0" err="1"/>
              <a:t>i</a:t>
            </a:r>
            <a:r>
              <a:rPr lang="en-US" sz="3400" dirty="0"/>
              <a:t> </a:t>
            </a:r>
            <a:r>
              <a:rPr lang="en-US" sz="3400" dirty="0" err="1"/>
              <a:t>iziskuje</a:t>
            </a:r>
            <a:r>
              <a:rPr lang="en-US" sz="3400" dirty="0"/>
              <a:t> </a:t>
            </a:r>
            <a:r>
              <a:rPr lang="en-US" sz="3400" dirty="0" err="1"/>
              <a:t>stalnu</a:t>
            </a:r>
            <a:r>
              <a:rPr lang="en-US" sz="3400" dirty="0"/>
              <a:t> </a:t>
            </a:r>
            <a:r>
              <a:rPr lang="en-US" sz="3400" dirty="0" err="1"/>
              <a:t>brigu</a:t>
            </a:r>
            <a:r>
              <a:rPr lang="en-US" sz="3400" dirty="0"/>
              <a:t>.</a:t>
            </a:r>
          </a:p>
          <a:p>
            <a:pPr lvl="0"/>
            <a:r>
              <a:rPr lang="en-US" sz="3400" b="1" dirty="0" err="1"/>
              <a:t>Usmeravanje</a:t>
            </a:r>
            <a:r>
              <a:rPr lang="en-US" sz="3400" b="1" dirty="0"/>
              <a:t> </a:t>
            </a:r>
            <a:r>
              <a:rPr lang="en-US" sz="3400" b="1" dirty="0" err="1"/>
              <a:t>napora</a:t>
            </a:r>
            <a:r>
              <a:rPr lang="en-US" sz="3400" b="1" dirty="0"/>
              <a:t> </a:t>
            </a:r>
            <a:r>
              <a:rPr lang="en-US" sz="3400" b="1" dirty="0" err="1"/>
              <a:t>prvenstveno</a:t>
            </a:r>
            <a:r>
              <a:rPr lang="en-US" sz="3400" b="1" dirty="0"/>
              <a:t> </a:t>
            </a:r>
            <a:r>
              <a:rPr lang="en-US" sz="3400" b="1" dirty="0" err="1"/>
              <a:t>na</a:t>
            </a:r>
            <a:r>
              <a:rPr lang="en-US" sz="3400" b="1" dirty="0"/>
              <a:t> </a:t>
            </a:r>
            <a:r>
              <a:rPr lang="en-US" sz="3400" b="1" dirty="0" err="1"/>
              <a:t>niži</a:t>
            </a:r>
            <a:r>
              <a:rPr lang="en-US" sz="3400" b="1" dirty="0"/>
              <a:t> </a:t>
            </a:r>
            <a:r>
              <a:rPr lang="en-US" sz="3400" b="1" dirty="0" err="1"/>
              <a:t>nivo</a:t>
            </a:r>
            <a:r>
              <a:rPr lang="en-US" sz="3400" b="1" dirty="0"/>
              <a:t> </a:t>
            </a:r>
            <a:r>
              <a:rPr lang="en-US" sz="3400" b="1" dirty="0" err="1"/>
              <a:t>menadžmenta</a:t>
            </a:r>
            <a:r>
              <a:rPr lang="en-US" sz="3400" dirty="0"/>
              <a:t> </a:t>
            </a:r>
            <a:r>
              <a:rPr lang="en-US" sz="3400" dirty="0" err="1"/>
              <a:t>organizacije</a:t>
            </a:r>
            <a:r>
              <a:rPr lang="en-US" sz="3400" dirty="0"/>
              <a:t>, </a:t>
            </a:r>
            <a:r>
              <a:rPr lang="en-US" sz="3400" dirty="0" err="1"/>
              <a:t>na</a:t>
            </a:r>
            <a:r>
              <a:rPr lang="en-US" sz="3400" dirty="0"/>
              <a:t> </a:t>
            </a:r>
            <a:r>
              <a:rPr lang="en-US" sz="3400" dirty="0" err="1"/>
              <a:t>tzv</a:t>
            </a:r>
            <a:r>
              <a:rPr lang="en-US" sz="3400" dirty="0"/>
              <a:t>. </a:t>
            </a:r>
            <a:r>
              <a:rPr lang="en-US" sz="3400" dirty="0" err="1"/>
              <a:t>operativu</a:t>
            </a:r>
            <a:r>
              <a:rPr lang="en-US" sz="3400" dirty="0"/>
              <a:t>, a </a:t>
            </a:r>
            <a:r>
              <a:rPr lang="en-US" sz="3400" dirty="0" err="1"/>
              <a:t>najviše</a:t>
            </a:r>
            <a:r>
              <a:rPr lang="en-US" sz="3400" dirty="0"/>
              <a:t> </a:t>
            </a:r>
            <a:r>
              <a:rPr lang="en-US" sz="3400" dirty="0" err="1"/>
              <a:t>rukovodstvo</a:t>
            </a:r>
            <a:r>
              <a:rPr lang="en-US" sz="3400" dirty="0"/>
              <a:t> </a:t>
            </a:r>
            <a:r>
              <a:rPr lang="en-US" sz="3400" dirty="0" err="1"/>
              <a:t>i</a:t>
            </a:r>
            <a:r>
              <a:rPr lang="en-US" sz="3400" dirty="0"/>
              <a:t> </a:t>
            </a:r>
            <a:r>
              <a:rPr lang="en-US" sz="3400" dirty="0" err="1"/>
              <a:t>viši</a:t>
            </a:r>
            <a:r>
              <a:rPr lang="en-US" sz="3400" dirty="0"/>
              <a:t> </a:t>
            </a:r>
            <a:r>
              <a:rPr lang="en-US" sz="3400" dirty="0" err="1"/>
              <a:t>nivoi</a:t>
            </a:r>
            <a:r>
              <a:rPr lang="en-US" sz="3400" dirty="0"/>
              <a:t> </a:t>
            </a:r>
            <a:r>
              <a:rPr lang="en-US" sz="3400" dirty="0" err="1"/>
              <a:t>upravljanja</a:t>
            </a:r>
            <a:r>
              <a:rPr lang="en-US" sz="3400" dirty="0"/>
              <a:t> </a:t>
            </a:r>
            <a:r>
              <a:rPr lang="en-US" sz="3400" dirty="0" err="1"/>
              <a:t>tj</a:t>
            </a:r>
            <a:r>
              <a:rPr lang="en-US" sz="3400" dirty="0"/>
              <a:t>. </a:t>
            </a:r>
            <a:r>
              <a:rPr lang="en-US" sz="3400" dirty="0" err="1"/>
              <a:t>strateški</a:t>
            </a:r>
            <a:r>
              <a:rPr lang="en-US" sz="3400" dirty="0"/>
              <a:t> </a:t>
            </a:r>
            <a:r>
              <a:rPr lang="en-US" sz="3400" dirty="0" err="1"/>
              <a:t>deo</a:t>
            </a:r>
            <a:r>
              <a:rPr lang="en-US" sz="3400" dirty="0"/>
              <a:t> </a:t>
            </a:r>
            <a:r>
              <a:rPr lang="en-US" sz="3400" dirty="0" err="1"/>
              <a:t>organizacije</a:t>
            </a:r>
            <a:r>
              <a:rPr lang="en-US" sz="3400" dirty="0"/>
              <a:t> </a:t>
            </a:r>
            <a:r>
              <a:rPr lang="en-US" sz="3400" dirty="0" err="1"/>
              <a:t>nisu</a:t>
            </a:r>
            <a:r>
              <a:rPr lang="en-US" sz="3400" dirty="0"/>
              <a:t> </a:t>
            </a:r>
            <a:r>
              <a:rPr lang="en-US" sz="3400" dirty="0" err="1"/>
              <a:t>uključeni</a:t>
            </a:r>
            <a:r>
              <a:rPr lang="en-US" sz="3400" dirty="0"/>
              <a:t> </a:t>
            </a:r>
            <a:r>
              <a:rPr lang="en-US" sz="3400" dirty="0" err="1"/>
              <a:t>jer</a:t>
            </a:r>
            <a:r>
              <a:rPr lang="en-US" sz="3400" dirty="0"/>
              <a:t> to </a:t>
            </a:r>
            <a:r>
              <a:rPr lang="en-US" sz="3400" dirty="0" err="1"/>
              <a:t>smatraju</a:t>
            </a:r>
            <a:r>
              <a:rPr lang="en-US" sz="3400" dirty="0"/>
              <a:t> </a:t>
            </a:r>
            <a:r>
              <a:rPr lang="en-US" sz="3400" dirty="0" err="1"/>
              <a:t>nepotrebnim</a:t>
            </a:r>
            <a:r>
              <a:rPr lang="en-US" sz="3400" dirty="0"/>
              <a:t>.</a:t>
            </a:r>
          </a:p>
          <a:p>
            <a:pPr lvl="0"/>
            <a:r>
              <a:rPr lang="en-US" sz="3400" b="1" dirty="0" err="1"/>
              <a:t>Kontrolori</a:t>
            </a:r>
            <a:r>
              <a:rPr lang="en-US" sz="3400" b="1" dirty="0"/>
              <a:t> </a:t>
            </a:r>
            <a:r>
              <a:rPr lang="en-US" sz="3400" b="1" dirty="0" err="1"/>
              <a:t>kvaliteta</a:t>
            </a:r>
            <a:r>
              <a:rPr lang="en-US" sz="3400" b="1" dirty="0"/>
              <a:t>, </a:t>
            </a:r>
            <a:r>
              <a:rPr lang="en-US" sz="3400" b="1" dirty="0" err="1"/>
              <a:t>kao</a:t>
            </a:r>
            <a:r>
              <a:rPr lang="en-US" sz="3400" b="1" dirty="0"/>
              <a:t> </a:t>
            </a:r>
            <a:r>
              <a:rPr lang="en-US" sz="3400" b="1" dirty="0" err="1"/>
              <a:t>i</a:t>
            </a:r>
            <a:r>
              <a:rPr lang="en-US" sz="3400" b="1" dirty="0"/>
              <a:t> marketing </a:t>
            </a:r>
            <a:r>
              <a:rPr lang="en-US" sz="3400" b="1" dirty="0" err="1"/>
              <a:t>menadžeri</a:t>
            </a:r>
            <a:r>
              <a:rPr lang="en-US" sz="3400" b="1" dirty="0"/>
              <a:t>, </a:t>
            </a:r>
            <a:r>
              <a:rPr lang="en-US" sz="3400" dirty="0" err="1"/>
              <a:t>često</a:t>
            </a:r>
            <a:r>
              <a:rPr lang="en-US" sz="3400" dirty="0"/>
              <a:t> </a:t>
            </a:r>
            <a:r>
              <a:rPr lang="en-US" sz="3400" dirty="0" err="1"/>
              <a:t>smatraju</a:t>
            </a:r>
            <a:r>
              <a:rPr lang="en-US" sz="3400" dirty="0"/>
              <a:t> </a:t>
            </a:r>
            <a:r>
              <a:rPr lang="en-US" sz="3400" dirty="0" err="1"/>
              <a:t>da</a:t>
            </a:r>
            <a:r>
              <a:rPr lang="en-US" sz="3400" dirty="0"/>
              <a:t> je program „</a:t>
            </a:r>
            <a:r>
              <a:rPr lang="en-US" sz="3400" dirty="0" err="1"/>
              <a:t>nula</a:t>
            </a:r>
            <a:r>
              <a:rPr lang="en-US" sz="3400" dirty="0"/>
              <a:t> </a:t>
            </a:r>
            <a:r>
              <a:rPr lang="en-US" sz="3400" dirty="0" err="1"/>
              <a:t>greška</a:t>
            </a:r>
            <a:r>
              <a:rPr lang="en-US" sz="3400" dirty="0"/>
              <a:t>“ </a:t>
            </a:r>
            <a:r>
              <a:rPr lang="en-US" sz="3400" dirty="0" err="1"/>
              <a:t>istočnjački</a:t>
            </a:r>
            <a:r>
              <a:rPr lang="en-US" sz="3400" dirty="0"/>
              <a:t>, </a:t>
            </a:r>
            <a:r>
              <a:rPr lang="en-US" sz="3400" dirty="0" err="1"/>
              <a:t>japanski</a:t>
            </a:r>
            <a:r>
              <a:rPr lang="en-US" sz="3400" dirty="0"/>
              <a:t>, </a:t>
            </a:r>
            <a:r>
              <a:rPr lang="en-US" sz="3400" dirty="0" err="1"/>
              <a:t>način</a:t>
            </a:r>
            <a:r>
              <a:rPr lang="en-US" sz="3400" dirty="0"/>
              <a:t> </a:t>
            </a:r>
            <a:r>
              <a:rPr lang="en-US" sz="3400" dirty="0" err="1"/>
              <a:t>razmišljanja</a:t>
            </a:r>
            <a:r>
              <a:rPr lang="en-US" sz="3400" dirty="0"/>
              <a:t>, a </a:t>
            </a:r>
            <a:r>
              <a:rPr lang="en-US" sz="3400" dirty="0" err="1"/>
              <a:t>zadovoljenje</a:t>
            </a:r>
            <a:r>
              <a:rPr lang="en-US" sz="3400" dirty="0"/>
              <a:t> „</a:t>
            </a:r>
            <a:r>
              <a:rPr lang="en-US" sz="3400" dirty="0" err="1"/>
              <a:t>zahtevnih</a:t>
            </a:r>
            <a:r>
              <a:rPr lang="en-US" sz="3400" dirty="0"/>
              <a:t>“ </a:t>
            </a:r>
            <a:r>
              <a:rPr lang="en-US" sz="3400" dirty="0" err="1"/>
              <a:t>kupaca</a:t>
            </a:r>
            <a:r>
              <a:rPr lang="en-US" sz="3400" dirty="0"/>
              <a:t> </a:t>
            </a:r>
            <a:r>
              <a:rPr lang="en-US" sz="3400" dirty="0" err="1"/>
              <a:t>neprofitabilan</a:t>
            </a:r>
            <a:r>
              <a:rPr lang="en-US" sz="3400" dirty="0"/>
              <a:t> </a:t>
            </a:r>
            <a:r>
              <a:rPr lang="en-US" sz="3400" dirty="0" err="1"/>
              <a:t>način</a:t>
            </a:r>
            <a:r>
              <a:rPr lang="en-US" sz="3400" dirty="0"/>
              <a:t> </a:t>
            </a:r>
            <a:r>
              <a:rPr lang="en-US" sz="3400" dirty="0" err="1"/>
              <a:t>razmišljanja</a:t>
            </a:r>
            <a:r>
              <a:rPr lang="en-US" sz="3400" dirty="0"/>
              <a:t>.</a:t>
            </a:r>
          </a:p>
          <a:p>
            <a:pPr lvl="0"/>
            <a:r>
              <a:rPr lang="en-US" sz="3400" b="1" dirty="0" err="1"/>
              <a:t>Učenje</a:t>
            </a:r>
            <a:r>
              <a:rPr lang="en-US" sz="3400" b="1" dirty="0"/>
              <a:t> o </a:t>
            </a:r>
            <a:r>
              <a:rPr lang="en-US" sz="3400" b="1" dirty="0" err="1"/>
              <a:t>kvalitetu</a:t>
            </a:r>
            <a:r>
              <a:rPr lang="en-US" sz="3400" b="1" dirty="0"/>
              <a:t> </a:t>
            </a:r>
            <a:r>
              <a:rPr lang="en-US" sz="3400" b="1" dirty="0" err="1"/>
              <a:t>smatraju</a:t>
            </a:r>
            <a:r>
              <a:rPr lang="en-US" sz="3400" b="1" dirty="0"/>
              <a:t> </a:t>
            </a:r>
            <a:r>
              <a:rPr lang="en-US" sz="3400" b="1" dirty="0" err="1"/>
              <a:t>jednostavnim</a:t>
            </a:r>
            <a:r>
              <a:rPr lang="en-US" sz="3400" b="1" dirty="0"/>
              <a:t>, </a:t>
            </a:r>
            <a:r>
              <a:rPr lang="en-US" sz="3400" dirty="0" err="1"/>
              <a:t>te</a:t>
            </a:r>
            <a:r>
              <a:rPr lang="en-US" sz="3400" dirty="0"/>
              <a:t> </a:t>
            </a:r>
            <a:r>
              <a:rPr lang="en-US" sz="3400" dirty="0" err="1"/>
              <a:t>ga</a:t>
            </a:r>
            <a:r>
              <a:rPr lang="en-US" sz="3400" dirty="0"/>
              <a:t> </a:t>
            </a:r>
            <a:r>
              <a:rPr lang="en-US" sz="3400" dirty="0" err="1"/>
              <a:t>može</a:t>
            </a:r>
            <a:r>
              <a:rPr lang="en-US" sz="3400" dirty="0"/>
              <a:t> </a:t>
            </a:r>
            <a:r>
              <a:rPr lang="en-US" sz="3400" dirty="0" err="1"/>
              <a:t>obaviti</a:t>
            </a:r>
            <a:r>
              <a:rPr lang="en-US" sz="3400" dirty="0"/>
              <a:t> </a:t>
            </a:r>
            <a:r>
              <a:rPr lang="en-US" sz="3400" dirty="0" err="1"/>
              <a:t>funkcija</a:t>
            </a:r>
            <a:r>
              <a:rPr lang="en-US" sz="3400" dirty="0"/>
              <a:t> </a:t>
            </a:r>
            <a:r>
              <a:rPr lang="en-US" sz="3400" dirty="0" err="1"/>
              <a:t>koja</a:t>
            </a:r>
            <a:r>
              <a:rPr lang="en-US" sz="3400" dirty="0"/>
              <a:t> se </a:t>
            </a:r>
            <a:r>
              <a:rPr lang="en-US" sz="3400" dirty="0" err="1"/>
              <a:t>bavi</a:t>
            </a:r>
            <a:r>
              <a:rPr lang="en-US" sz="3400" dirty="0"/>
              <a:t> </a:t>
            </a:r>
            <a:r>
              <a:rPr lang="en-US" sz="3400" dirty="0" err="1"/>
              <a:t>edukacijom</a:t>
            </a:r>
            <a:r>
              <a:rPr lang="en-US" sz="3400" dirty="0"/>
              <a:t> </a:t>
            </a:r>
            <a:r>
              <a:rPr lang="en-US" sz="3400" dirty="0" err="1"/>
              <a:t>unutar</a:t>
            </a:r>
            <a:r>
              <a:rPr lang="en-US" sz="3400" dirty="0"/>
              <a:t> </a:t>
            </a:r>
            <a:r>
              <a:rPr lang="en-US" sz="3400" dirty="0" err="1"/>
              <a:t>organizacije</a:t>
            </a:r>
            <a:r>
              <a:rPr lang="en-US" sz="3400" dirty="0"/>
              <a:t>. </a:t>
            </a:r>
            <a:r>
              <a:rPr lang="en-US" sz="3400" dirty="0" err="1"/>
              <a:t>Shvatanje</a:t>
            </a:r>
            <a:r>
              <a:rPr lang="en-US" sz="3400" dirty="0"/>
              <a:t> </a:t>
            </a:r>
            <a:r>
              <a:rPr lang="en-US" sz="3400" dirty="0" err="1"/>
              <a:t>problema</a:t>
            </a:r>
            <a:r>
              <a:rPr lang="en-US" sz="3400" dirty="0"/>
              <a:t> </a:t>
            </a:r>
            <a:r>
              <a:rPr lang="en-US" sz="3400" dirty="0" err="1"/>
              <a:t>i</a:t>
            </a:r>
            <a:r>
              <a:rPr lang="en-US" sz="3400" dirty="0"/>
              <a:t> </a:t>
            </a:r>
            <a:r>
              <a:rPr lang="en-US" sz="3400" dirty="0" err="1"/>
              <a:t>njihovo</a:t>
            </a:r>
            <a:r>
              <a:rPr lang="en-US" sz="3400" dirty="0"/>
              <a:t> </a:t>
            </a:r>
            <a:r>
              <a:rPr lang="en-US" sz="3400" dirty="0" err="1"/>
              <a:t>rešavanje</a:t>
            </a:r>
            <a:r>
              <a:rPr lang="en-US" sz="3400" dirty="0"/>
              <a:t> </a:t>
            </a:r>
            <a:r>
              <a:rPr lang="en-US" sz="3400" dirty="0" err="1"/>
              <a:t>zahteva</a:t>
            </a:r>
            <a:r>
              <a:rPr lang="en-US" sz="3400" dirty="0"/>
              <a:t> </a:t>
            </a:r>
            <a:r>
              <a:rPr lang="en-US" sz="3400" dirty="0" err="1"/>
              <a:t>veliko</a:t>
            </a:r>
            <a:r>
              <a:rPr lang="en-US" sz="3400" dirty="0"/>
              <a:t> </a:t>
            </a:r>
            <a:r>
              <a:rPr lang="en-US" sz="3400" dirty="0" err="1"/>
              <a:t>iskustvo</a:t>
            </a:r>
            <a:r>
              <a:rPr lang="en-US" sz="3400" dirty="0"/>
              <a:t> </a:t>
            </a:r>
            <a:r>
              <a:rPr lang="en-US" sz="3400" dirty="0" err="1"/>
              <a:t>i</a:t>
            </a:r>
            <a:r>
              <a:rPr lang="en-US" sz="3400" dirty="0"/>
              <a:t> </a:t>
            </a:r>
            <a:r>
              <a:rPr lang="en-US" sz="3400" dirty="0" err="1"/>
              <a:t>znanje</a:t>
            </a:r>
            <a:r>
              <a:rPr lang="en-US" sz="3400" dirty="0"/>
              <a:t>, a </a:t>
            </a:r>
            <a:r>
              <a:rPr lang="en-US" sz="3400" dirty="0" err="1"/>
              <a:t>često</a:t>
            </a:r>
            <a:r>
              <a:rPr lang="en-US" sz="3400" dirty="0"/>
              <a:t> se </a:t>
            </a:r>
            <a:r>
              <a:rPr lang="en-US" sz="3400" dirty="0" err="1"/>
              <a:t>događa</a:t>
            </a:r>
            <a:r>
              <a:rPr lang="en-US" sz="3400" dirty="0"/>
              <a:t> </a:t>
            </a:r>
            <a:r>
              <a:rPr lang="en-US" sz="3400" dirty="0" err="1"/>
              <a:t>da</a:t>
            </a:r>
            <a:r>
              <a:rPr lang="en-US" sz="3400" dirty="0"/>
              <a:t> se </a:t>
            </a:r>
            <a:r>
              <a:rPr lang="en-US" sz="3400" dirty="0" err="1"/>
              <a:t>poučava</a:t>
            </a:r>
            <a:r>
              <a:rPr lang="en-US" sz="3400" dirty="0"/>
              <a:t> </a:t>
            </a:r>
            <a:r>
              <a:rPr lang="en-US" sz="3400" dirty="0" err="1"/>
              <a:t>upravo</a:t>
            </a:r>
            <a:r>
              <a:rPr lang="en-US" sz="3400" dirty="0"/>
              <a:t> </a:t>
            </a:r>
            <a:r>
              <a:rPr lang="en-US" sz="3400" dirty="0" err="1"/>
              <a:t>ono</a:t>
            </a:r>
            <a:r>
              <a:rPr lang="en-US" sz="3400" dirty="0"/>
              <a:t> </a:t>
            </a:r>
            <a:r>
              <a:rPr lang="en-US" sz="3400" dirty="0" err="1"/>
              <a:t>što</a:t>
            </a:r>
            <a:r>
              <a:rPr lang="en-US" sz="3400" dirty="0"/>
              <a:t> je </a:t>
            </a:r>
            <a:r>
              <a:rPr lang="en-US" sz="3400" dirty="0" err="1"/>
              <a:t>uzrokovalo</a:t>
            </a:r>
            <a:r>
              <a:rPr lang="en-US" sz="3400" dirty="0"/>
              <a:t> </a:t>
            </a:r>
            <a:r>
              <a:rPr lang="en-US" sz="3400" dirty="0" err="1"/>
              <a:t>greške</a:t>
            </a:r>
            <a:r>
              <a:rPr lang="en-US" sz="3400" dirty="0"/>
              <a:t>.</a:t>
            </a:r>
          </a:p>
          <a:p>
            <a:pPr lvl="0"/>
            <a:r>
              <a:rPr lang="en-US" sz="3400" b="1" dirty="0" err="1"/>
              <a:t>Rukovodstvo</a:t>
            </a:r>
            <a:r>
              <a:rPr lang="en-US" sz="3400" b="1" dirty="0"/>
              <a:t> </a:t>
            </a:r>
            <a:r>
              <a:rPr lang="en-US" sz="3400" b="1" dirty="0" err="1"/>
              <a:t>želi</a:t>
            </a:r>
            <a:r>
              <a:rPr lang="en-US" sz="3400" b="1" dirty="0"/>
              <a:t> </a:t>
            </a:r>
            <a:r>
              <a:rPr lang="en-US" sz="3400" b="1" dirty="0" err="1"/>
              <a:t>brze</a:t>
            </a:r>
            <a:r>
              <a:rPr lang="en-US" sz="3400" b="1" dirty="0"/>
              <a:t> </a:t>
            </a:r>
            <a:r>
              <a:rPr lang="en-US" sz="3400" b="1" dirty="0" err="1"/>
              <a:t>rezultate</a:t>
            </a:r>
            <a:r>
              <a:rPr lang="en-US" sz="3400" b="1" dirty="0"/>
              <a:t>. </a:t>
            </a:r>
            <a:r>
              <a:rPr lang="en-US" sz="3400" dirty="0" err="1"/>
              <a:t>Sistem</a:t>
            </a:r>
            <a:r>
              <a:rPr lang="en-US" sz="3400" dirty="0"/>
              <a:t> </a:t>
            </a:r>
            <a:r>
              <a:rPr lang="en-US" sz="3400" dirty="0" err="1"/>
              <a:t>kvaliteta</a:t>
            </a:r>
            <a:r>
              <a:rPr lang="en-US" sz="3400" dirty="0"/>
              <a:t> se </a:t>
            </a:r>
            <a:r>
              <a:rPr lang="en-US" sz="3400" dirty="0" err="1"/>
              <a:t>želi</a:t>
            </a:r>
            <a:r>
              <a:rPr lang="en-US" sz="3400" dirty="0"/>
              <a:t> </a:t>
            </a:r>
            <a:r>
              <a:rPr lang="en-US" sz="3400" dirty="0" err="1"/>
              <a:t>na</a:t>
            </a:r>
            <a:r>
              <a:rPr lang="en-US" sz="3400" dirty="0"/>
              <a:t> </a:t>
            </a:r>
            <a:r>
              <a:rPr lang="en-US" sz="3400" dirty="0" err="1"/>
              <a:t>brzinu</a:t>
            </a:r>
            <a:r>
              <a:rPr lang="en-US" sz="3400" dirty="0"/>
              <a:t> </a:t>
            </a:r>
            <a:r>
              <a:rPr lang="en-US" sz="3400" dirty="0" err="1"/>
              <a:t>postići</a:t>
            </a:r>
            <a:r>
              <a:rPr lang="en-US" sz="3400" dirty="0"/>
              <a:t>.  </a:t>
            </a:r>
            <a:r>
              <a:rPr lang="en-US" sz="3400" dirty="0" err="1"/>
              <a:t>Najviše</a:t>
            </a:r>
            <a:r>
              <a:rPr lang="en-US" sz="3400" dirty="0"/>
              <a:t> </a:t>
            </a:r>
            <a:r>
              <a:rPr lang="en-US" sz="3400" dirty="0" err="1"/>
              <a:t>rukovodstvo</a:t>
            </a:r>
            <a:r>
              <a:rPr lang="en-US" sz="3400" dirty="0"/>
              <a:t> </a:t>
            </a:r>
            <a:r>
              <a:rPr lang="en-US" sz="3400" dirty="0" err="1"/>
              <a:t>smatra</a:t>
            </a:r>
            <a:r>
              <a:rPr lang="en-US" sz="3400" dirty="0"/>
              <a:t> </a:t>
            </a:r>
            <a:r>
              <a:rPr lang="en-US" sz="3400" dirty="0" err="1"/>
              <a:t>da</a:t>
            </a:r>
            <a:r>
              <a:rPr lang="en-US" sz="3400" dirty="0"/>
              <a:t> </a:t>
            </a:r>
            <a:r>
              <a:rPr lang="en-US" sz="3400" dirty="0" err="1"/>
              <a:t>jedino</a:t>
            </a:r>
            <a:r>
              <a:rPr lang="en-US" sz="3400" dirty="0"/>
              <a:t> </a:t>
            </a:r>
            <a:r>
              <a:rPr lang="en-US" sz="3400" dirty="0" err="1"/>
              <a:t>za</a:t>
            </a:r>
            <a:r>
              <a:rPr lang="en-US" sz="3400" dirty="0"/>
              <a:t> </a:t>
            </a:r>
            <a:r>
              <a:rPr lang="en-US" sz="3400" dirty="0" err="1"/>
              <a:t>šta</a:t>
            </a:r>
            <a:r>
              <a:rPr lang="en-US" sz="3400" dirty="0"/>
              <a:t> je </a:t>
            </a:r>
            <a:r>
              <a:rPr lang="en-US" sz="3400" dirty="0" err="1"/>
              <a:t>odgovorno</a:t>
            </a:r>
            <a:r>
              <a:rPr lang="en-US" sz="3400" dirty="0"/>
              <a:t> je </a:t>
            </a:r>
            <a:r>
              <a:rPr lang="en-US" sz="3400" dirty="0" err="1"/>
              <a:t>efikasnost</a:t>
            </a:r>
            <a:r>
              <a:rPr lang="en-US" sz="3400" dirty="0"/>
              <a:t> </a:t>
            </a:r>
            <a:r>
              <a:rPr lang="en-US" sz="3400" dirty="0" err="1"/>
              <a:t>i</a:t>
            </a:r>
            <a:r>
              <a:rPr lang="en-US" sz="3400" dirty="0"/>
              <a:t> profit.</a:t>
            </a:r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en-US" sz="2800" b="1" dirty="0" err="1"/>
              <a:t>Osnovni</a:t>
            </a:r>
            <a:r>
              <a:rPr lang="en-US" sz="2800" b="1" dirty="0"/>
              <a:t> </a:t>
            </a:r>
            <a:r>
              <a:rPr lang="en-US" sz="2800" b="1" dirty="0" err="1"/>
              <a:t>principi</a:t>
            </a:r>
            <a:r>
              <a:rPr lang="en-US" sz="2800" b="1" dirty="0"/>
              <a:t> TQM u </a:t>
            </a:r>
            <a:r>
              <a:rPr lang="en-US" sz="2800" b="1" dirty="0" err="1"/>
              <a:t>turizmu</a:t>
            </a:r>
            <a:r>
              <a:rPr lang="en-US" dirty="0"/>
              <a:t/>
            </a:r>
            <a:br>
              <a:rPr lang="en-US" dirty="0"/>
            </a:b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err="1"/>
              <a:t>Koncentrisanje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potrebe</a:t>
            </a:r>
            <a:r>
              <a:rPr lang="en-US" b="1" dirty="0"/>
              <a:t> </a:t>
            </a:r>
            <a:r>
              <a:rPr lang="en-US" b="1" dirty="0" err="1"/>
              <a:t>kupaca</a:t>
            </a:r>
            <a:r>
              <a:rPr lang="en-US" b="1" dirty="0"/>
              <a:t> (</a:t>
            </a:r>
            <a:r>
              <a:rPr lang="en-US" b="1" dirty="0" err="1"/>
              <a:t>organizacija</a:t>
            </a:r>
            <a:r>
              <a:rPr lang="en-US" b="1" dirty="0"/>
              <a:t> </a:t>
            </a:r>
            <a:r>
              <a:rPr lang="en-US" b="1" dirty="0" err="1"/>
              <a:t>usmerena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korisnike</a:t>
            </a:r>
            <a:r>
              <a:rPr lang="en-US" b="1" dirty="0" smtClean="0"/>
              <a:t>)</a:t>
            </a:r>
            <a:endParaRPr lang="sr-Latn-RS" b="1" dirty="0" smtClean="0"/>
          </a:p>
          <a:p>
            <a:r>
              <a:rPr lang="en-US" b="1" dirty="0" err="1"/>
              <a:t>Definisanje</a:t>
            </a:r>
            <a:r>
              <a:rPr lang="en-US" b="1" dirty="0"/>
              <a:t> </a:t>
            </a:r>
            <a:r>
              <a:rPr lang="en-US" b="1" dirty="0" err="1" smtClean="0"/>
              <a:t>ciljeva</a:t>
            </a:r>
            <a:endParaRPr lang="sr-Latn-RS" b="1" dirty="0" smtClean="0"/>
          </a:p>
          <a:p>
            <a:r>
              <a:rPr lang="en-US" b="1" dirty="0" err="1"/>
              <a:t>Uključivanje</a:t>
            </a:r>
            <a:r>
              <a:rPr lang="en-US" b="1" dirty="0"/>
              <a:t> </a:t>
            </a:r>
            <a:r>
              <a:rPr lang="en-US" b="1" dirty="0" err="1"/>
              <a:t>svih</a:t>
            </a:r>
            <a:r>
              <a:rPr lang="en-US" b="1" dirty="0"/>
              <a:t> </a:t>
            </a:r>
            <a:r>
              <a:rPr lang="en-US" b="1" dirty="0" err="1"/>
              <a:t>zaposlenih</a:t>
            </a:r>
            <a:r>
              <a:rPr lang="en-US" b="1" dirty="0"/>
              <a:t> u </a:t>
            </a:r>
            <a:r>
              <a:rPr lang="en-US" b="1" dirty="0" err="1" smtClean="0"/>
              <a:t>proces</a:t>
            </a:r>
            <a:endParaRPr lang="sr-Latn-RS" b="1" dirty="0" smtClean="0"/>
          </a:p>
          <a:p>
            <a:r>
              <a:rPr lang="en-US" b="1" dirty="0" err="1"/>
              <a:t>Akcije</a:t>
            </a:r>
            <a:r>
              <a:rPr lang="en-US" b="1" dirty="0"/>
              <a:t> se </a:t>
            </a:r>
            <a:r>
              <a:rPr lang="en-US" b="1" dirty="0" err="1"/>
              <a:t>preduzimaju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osnovu</a:t>
            </a:r>
            <a:r>
              <a:rPr lang="en-US" b="1" dirty="0"/>
              <a:t> </a:t>
            </a:r>
            <a:r>
              <a:rPr lang="en-US" b="1" dirty="0" err="1"/>
              <a:t>postojećih</a:t>
            </a:r>
            <a:r>
              <a:rPr lang="en-US" b="1" dirty="0"/>
              <a:t> </a:t>
            </a:r>
            <a:r>
              <a:rPr lang="en-US" b="1" dirty="0" err="1"/>
              <a:t>činjenica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podataka</a:t>
            </a:r>
            <a:r>
              <a:rPr lang="en-US" b="1" dirty="0"/>
              <a:t> (</a:t>
            </a:r>
            <a:r>
              <a:rPr lang="en-US" b="1" dirty="0" err="1"/>
              <a:t>odlučivanje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osnovu</a:t>
            </a:r>
            <a:r>
              <a:rPr lang="en-US" b="1" dirty="0"/>
              <a:t> </a:t>
            </a:r>
            <a:r>
              <a:rPr lang="en-US" b="1" dirty="0" err="1"/>
              <a:t>činjenica</a:t>
            </a:r>
            <a:r>
              <a:rPr lang="en-US" b="1" dirty="0" smtClean="0"/>
              <a:t>)</a:t>
            </a:r>
            <a:endParaRPr lang="sr-Latn-RS" b="1" dirty="0" smtClean="0"/>
          </a:p>
          <a:p>
            <a:r>
              <a:rPr lang="en-US" b="1" dirty="0" err="1"/>
              <a:t>Orjentisanje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 smtClean="0"/>
              <a:t>procese</a:t>
            </a:r>
            <a:endParaRPr lang="sr-Latn-RS" b="1" dirty="0" smtClean="0"/>
          </a:p>
          <a:p>
            <a:r>
              <a:rPr lang="en-US" b="1" dirty="0" err="1"/>
              <a:t>Najveći</a:t>
            </a:r>
            <a:r>
              <a:rPr lang="en-US" b="1" dirty="0"/>
              <a:t> </a:t>
            </a:r>
            <a:r>
              <a:rPr lang="en-US" b="1" dirty="0" err="1"/>
              <a:t>značaj</a:t>
            </a:r>
            <a:r>
              <a:rPr lang="en-US" b="1" dirty="0"/>
              <a:t> se </a:t>
            </a:r>
            <a:r>
              <a:rPr lang="en-US" b="1" dirty="0" err="1"/>
              <a:t>pridaje</a:t>
            </a:r>
            <a:r>
              <a:rPr lang="en-US" b="1" dirty="0"/>
              <a:t> </a:t>
            </a:r>
            <a:r>
              <a:rPr lang="en-US" b="1" dirty="0" err="1"/>
              <a:t>kontinualnim</a:t>
            </a:r>
            <a:r>
              <a:rPr lang="en-US" b="1" dirty="0"/>
              <a:t> </a:t>
            </a:r>
            <a:r>
              <a:rPr lang="en-US" b="1" dirty="0" err="1"/>
              <a:t>poboljšanjima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Uvođenje</a:t>
            </a:r>
            <a:r>
              <a:rPr lang="en-US" b="1" dirty="0"/>
              <a:t> </a:t>
            </a:r>
            <a:r>
              <a:rPr lang="en-US" b="1" dirty="0" err="1"/>
              <a:t>sistema</a:t>
            </a:r>
            <a:r>
              <a:rPr lang="en-US" b="1" dirty="0"/>
              <a:t> TQM u </a:t>
            </a:r>
            <a:r>
              <a:rPr lang="en-US" b="1" dirty="0" err="1"/>
              <a:t>malim</a:t>
            </a:r>
            <a:r>
              <a:rPr lang="en-US" b="1" dirty="0"/>
              <a:t> </a:t>
            </a:r>
            <a:r>
              <a:rPr lang="en-US" b="1" dirty="0" err="1"/>
              <a:t>preduzećima</a:t>
            </a:r>
            <a:r>
              <a:rPr lang="en-US" dirty="0"/>
              <a:t>  </a:t>
            </a:r>
            <a:r>
              <a:rPr lang="en-US" dirty="0" smtClean="0"/>
              <a:t>p</a:t>
            </a:r>
            <a:r>
              <a:rPr lang="sr-Latn-RS" dirty="0" smtClean="0"/>
              <a:t>rednosti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 err="1"/>
              <a:t>Organizaciona</a:t>
            </a:r>
            <a:r>
              <a:rPr lang="en-US" dirty="0"/>
              <a:t> </a:t>
            </a:r>
            <a:r>
              <a:rPr lang="en-US" dirty="0" err="1"/>
              <a:t>struktura</a:t>
            </a:r>
            <a:r>
              <a:rPr lang="en-US" dirty="0"/>
              <a:t> je </a:t>
            </a:r>
            <a:r>
              <a:rPr lang="en-US" dirty="0" err="1"/>
              <a:t>jednostavnija</a:t>
            </a:r>
            <a:endParaRPr lang="en-US" dirty="0"/>
          </a:p>
          <a:p>
            <a:pPr lvl="0"/>
            <a:r>
              <a:rPr lang="en-US" dirty="0" err="1"/>
              <a:t>Lakše</a:t>
            </a:r>
            <a:r>
              <a:rPr lang="en-US" dirty="0"/>
              <a:t> je </a:t>
            </a:r>
            <a:r>
              <a:rPr lang="en-US" dirty="0" err="1"/>
              <a:t>objasniti</a:t>
            </a:r>
            <a:r>
              <a:rPr lang="en-US" dirty="0"/>
              <a:t> </a:t>
            </a:r>
            <a:r>
              <a:rPr lang="en-US" dirty="0" err="1"/>
              <a:t>svim</a:t>
            </a:r>
            <a:r>
              <a:rPr lang="en-US" dirty="0"/>
              <a:t> </a:t>
            </a:r>
            <a:r>
              <a:rPr lang="en-US" dirty="0" err="1"/>
              <a:t>zaposlenima</a:t>
            </a:r>
            <a:r>
              <a:rPr lang="en-US" dirty="0"/>
              <a:t> program </a:t>
            </a:r>
            <a:r>
              <a:rPr lang="en-US" dirty="0" err="1"/>
              <a:t>sistema</a:t>
            </a:r>
            <a:r>
              <a:rPr lang="en-US" dirty="0"/>
              <a:t> </a:t>
            </a:r>
            <a:r>
              <a:rPr lang="en-US" dirty="0" err="1"/>
              <a:t>kvaliteta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pridobiti</a:t>
            </a:r>
            <a:r>
              <a:rPr lang="en-US" dirty="0"/>
              <a:t> </a:t>
            </a:r>
            <a:r>
              <a:rPr lang="en-US" dirty="0" err="1"/>
              <a:t>poverenje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taj</a:t>
            </a:r>
            <a:r>
              <a:rPr lang="en-US" dirty="0"/>
              <a:t> </a:t>
            </a:r>
            <a:r>
              <a:rPr lang="en-US" dirty="0" err="1"/>
              <a:t>sistem</a:t>
            </a:r>
            <a:endParaRPr lang="en-US" dirty="0"/>
          </a:p>
          <a:p>
            <a:pPr lvl="0"/>
            <a:r>
              <a:rPr lang="en-US" dirty="0" err="1"/>
              <a:t>Svaki</a:t>
            </a:r>
            <a:r>
              <a:rPr lang="en-US" dirty="0"/>
              <a:t> </a:t>
            </a:r>
            <a:r>
              <a:rPr lang="en-US" dirty="0" err="1"/>
              <a:t>zaposleni</a:t>
            </a:r>
            <a:r>
              <a:rPr lang="en-US" dirty="0"/>
              <a:t> je u </a:t>
            </a:r>
            <a:r>
              <a:rPr lang="en-US" dirty="0" err="1"/>
              <a:t>stalnom</a:t>
            </a:r>
            <a:r>
              <a:rPr lang="en-US" dirty="0"/>
              <a:t> </a:t>
            </a:r>
            <a:r>
              <a:rPr lang="en-US" dirty="0" err="1"/>
              <a:t>kontaktu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proizvodom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uslugom</a:t>
            </a:r>
            <a:r>
              <a:rPr lang="en-US" dirty="0"/>
              <a:t> </a:t>
            </a:r>
            <a:r>
              <a:rPr lang="en-US" dirty="0" err="1"/>
              <a:t>kojii</a:t>
            </a:r>
            <a:r>
              <a:rPr lang="en-US" dirty="0"/>
              <a:t> se </a:t>
            </a:r>
            <a:r>
              <a:rPr lang="en-US" dirty="0" err="1"/>
              <a:t>nudi</a:t>
            </a:r>
            <a:endParaRPr lang="en-US" dirty="0"/>
          </a:p>
          <a:p>
            <a:pPr lvl="0"/>
            <a:r>
              <a:rPr lang="en-US" dirty="0" err="1"/>
              <a:t>Zaposleni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međusobno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 </a:t>
            </a:r>
            <a:r>
              <a:rPr lang="en-US" dirty="0" err="1"/>
              <a:t>povezani</a:t>
            </a:r>
            <a:r>
              <a:rPr lang="en-US" dirty="0"/>
              <a:t>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rade</a:t>
            </a:r>
            <a:r>
              <a:rPr lang="en-US" dirty="0"/>
              <a:t> </a:t>
            </a:r>
            <a:r>
              <a:rPr lang="en-US" dirty="0" err="1"/>
              <a:t>različite</a:t>
            </a:r>
            <a:r>
              <a:rPr lang="en-US" dirty="0"/>
              <a:t> </a:t>
            </a:r>
            <a:r>
              <a:rPr lang="en-US" dirty="0" err="1"/>
              <a:t>poslove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bolje</a:t>
            </a:r>
            <a:r>
              <a:rPr lang="en-US" dirty="0"/>
              <a:t> </a:t>
            </a:r>
            <a:r>
              <a:rPr lang="en-US" dirty="0" err="1"/>
              <a:t>poznaju</a:t>
            </a:r>
            <a:r>
              <a:rPr lang="en-US" dirty="0"/>
              <a:t> </a:t>
            </a:r>
            <a:r>
              <a:rPr lang="en-US" dirty="0" err="1"/>
              <a:t>ukupnost</a:t>
            </a:r>
            <a:r>
              <a:rPr lang="en-US" dirty="0"/>
              <a:t> </a:t>
            </a:r>
            <a:r>
              <a:rPr lang="en-US" dirty="0" err="1"/>
              <a:t>poslovanja</a:t>
            </a:r>
            <a:r>
              <a:rPr lang="en-US" dirty="0"/>
              <a:t> u </a:t>
            </a:r>
            <a:r>
              <a:rPr lang="en-US" dirty="0" err="1"/>
              <a:t>preduzeću</a:t>
            </a:r>
            <a:endParaRPr lang="en-US" dirty="0"/>
          </a:p>
          <a:p>
            <a:pPr lvl="0"/>
            <a:r>
              <a:rPr lang="en-US" dirty="0" err="1"/>
              <a:t>Obuku</a:t>
            </a:r>
            <a:r>
              <a:rPr lang="en-US" dirty="0"/>
              <a:t> je </a:t>
            </a:r>
            <a:r>
              <a:rPr lang="en-US" dirty="0" err="1"/>
              <a:t>jednostavnije</a:t>
            </a:r>
            <a:r>
              <a:rPr lang="en-US" dirty="0"/>
              <a:t> </a:t>
            </a:r>
            <a:r>
              <a:rPr lang="en-US" dirty="0" err="1"/>
              <a:t>organizovati</a:t>
            </a:r>
            <a:endParaRPr lang="en-US" dirty="0"/>
          </a:p>
          <a:p>
            <a:pPr lvl="0"/>
            <a:r>
              <a:rPr lang="en-US" dirty="0" err="1"/>
              <a:t>Povezanost</a:t>
            </a:r>
            <a:r>
              <a:rPr lang="en-US" dirty="0"/>
              <a:t> </a:t>
            </a:r>
            <a:r>
              <a:rPr lang="en-US" dirty="0" err="1"/>
              <a:t>menadžmenta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zaposlenih</a:t>
            </a:r>
            <a:r>
              <a:rPr lang="en-US" dirty="0"/>
              <a:t> je </a:t>
            </a:r>
            <a:r>
              <a:rPr lang="en-US" dirty="0" err="1"/>
              <a:t>veća</a:t>
            </a:r>
            <a:endParaRPr lang="en-US" dirty="0"/>
          </a:p>
          <a:p>
            <a:pPr lvl="0"/>
            <a:r>
              <a:rPr lang="en-US" dirty="0" err="1"/>
              <a:t>Brže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lakše</a:t>
            </a:r>
            <a:r>
              <a:rPr lang="en-US" dirty="0"/>
              <a:t> se </a:t>
            </a:r>
            <a:r>
              <a:rPr lang="en-US" dirty="0" err="1"/>
              <a:t>uočavaju</a:t>
            </a:r>
            <a:r>
              <a:rPr lang="en-US" dirty="0"/>
              <a:t> </a:t>
            </a:r>
            <a:r>
              <a:rPr lang="en-US" dirty="0" err="1"/>
              <a:t>nedostaci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slabosti</a:t>
            </a:r>
            <a:r>
              <a:rPr lang="en-US" dirty="0"/>
              <a:t> u </a:t>
            </a:r>
            <a:r>
              <a:rPr lang="en-US" dirty="0" err="1"/>
              <a:t>usluzi</a:t>
            </a:r>
            <a:endParaRPr lang="en-US" dirty="0"/>
          </a:p>
          <a:p>
            <a:r>
              <a:rPr lang="en-US" dirty="0" err="1"/>
              <a:t>Brže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lakše</a:t>
            </a:r>
            <a:r>
              <a:rPr lang="en-US" dirty="0"/>
              <a:t> se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zadovoljiti</a:t>
            </a:r>
            <a:r>
              <a:rPr lang="en-US" dirty="0"/>
              <a:t> </a:t>
            </a:r>
            <a:r>
              <a:rPr lang="en-US" dirty="0" err="1"/>
              <a:t>potrebe</a:t>
            </a:r>
            <a:r>
              <a:rPr lang="en-US" dirty="0"/>
              <a:t> </a:t>
            </a:r>
            <a:r>
              <a:rPr lang="en-US" dirty="0" err="1"/>
              <a:t>gostiju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Uvođenje</a:t>
            </a:r>
            <a:r>
              <a:rPr lang="en-US" b="1" dirty="0" smtClean="0"/>
              <a:t> </a:t>
            </a:r>
            <a:r>
              <a:rPr lang="en-US" b="1" dirty="0" err="1" smtClean="0"/>
              <a:t>sistema</a:t>
            </a:r>
            <a:r>
              <a:rPr lang="en-US" b="1" dirty="0" smtClean="0"/>
              <a:t> TQM u </a:t>
            </a:r>
            <a:r>
              <a:rPr lang="en-US" b="1" dirty="0" err="1" smtClean="0"/>
              <a:t>malim</a:t>
            </a:r>
            <a:r>
              <a:rPr lang="en-US" b="1" dirty="0" smtClean="0"/>
              <a:t> </a:t>
            </a:r>
            <a:r>
              <a:rPr lang="en-US" b="1" dirty="0" err="1" smtClean="0"/>
              <a:t>preduzećima</a:t>
            </a:r>
            <a:r>
              <a:rPr lang="sr-Latn-RS" b="1" dirty="0" smtClean="0"/>
              <a:t> - nedostaci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 err="1"/>
              <a:t>Menadžeri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vlasnici</a:t>
            </a:r>
            <a:r>
              <a:rPr lang="en-US" dirty="0"/>
              <a:t> </a:t>
            </a:r>
            <a:r>
              <a:rPr lang="en-US" dirty="0" err="1"/>
              <a:t>malih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turističkih</a:t>
            </a:r>
            <a:r>
              <a:rPr lang="en-US" dirty="0"/>
              <a:t> </a:t>
            </a:r>
            <a:r>
              <a:rPr lang="en-US" dirty="0" err="1"/>
              <a:t>agencija</a:t>
            </a:r>
            <a:r>
              <a:rPr lang="en-US" dirty="0"/>
              <a:t> </a:t>
            </a:r>
            <a:r>
              <a:rPr lang="en-US" dirty="0" err="1"/>
              <a:t>često</a:t>
            </a:r>
            <a:r>
              <a:rPr lang="en-US" dirty="0"/>
              <a:t> </a:t>
            </a:r>
            <a:r>
              <a:rPr lang="en-US" dirty="0" err="1"/>
              <a:t>nemaju</a:t>
            </a:r>
            <a:r>
              <a:rPr lang="en-US" dirty="0"/>
              <a:t> </a:t>
            </a:r>
            <a:r>
              <a:rPr lang="en-US" dirty="0" err="1"/>
              <a:t>tržišnu</a:t>
            </a:r>
            <a:r>
              <a:rPr lang="en-US" dirty="0"/>
              <a:t> </a:t>
            </a:r>
            <a:r>
              <a:rPr lang="en-US" dirty="0" err="1"/>
              <a:t>viziju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strategiju</a:t>
            </a:r>
            <a:r>
              <a:rPr lang="en-US" dirty="0"/>
              <a:t> pa </a:t>
            </a:r>
            <a:r>
              <a:rPr lang="en-US" dirty="0" err="1"/>
              <a:t>prema</a:t>
            </a:r>
            <a:r>
              <a:rPr lang="en-US" dirty="0"/>
              <a:t> TQM </a:t>
            </a:r>
            <a:r>
              <a:rPr lang="en-US" dirty="0" err="1"/>
              <a:t>imaju</a:t>
            </a:r>
            <a:r>
              <a:rPr lang="en-US" dirty="0"/>
              <a:t> </a:t>
            </a:r>
            <a:r>
              <a:rPr lang="en-US" dirty="0" err="1"/>
              <a:t>određenu</a:t>
            </a:r>
            <a:r>
              <a:rPr lang="en-US" dirty="0"/>
              <a:t> </a:t>
            </a:r>
            <a:r>
              <a:rPr lang="en-US" dirty="0" err="1"/>
              <a:t>rezervu</a:t>
            </a:r>
            <a:endParaRPr lang="en-US" dirty="0"/>
          </a:p>
          <a:p>
            <a:pPr lvl="0"/>
            <a:r>
              <a:rPr lang="en-US" dirty="0" err="1"/>
              <a:t>Menadžeri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vlasnici</a:t>
            </a:r>
            <a:r>
              <a:rPr lang="en-US" dirty="0"/>
              <a:t> </a:t>
            </a:r>
            <a:r>
              <a:rPr lang="en-US" dirty="0" err="1"/>
              <a:t>malih</a:t>
            </a:r>
            <a:r>
              <a:rPr lang="en-US" dirty="0"/>
              <a:t> </a:t>
            </a:r>
            <a:r>
              <a:rPr lang="en-US" dirty="0" err="1"/>
              <a:t>preduzeća</a:t>
            </a:r>
            <a:r>
              <a:rPr lang="en-US" dirty="0"/>
              <a:t> </a:t>
            </a:r>
            <a:r>
              <a:rPr lang="en-US" dirty="0" err="1"/>
              <a:t>očekuju</a:t>
            </a:r>
            <a:r>
              <a:rPr lang="en-US" dirty="0"/>
              <a:t> </a:t>
            </a:r>
            <a:r>
              <a:rPr lang="en-US" dirty="0" err="1"/>
              <a:t>brze</a:t>
            </a:r>
            <a:r>
              <a:rPr lang="en-US" dirty="0"/>
              <a:t> </a:t>
            </a:r>
            <a:r>
              <a:rPr lang="en-US" dirty="0" err="1"/>
              <a:t>rezultate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TQM ne </a:t>
            </a:r>
            <a:r>
              <a:rPr lang="en-US" dirty="0" err="1"/>
              <a:t>donosi</a:t>
            </a:r>
            <a:endParaRPr lang="en-US" dirty="0"/>
          </a:p>
          <a:p>
            <a:pPr lvl="0"/>
            <a:r>
              <a:rPr lang="en-US" dirty="0"/>
              <a:t>U </a:t>
            </a:r>
            <a:r>
              <a:rPr lang="en-US" dirty="0" err="1"/>
              <a:t>malim</a:t>
            </a:r>
            <a:r>
              <a:rPr lang="en-US" dirty="0"/>
              <a:t> </a:t>
            </a:r>
            <a:r>
              <a:rPr lang="en-US" dirty="0" err="1"/>
              <a:t>preduzećima</a:t>
            </a:r>
            <a:r>
              <a:rPr lang="en-US" dirty="0"/>
              <a:t> (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velikih</a:t>
            </a:r>
            <a:r>
              <a:rPr lang="en-US" dirty="0"/>
              <a:t>)  </a:t>
            </a:r>
            <a:r>
              <a:rPr lang="en-US" dirty="0" err="1"/>
              <a:t>često</a:t>
            </a:r>
            <a:r>
              <a:rPr lang="en-US" dirty="0"/>
              <a:t> se </a:t>
            </a:r>
            <a:r>
              <a:rPr lang="en-US" dirty="0" err="1"/>
              <a:t>zbog</a:t>
            </a:r>
            <a:r>
              <a:rPr lang="en-US" dirty="0"/>
              <a:t> </a:t>
            </a:r>
            <a:r>
              <a:rPr lang="en-US" dirty="0" err="1"/>
              <a:t>neznanja</a:t>
            </a:r>
            <a:r>
              <a:rPr lang="en-US" dirty="0"/>
              <a:t> </a:t>
            </a:r>
            <a:r>
              <a:rPr lang="en-US" dirty="0" err="1"/>
              <a:t>pruža</a:t>
            </a:r>
            <a:r>
              <a:rPr lang="en-US" dirty="0"/>
              <a:t> </a:t>
            </a:r>
            <a:r>
              <a:rPr lang="en-US" dirty="0" err="1"/>
              <a:t>otpor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TQM. </a:t>
            </a:r>
            <a:r>
              <a:rPr lang="en-US" dirty="0" err="1"/>
              <a:t>Vlasnik</a:t>
            </a:r>
            <a:r>
              <a:rPr lang="en-US" dirty="0"/>
              <a:t>, </a:t>
            </a:r>
            <a:r>
              <a:rPr lang="en-US" dirty="0" err="1"/>
              <a:t>njegovo</a:t>
            </a:r>
            <a:r>
              <a:rPr lang="en-US" dirty="0"/>
              <a:t> </a:t>
            </a:r>
            <a:r>
              <a:rPr lang="en-US" dirty="0" err="1"/>
              <a:t>znanje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kultura</a:t>
            </a:r>
            <a:r>
              <a:rPr lang="en-US" dirty="0"/>
              <a:t> </a:t>
            </a:r>
            <a:r>
              <a:rPr lang="en-US" dirty="0" err="1"/>
              <a:t>dominiraju</a:t>
            </a:r>
            <a:r>
              <a:rPr lang="en-US" dirty="0"/>
              <a:t> </a:t>
            </a:r>
            <a:r>
              <a:rPr lang="en-US" dirty="0" err="1"/>
              <a:t>upravljanjem</a:t>
            </a:r>
            <a:r>
              <a:rPr lang="en-US" dirty="0"/>
              <a:t> </a:t>
            </a:r>
            <a:r>
              <a:rPr lang="en-US" dirty="0" err="1"/>
              <a:t>malim</a:t>
            </a:r>
            <a:r>
              <a:rPr lang="en-US" dirty="0"/>
              <a:t> </a:t>
            </a:r>
            <a:r>
              <a:rPr lang="en-US" dirty="0" err="1"/>
              <a:t>preduzećem</a:t>
            </a:r>
            <a:r>
              <a:rPr lang="en-US" dirty="0"/>
              <a:t>, pa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zavisi</a:t>
            </a:r>
            <a:r>
              <a:rPr lang="en-US" dirty="0"/>
              <a:t> </a:t>
            </a:r>
            <a:r>
              <a:rPr lang="en-US" dirty="0" err="1"/>
              <a:t>od</a:t>
            </a:r>
            <a:r>
              <a:rPr lang="en-US" dirty="0"/>
              <a:t> </a:t>
            </a:r>
            <a:r>
              <a:rPr lang="en-US" dirty="0" err="1"/>
              <a:t>njegovog</a:t>
            </a:r>
            <a:r>
              <a:rPr lang="en-US" dirty="0"/>
              <a:t> </a:t>
            </a:r>
            <a:r>
              <a:rPr lang="en-US" dirty="0" err="1"/>
              <a:t>poznavanja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 TQM</a:t>
            </a:r>
          </a:p>
          <a:p>
            <a:r>
              <a:rPr lang="en-US" dirty="0" err="1"/>
              <a:t>Treninzi</a:t>
            </a:r>
            <a:r>
              <a:rPr lang="en-US" dirty="0"/>
              <a:t> </a:t>
            </a:r>
            <a:r>
              <a:rPr lang="en-US" dirty="0" err="1"/>
              <a:t>zaposlenih</a:t>
            </a:r>
            <a:r>
              <a:rPr lang="en-US" dirty="0"/>
              <a:t> se </a:t>
            </a:r>
            <a:r>
              <a:rPr lang="en-US" dirty="0" err="1"/>
              <a:t>ređe</a:t>
            </a:r>
            <a:r>
              <a:rPr lang="en-US" dirty="0"/>
              <a:t> </a:t>
            </a:r>
            <a:r>
              <a:rPr lang="en-US" dirty="0" err="1"/>
              <a:t>organizuju</a:t>
            </a:r>
            <a:r>
              <a:rPr lang="en-US" dirty="0"/>
              <a:t>,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zbog</a:t>
            </a:r>
            <a:r>
              <a:rPr lang="en-US" dirty="0"/>
              <a:t> </a:t>
            </a:r>
            <a:r>
              <a:rPr lang="en-US" dirty="0" err="1"/>
              <a:t>malog</a:t>
            </a:r>
            <a:r>
              <a:rPr lang="en-US" dirty="0"/>
              <a:t> </a:t>
            </a:r>
            <a:r>
              <a:rPr lang="en-US" dirty="0" err="1"/>
              <a:t>broja</a:t>
            </a:r>
            <a:r>
              <a:rPr lang="en-US" dirty="0"/>
              <a:t> </a:t>
            </a:r>
            <a:r>
              <a:rPr lang="en-US" dirty="0" err="1"/>
              <a:t>zaposlenih</a:t>
            </a:r>
            <a:r>
              <a:rPr lang="en-US" dirty="0"/>
              <a:t> </a:t>
            </a:r>
            <a:r>
              <a:rPr lang="en-US" dirty="0" err="1"/>
              <a:t>postoji</a:t>
            </a:r>
            <a:r>
              <a:rPr lang="en-US" dirty="0"/>
              <a:t> </a:t>
            </a:r>
            <a:r>
              <a:rPr lang="en-US" dirty="0" err="1"/>
              <a:t>rizik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jedan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/>
              <a:t>zaposlena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onemogućiti</a:t>
            </a:r>
            <a:r>
              <a:rPr lang="en-US" dirty="0"/>
              <a:t> </a:t>
            </a:r>
            <a:r>
              <a:rPr lang="en-US" dirty="0" err="1"/>
              <a:t>promene</a:t>
            </a:r>
            <a:r>
              <a:rPr lang="en-US" dirty="0"/>
              <a:t> </a:t>
            </a:r>
            <a:r>
              <a:rPr lang="en-US" dirty="0" err="1"/>
              <a:t>zbog</a:t>
            </a:r>
            <a:r>
              <a:rPr lang="en-US" dirty="0"/>
              <a:t> </a:t>
            </a:r>
            <a:r>
              <a:rPr lang="en-US" dirty="0" err="1"/>
              <a:t>straha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to </a:t>
            </a:r>
            <a:r>
              <a:rPr lang="en-US" dirty="0" err="1"/>
              <a:t>znači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 </a:t>
            </a:r>
            <a:r>
              <a:rPr lang="en-US" dirty="0" err="1"/>
              <a:t>posla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odgovornosti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Kuća</a:t>
            </a:r>
            <a:r>
              <a:rPr lang="en-US" b="1" dirty="0"/>
              <a:t> (</a:t>
            </a:r>
            <a:r>
              <a:rPr lang="en-US" b="1" dirty="0" err="1"/>
              <a:t>totalnog</a:t>
            </a:r>
            <a:r>
              <a:rPr lang="en-US" b="1" dirty="0"/>
              <a:t>) </a:t>
            </a:r>
            <a:r>
              <a:rPr lang="en-US" b="1" dirty="0" err="1"/>
              <a:t>kvaliteta</a:t>
            </a:r>
            <a:r>
              <a:rPr lang="en-US" dirty="0"/>
              <a:t/>
            </a:r>
            <a:br>
              <a:rPr lang="en-US" dirty="0"/>
            </a:b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dirty="0"/>
              <a:t>„</a:t>
            </a:r>
            <a:r>
              <a:rPr lang="en-US" i="1" dirty="0" err="1"/>
              <a:t>krov</a:t>
            </a:r>
            <a:r>
              <a:rPr lang="en-US" dirty="0"/>
              <a:t>“ </a:t>
            </a:r>
            <a:r>
              <a:rPr lang="en-US" dirty="0" err="1"/>
              <a:t>ili</a:t>
            </a:r>
            <a:r>
              <a:rPr lang="en-US" dirty="0"/>
              <a:t> „</a:t>
            </a:r>
            <a:r>
              <a:rPr lang="en-US" i="1" dirty="0" err="1"/>
              <a:t>superstruktura</a:t>
            </a:r>
            <a:r>
              <a:rPr lang="en-US" dirty="0"/>
              <a:t>“ (</a:t>
            </a:r>
            <a:r>
              <a:rPr lang="en-US" dirty="0" err="1"/>
              <a:t>nadgradnja</a:t>
            </a:r>
            <a:r>
              <a:rPr lang="en-US" dirty="0"/>
              <a:t>)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sadrži</a:t>
            </a:r>
            <a:r>
              <a:rPr lang="en-US" dirty="0"/>
              <a:t> </a:t>
            </a:r>
            <a:r>
              <a:rPr lang="en-US" dirty="0" err="1"/>
              <a:t>od</a:t>
            </a:r>
            <a:r>
              <a:rPr lang="en-US" dirty="0"/>
              <a:t> </a:t>
            </a:r>
            <a:r>
              <a:rPr lang="en-US" dirty="0" err="1"/>
              <a:t>socijalnih</a:t>
            </a:r>
            <a:r>
              <a:rPr lang="en-US" dirty="0"/>
              <a:t>, </a:t>
            </a:r>
            <a:r>
              <a:rPr lang="en-US" dirty="0" err="1"/>
              <a:t>tehničkih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menadžment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,</a:t>
            </a:r>
          </a:p>
          <a:p>
            <a:pPr lvl="1"/>
            <a:r>
              <a:rPr lang="en-US" dirty="0" err="1"/>
              <a:t>četiri</a:t>
            </a:r>
            <a:r>
              <a:rPr lang="en-US" dirty="0"/>
              <a:t> „</a:t>
            </a:r>
            <a:r>
              <a:rPr lang="en-US" i="1" dirty="0" err="1"/>
              <a:t>stuba</a:t>
            </a:r>
            <a:r>
              <a:rPr lang="en-US" dirty="0"/>
              <a:t>“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kojima</a:t>
            </a:r>
            <a:r>
              <a:rPr lang="en-US" dirty="0"/>
              <a:t> </a:t>
            </a:r>
            <a:r>
              <a:rPr lang="en-US" dirty="0" err="1"/>
              <a:t>počiva</a:t>
            </a:r>
            <a:r>
              <a:rPr lang="en-US" dirty="0"/>
              <a:t> „</a:t>
            </a:r>
            <a:r>
              <a:rPr lang="en-US" dirty="0" err="1"/>
              <a:t>krov</a:t>
            </a:r>
            <a:r>
              <a:rPr lang="en-US" dirty="0"/>
              <a:t>“ : </a:t>
            </a:r>
            <a:r>
              <a:rPr lang="en-US" dirty="0" err="1"/>
              <a:t>satisfakcija</a:t>
            </a:r>
            <a:r>
              <a:rPr lang="en-US" dirty="0"/>
              <a:t> </a:t>
            </a:r>
            <a:r>
              <a:rPr lang="en-US" dirty="0" err="1"/>
              <a:t>potrošača</a:t>
            </a:r>
            <a:r>
              <a:rPr lang="en-US" dirty="0"/>
              <a:t>, </a:t>
            </a:r>
            <a:r>
              <a:rPr lang="en-US" dirty="0" err="1"/>
              <a:t>kontinuelno</a:t>
            </a:r>
            <a:r>
              <a:rPr lang="en-US" dirty="0"/>
              <a:t> </a:t>
            </a:r>
            <a:r>
              <a:rPr lang="en-US" dirty="0" err="1"/>
              <a:t>unapređivanje</a:t>
            </a:r>
            <a:r>
              <a:rPr lang="en-US" dirty="0"/>
              <a:t>, </a:t>
            </a:r>
            <a:r>
              <a:rPr lang="en-US" dirty="0" err="1"/>
              <a:t>govor</a:t>
            </a:r>
            <a:r>
              <a:rPr lang="en-US" dirty="0"/>
              <a:t>  </a:t>
            </a:r>
            <a:r>
              <a:rPr lang="en-US" dirty="0" err="1"/>
              <a:t>jezikom</a:t>
            </a:r>
            <a:r>
              <a:rPr lang="en-US" dirty="0"/>
              <a:t> </a:t>
            </a:r>
            <a:r>
              <a:rPr lang="en-US" dirty="0" err="1"/>
              <a:t>činjenica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/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odlučivanje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osnovu</a:t>
            </a:r>
            <a:r>
              <a:rPr lang="en-US" dirty="0"/>
              <a:t> </a:t>
            </a:r>
            <a:r>
              <a:rPr lang="en-US" dirty="0" err="1"/>
              <a:t>činjenica</a:t>
            </a:r>
            <a:r>
              <a:rPr lang="en-US" dirty="0"/>
              <a:t> 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uvažavanje</a:t>
            </a:r>
            <a:r>
              <a:rPr lang="en-US" dirty="0"/>
              <a:t> </a:t>
            </a:r>
            <a:r>
              <a:rPr lang="en-US" dirty="0" err="1"/>
              <a:t>ljudi</a:t>
            </a:r>
            <a:r>
              <a:rPr lang="en-US" dirty="0"/>
              <a:t>,</a:t>
            </a:r>
          </a:p>
          <a:p>
            <a:pPr lvl="1"/>
            <a:r>
              <a:rPr lang="en-US" dirty="0" err="1"/>
              <a:t>četiri</a:t>
            </a:r>
            <a:r>
              <a:rPr lang="en-US" dirty="0"/>
              <a:t> „</a:t>
            </a:r>
            <a:r>
              <a:rPr lang="en-US" i="1" dirty="0" err="1"/>
              <a:t>temelja</a:t>
            </a:r>
            <a:r>
              <a:rPr lang="en-US" dirty="0"/>
              <a:t>“ </a:t>
            </a:r>
            <a:r>
              <a:rPr lang="en-US" dirty="0" err="1"/>
              <a:t>odnosno</a:t>
            </a:r>
            <a:r>
              <a:rPr lang="en-US" dirty="0"/>
              <a:t> </a:t>
            </a:r>
            <a:r>
              <a:rPr lang="en-US" dirty="0" err="1"/>
              <a:t>četiri</a:t>
            </a:r>
            <a:r>
              <a:rPr lang="en-US" dirty="0"/>
              <a:t> </a:t>
            </a:r>
            <a:r>
              <a:rPr lang="en-US" dirty="0" err="1"/>
              <a:t>upravljačka</a:t>
            </a:r>
            <a:r>
              <a:rPr lang="en-US" dirty="0"/>
              <a:t> </a:t>
            </a:r>
            <a:r>
              <a:rPr lang="en-US" dirty="0" err="1"/>
              <a:t>nivoa</a:t>
            </a:r>
            <a:r>
              <a:rPr lang="en-US" dirty="0"/>
              <a:t>: </a:t>
            </a:r>
            <a:r>
              <a:rPr lang="en-US" dirty="0" err="1"/>
              <a:t>strateški</a:t>
            </a:r>
            <a:r>
              <a:rPr lang="en-US" dirty="0"/>
              <a:t>, </a:t>
            </a:r>
            <a:r>
              <a:rPr lang="en-US" dirty="0" err="1"/>
              <a:t>procesni</a:t>
            </a:r>
            <a:r>
              <a:rPr lang="en-US" dirty="0"/>
              <a:t>, </a:t>
            </a:r>
            <a:r>
              <a:rPr lang="en-US" dirty="0" err="1"/>
              <a:t>projektni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u </a:t>
            </a:r>
            <a:r>
              <a:rPr lang="en-US" dirty="0" err="1"/>
              <a:t>vezi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konkretnim</a:t>
            </a:r>
            <a:r>
              <a:rPr lang="en-US" dirty="0"/>
              <a:t> </a:t>
            </a:r>
            <a:r>
              <a:rPr lang="en-US" dirty="0" err="1"/>
              <a:t>zadatkom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četiri</a:t>
            </a:r>
            <a:r>
              <a:rPr lang="en-US" dirty="0"/>
              <a:t> „</a:t>
            </a:r>
            <a:r>
              <a:rPr lang="en-US" i="1" dirty="0" err="1"/>
              <a:t>kamena</a:t>
            </a:r>
            <a:r>
              <a:rPr lang="en-US" i="1" dirty="0"/>
              <a:t> </a:t>
            </a:r>
            <a:r>
              <a:rPr lang="en-US" i="1" dirty="0" err="1"/>
              <a:t>temeljca</a:t>
            </a:r>
            <a:r>
              <a:rPr lang="en-US" dirty="0"/>
              <a:t>“ (</a:t>
            </a:r>
            <a:r>
              <a:rPr lang="en-US" dirty="0" err="1"/>
              <a:t>uporišta</a:t>
            </a:r>
            <a:r>
              <a:rPr lang="en-US" dirty="0"/>
              <a:t>): </a:t>
            </a:r>
            <a:r>
              <a:rPr lang="en-US" dirty="0" err="1"/>
              <a:t>misija</a:t>
            </a:r>
            <a:r>
              <a:rPr lang="en-US" dirty="0"/>
              <a:t>, </a:t>
            </a:r>
            <a:r>
              <a:rPr lang="en-US" dirty="0" err="1"/>
              <a:t>vizija</a:t>
            </a:r>
            <a:r>
              <a:rPr lang="en-US" dirty="0"/>
              <a:t>, </a:t>
            </a:r>
            <a:r>
              <a:rPr lang="en-US" dirty="0" err="1"/>
              <a:t>vrednosti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 </a:t>
            </a:r>
            <a:r>
              <a:rPr lang="en-US" dirty="0" err="1"/>
              <a:t>ciljevi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zadaci</a:t>
            </a:r>
            <a:r>
              <a:rPr lang="en-US" dirty="0"/>
              <a:t>.</a:t>
            </a:r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pic>
        <p:nvPicPr>
          <p:cNvPr id="4" name="Content Placeholder 3" descr="3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14290"/>
            <a:ext cx="8072494" cy="591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kontinuirano</a:t>
            </a:r>
            <a:r>
              <a:rPr lang="en-US" dirty="0"/>
              <a:t> </a:t>
            </a:r>
            <a:r>
              <a:rPr lang="en-US" dirty="0" err="1" smtClean="0"/>
              <a:t>unapređenje</a:t>
            </a:r>
            <a:r>
              <a:rPr lang="sr-Latn-RS" dirty="0" smtClean="0"/>
              <a:t> kroz </a:t>
            </a:r>
            <a:r>
              <a:rPr lang="en-US" b="1" dirty="0"/>
              <a:t>PDCA</a:t>
            </a:r>
            <a:r>
              <a:rPr lang="en-US" dirty="0"/>
              <a:t> (</a:t>
            </a:r>
            <a:r>
              <a:rPr lang="en-US" b="1" dirty="0"/>
              <a:t>P</a:t>
            </a:r>
            <a:r>
              <a:rPr lang="en-US" dirty="0"/>
              <a:t>lan, </a:t>
            </a:r>
            <a:r>
              <a:rPr lang="en-US" b="1" dirty="0"/>
              <a:t>D</a:t>
            </a:r>
            <a:r>
              <a:rPr lang="en-US" dirty="0"/>
              <a:t>o, </a:t>
            </a:r>
            <a:r>
              <a:rPr lang="en-US" b="1" dirty="0"/>
              <a:t>C</a:t>
            </a:r>
            <a:r>
              <a:rPr lang="en-US" dirty="0"/>
              <a:t>heck, </a:t>
            </a:r>
            <a:r>
              <a:rPr lang="en-US" b="1" dirty="0"/>
              <a:t>A</a:t>
            </a:r>
            <a:r>
              <a:rPr lang="en-US" dirty="0"/>
              <a:t>ct)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b="1" dirty="0"/>
              <a:t>PIPA</a:t>
            </a:r>
            <a:r>
              <a:rPr lang="en-US" dirty="0"/>
              <a:t> – </a:t>
            </a:r>
            <a:r>
              <a:rPr lang="en-US" b="1" dirty="0" err="1"/>
              <a:t>p</a:t>
            </a:r>
            <a:r>
              <a:rPr lang="en-US" dirty="0" err="1"/>
              <a:t>laniranje,</a:t>
            </a:r>
            <a:r>
              <a:rPr lang="en-US" b="1" dirty="0" err="1"/>
              <a:t>i</a:t>
            </a:r>
            <a:r>
              <a:rPr lang="en-US" dirty="0" err="1"/>
              <a:t>zvođenje</a:t>
            </a:r>
            <a:r>
              <a:rPr lang="en-US" dirty="0"/>
              <a:t>, </a:t>
            </a:r>
            <a:r>
              <a:rPr lang="en-US" b="1" dirty="0" err="1"/>
              <a:t>p</a:t>
            </a:r>
            <a:r>
              <a:rPr lang="en-US" dirty="0" err="1"/>
              <a:t>rovera</a:t>
            </a:r>
            <a:r>
              <a:rPr lang="en-US" dirty="0"/>
              <a:t>, </a:t>
            </a:r>
            <a:r>
              <a:rPr lang="en-US" b="1" dirty="0" err="1"/>
              <a:t>a</a:t>
            </a:r>
            <a:r>
              <a:rPr lang="en-US" dirty="0" err="1"/>
              <a:t>kcija</a:t>
            </a:r>
            <a:r>
              <a:rPr lang="en-US"/>
              <a:t>) </a:t>
            </a:r>
            <a:endParaRPr lang="sr-Latn-RS" dirty="0"/>
          </a:p>
        </p:txBody>
      </p:sp>
      <p:pic>
        <p:nvPicPr>
          <p:cNvPr id="4" name="Content Placeholder 3" descr="35-2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1500174"/>
            <a:ext cx="6643734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1920</Words>
  <Application>Microsoft Office PowerPoint</Application>
  <PresentationFormat>On-screen Show (4:3)</PresentationFormat>
  <Paragraphs>237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Menadžment totalnog kvaliteta -  TQM (Total Quality Management) </vt:lpstr>
      <vt:lpstr>Definisanje menadžmenta i menadžera – procesni pristup</vt:lpstr>
      <vt:lpstr>pri čemu...</vt:lpstr>
      <vt:lpstr>Karakteristike menadžmenta</vt:lpstr>
      <vt:lpstr>Ključni aspekti menadžment procesa</vt:lpstr>
      <vt:lpstr>Uticaj okoline</vt:lpstr>
      <vt:lpstr>Rad sa drugima i putem drugih</vt:lpstr>
      <vt:lpstr>Ravnoteža efektivnosti i efikasnosti</vt:lpstr>
      <vt:lpstr>Racionalno korišćenje ograničenih resursa</vt:lpstr>
      <vt:lpstr>Ostvarivanje ciljeva preduzeća</vt:lpstr>
      <vt:lpstr>Menadžer može biti i</vt:lpstr>
      <vt:lpstr>Slide 12</vt:lpstr>
      <vt:lpstr>Ključne komponente efektivnog menadžera</vt:lpstr>
      <vt:lpstr>Osnovne funkcije menadžmenta</vt:lpstr>
      <vt:lpstr>TQM – Upravljanje ukupnim kvalitetom</vt:lpstr>
      <vt:lpstr>Slide 16</vt:lpstr>
      <vt:lpstr>Slide 17</vt:lpstr>
      <vt:lpstr>Prikaz TQM</vt:lpstr>
      <vt:lpstr>Slide 19</vt:lpstr>
      <vt:lpstr>KVALITET USMEREN KA GOSTU</vt:lpstr>
      <vt:lpstr>POTPORA TOP MENADŽMENTA</vt:lpstr>
      <vt:lpstr>KONTINUIRANO UNAPREĐIVANJE</vt:lpstr>
      <vt:lpstr>PUNA PARTICIPACIJA</vt:lpstr>
      <vt:lpstr>SKRAĆIVANJE VREMENSKOG CIKLUSA</vt:lpstr>
      <vt:lpstr>PREVENCIJA  a  NE DETEKCIJA</vt:lpstr>
      <vt:lpstr>DUGOROČAN POGLED</vt:lpstr>
      <vt:lpstr>MANAGEMENT BY FACT</vt:lpstr>
      <vt:lpstr>RAZVOJ PARTNERSTVA</vt:lpstr>
      <vt:lpstr>JAVNA ODGOVORNOST</vt:lpstr>
      <vt:lpstr>Koncepti TQM</vt:lpstr>
      <vt:lpstr>Aspekti menadžmenta kvaliteta</vt:lpstr>
      <vt:lpstr>Slide 32</vt:lpstr>
      <vt:lpstr>Osnovni ciljevi TQ</vt:lpstr>
      <vt:lpstr>Korporativna kultura</vt:lpstr>
      <vt:lpstr>Usredsređenost na korisnika / kupca / potrošača </vt:lpstr>
      <vt:lpstr>Učešće svih zaposlenih i timski rad </vt:lpstr>
      <vt:lpstr>Stalno poboljšavanje i učenje </vt:lpstr>
      <vt:lpstr>Barijere u implementaciji TQM </vt:lpstr>
      <vt:lpstr>Slide 39</vt:lpstr>
      <vt:lpstr>Osnovni principi TQM u turizmu </vt:lpstr>
      <vt:lpstr>Uvođenje sistema TQM u malim preduzećima  prednosti</vt:lpstr>
      <vt:lpstr>Uvođenje sistema TQM u malim preduzećima - nedostaci</vt:lpstr>
      <vt:lpstr>Kuća (totalnog) kvaliteta </vt:lpstr>
      <vt:lpstr>Slide 44</vt:lpstr>
      <vt:lpstr>kontinuirano unapređenje kroz PDCA (Plan, Do, Check, Act) ili PIPA – planiranje,izvođenje, provera, akcija) 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Menadžment totalnog kvaliteta -  TQM (Total Quality Management)</dc:title>
  <dc:creator>Corporate Edition</dc:creator>
  <cp:lastModifiedBy>Maja</cp:lastModifiedBy>
  <cp:revision>6</cp:revision>
  <dcterms:created xsi:type="dcterms:W3CDTF">2013-03-25T19:09:49Z</dcterms:created>
  <dcterms:modified xsi:type="dcterms:W3CDTF">2016-12-04T17:10:21Z</dcterms:modified>
</cp:coreProperties>
</file>