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0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74" r:id="rId10"/>
    <p:sldId id="275" r:id="rId11"/>
    <p:sldId id="276" r:id="rId12"/>
    <p:sldId id="277" r:id="rId13"/>
    <p:sldId id="263" r:id="rId14"/>
    <p:sldId id="278" r:id="rId15"/>
    <p:sldId id="279" r:id="rId16"/>
    <p:sldId id="271" r:id="rId17"/>
    <p:sldId id="270" r:id="rId18"/>
    <p:sldId id="264" r:id="rId19"/>
    <p:sldId id="280" r:id="rId20"/>
    <p:sldId id="281" r:id="rId21"/>
    <p:sldId id="265" r:id="rId22"/>
    <p:sldId id="266" r:id="rId23"/>
    <p:sldId id="282" r:id="rId24"/>
    <p:sldId id="267" r:id="rId25"/>
    <p:sldId id="268" r:id="rId26"/>
    <p:sldId id="269" r:id="rId27"/>
    <p:sldId id="27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1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3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5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4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4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3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6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83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8031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86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8880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8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27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8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1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Marketing saobraćajnih preduzeća u turizmu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Marketinška orijentacija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Osnovni cilj poslovanja saobraćajnih preduzeća mora da bude orijentisan na potrošača, na krajnjeg korisnika njegovih proizvoda i usluga.</a:t>
            </a:r>
          </a:p>
          <a:p>
            <a:r>
              <a:rPr dirty="0" err="1"/>
              <a:t>Prelazak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prodajnog</a:t>
            </a:r>
            <a:r>
              <a:rPr dirty="0"/>
              <a:t> ka </a:t>
            </a:r>
            <a:r>
              <a:rPr dirty="0" err="1"/>
              <a:t>marketinškom</a:t>
            </a:r>
            <a:r>
              <a:rPr dirty="0"/>
              <a:t> </a:t>
            </a:r>
            <a:r>
              <a:rPr dirty="0" err="1"/>
              <a:t>fokusu</a:t>
            </a:r>
            <a:r>
              <a:rPr dirty="0"/>
              <a:t>.</a:t>
            </a:r>
          </a:p>
          <a:p>
            <a:pPr lvl="1"/>
            <a:r>
              <a:rPr dirty="0" err="1"/>
              <a:t>Zadovoljenje</a:t>
            </a:r>
            <a:r>
              <a:rPr dirty="0"/>
              <a:t> </a:t>
            </a:r>
            <a:r>
              <a:rPr dirty="0" err="1"/>
              <a:t>potreba</a:t>
            </a:r>
            <a:r>
              <a:rPr dirty="0"/>
              <a:t> </a:t>
            </a:r>
            <a:r>
              <a:rPr dirty="0" err="1"/>
              <a:t>korisnika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</a:t>
            </a:r>
            <a:r>
              <a:rPr dirty="0" err="1"/>
              <a:t>ostvarenje</a:t>
            </a:r>
            <a:r>
              <a:rPr dirty="0"/>
              <a:t> </a:t>
            </a:r>
            <a:r>
              <a:rPr dirty="0" err="1"/>
              <a:t>profita</a:t>
            </a:r>
            <a:r>
              <a:rPr dirty="0"/>
              <a:t>.</a:t>
            </a:r>
          </a:p>
          <a:p>
            <a:pPr lvl="1"/>
            <a:r>
              <a:rPr dirty="0" err="1"/>
              <a:t>Preduzeća</a:t>
            </a:r>
            <a:r>
              <a:rPr dirty="0"/>
              <a:t> </a:t>
            </a:r>
            <a:r>
              <a:rPr dirty="0" err="1"/>
              <a:t>usmerena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tržišne</a:t>
            </a:r>
            <a:r>
              <a:rPr dirty="0"/>
              <a:t> </a:t>
            </a:r>
            <a:r>
              <a:rPr dirty="0" err="1"/>
              <a:t>zahteve</a:t>
            </a:r>
            <a:r>
              <a:rPr dirty="0"/>
              <a:t> – </a:t>
            </a:r>
            <a:r>
              <a:rPr dirty="0" err="1"/>
              <a:t>posebno</a:t>
            </a:r>
            <a:r>
              <a:rPr dirty="0"/>
              <a:t> u </a:t>
            </a:r>
            <a:r>
              <a:rPr dirty="0" err="1"/>
              <a:t>turizmu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AFD13-0DF7-1C62-6697-5FAD3099F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41CEC-96BB-1A5E-406F-08FCC2E4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Marketinška orijentacija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4DDC5-27C4-3E04-4D23-ABF0A8623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Marketing saobraćajnih preduzeća bazira se na tri ključne oblasti: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 dirty="0"/>
              <a:t>strateško planiranje;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 dirty="0"/>
              <a:t>marketinško istraživanje tržišta, pre svega, potrošača i konkurencije;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 dirty="0"/>
              <a:t>kreiranje adekvatnog marketing miksa.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580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Uloga marketinga u turizmu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Marketing povezuje prevoz i destinaciju.</a:t>
            </a:r>
          </a:p>
          <a:p>
            <a:pPr lvl="1"/>
            <a:r>
              <a:t>Saobraćaj je deo turističkog iskustva.</a:t>
            </a:r>
          </a:p>
          <a:p>
            <a:pPr lvl="1"/>
            <a:r>
              <a:t>Kvalitet usluge ključan za zadovoljstvo korisnika.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Strateško planiranje u marketingu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Planiranje u promenljivom okruženju.</a:t>
            </a:r>
          </a:p>
          <a:p>
            <a:pPr lvl="1"/>
            <a:r>
              <a:t>SWOT analiza: unutrašnje i spoljašnje komponente.</a:t>
            </a:r>
          </a:p>
          <a:p>
            <a:pPr lvl="1"/>
            <a:r>
              <a:t>Skeniranje okruženja: tehnološki, politički, demografski faktori.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Marketinško istraživanje tržišta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/>
              <a:t>Glavne vrste istraživanja koje saobraćajna preduzeća sprovode su: </a:t>
            </a:r>
          </a:p>
          <a:p>
            <a:pPr lvl="1"/>
            <a:r>
              <a:rPr lang="sr-Latn-CS" dirty="0"/>
              <a:t>analiza tržišta,</a:t>
            </a:r>
          </a:p>
          <a:p>
            <a:pPr lvl="1"/>
            <a:r>
              <a:rPr lang="sr-Latn-CS" dirty="0"/>
              <a:t>istraživanje potrošača, </a:t>
            </a:r>
          </a:p>
          <a:p>
            <a:pPr lvl="1"/>
            <a:r>
              <a:rPr lang="sr-Latn-CS" dirty="0"/>
              <a:t>istraživanje proizvoda i cena,</a:t>
            </a:r>
          </a:p>
          <a:p>
            <a:pPr lvl="1"/>
            <a:r>
              <a:rPr lang="sr-Latn-CS" dirty="0"/>
              <a:t>istraživanje kanala distribucije, </a:t>
            </a:r>
          </a:p>
          <a:p>
            <a:pPr lvl="1"/>
            <a:r>
              <a:rPr lang="sr-Latn-CS" dirty="0"/>
              <a:t>istraživanje zadovoljstva kupaca.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Marketing miks – Proizvod i Cena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Proizvod</a:t>
            </a:r>
            <a:r>
              <a:rPr dirty="0"/>
              <a:t> = </a:t>
            </a:r>
            <a:r>
              <a:rPr dirty="0" err="1"/>
              <a:t>usluga</a:t>
            </a:r>
            <a:r>
              <a:rPr dirty="0"/>
              <a:t> </a:t>
            </a:r>
            <a:r>
              <a:rPr dirty="0" err="1"/>
              <a:t>prevoza</a:t>
            </a:r>
            <a:r>
              <a:rPr dirty="0"/>
              <a:t> (</a:t>
            </a:r>
            <a:r>
              <a:rPr dirty="0" err="1"/>
              <a:t>sigurnost</a:t>
            </a:r>
            <a:r>
              <a:rPr dirty="0"/>
              <a:t>, </a:t>
            </a:r>
            <a:r>
              <a:rPr dirty="0" err="1"/>
              <a:t>udobnost</a:t>
            </a:r>
            <a:r>
              <a:rPr dirty="0"/>
              <a:t>, </a:t>
            </a:r>
            <a:r>
              <a:rPr dirty="0" err="1"/>
              <a:t>inovacije</a:t>
            </a:r>
            <a:r>
              <a:rPr dirty="0"/>
              <a:t>).</a:t>
            </a:r>
            <a:endParaRPr lang="sr-Latn-RS" dirty="0"/>
          </a:p>
          <a:p>
            <a:r>
              <a:rPr dirty="0"/>
              <a:t>Cena </a:t>
            </a:r>
            <a:r>
              <a:rPr dirty="0" err="1"/>
              <a:t>zavisi</a:t>
            </a:r>
            <a:r>
              <a:rPr dirty="0"/>
              <a:t> od </a:t>
            </a:r>
            <a:r>
              <a:rPr dirty="0" err="1"/>
              <a:t>ponude</a:t>
            </a:r>
            <a:r>
              <a:rPr dirty="0"/>
              <a:t>, </a:t>
            </a:r>
            <a:r>
              <a:rPr dirty="0" err="1"/>
              <a:t>potražnje</a:t>
            </a:r>
            <a:r>
              <a:rPr dirty="0"/>
              <a:t>, </a:t>
            </a:r>
            <a:r>
              <a:rPr dirty="0" err="1"/>
              <a:t>sezonalnosti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konkurencije</a:t>
            </a:r>
            <a:r>
              <a:rPr dirty="0"/>
              <a:t>.</a:t>
            </a:r>
          </a:p>
          <a:p>
            <a:pPr lvl="1"/>
            <a:r>
              <a:rPr dirty="0" err="1"/>
              <a:t>Fleksibilne</a:t>
            </a:r>
            <a:r>
              <a:rPr dirty="0"/>
              <a:t> </a:t>
            </a:r>
            <a:r>
              <a:rPr dirty="0" err="1"/>
              <a:t>tarife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segmentirane</a:t>
            </a:r>
            <a:r>
              <a:rPr dirty="0"/>
              <a:t> </a:t>
            </a:r>
            <a:r>
              <a:rPr dirty="0" err="1"/>
              <a:t>ponude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Marketing miks – Promocija i Mesto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Promocija</a:t>
            </a:r>
            <a:r>
              <a:rPr dirty="0"/>
              <a:t>: </a:t>
            </a:r>
            <a:r>
              <a:rPr dirty="0" err="1"/>
              <a:t>oglašavanje</a:t>
            </a:r>
            <a:r>
              <a:rPr dirty="0"/>
              <a:t>, PR, </a:t>
            </a:r>
            <a:r>
              <a:rPr dirty="0" err="1"/>
              <a:t>digitalne</a:t>
            </a:r>
            <a:r>
              <a:rPr dirty="0"/>
              <a:t> </a:t>
            </a:r>
            <a:r>
              <a:rPr dirty="0" err="1"/>
              <a:t>kampanje</a:t>
            </a:r>
            <a:r>
              <a:rPr dirty="0"/>
              <a:t>.</a:t>
            </a:r>
            <a:endParaRPr lang="sr-Latn-RS" dirty="0"/>
          </a:p>
          <a:p>
            <a:r>
              <a:rPr dirty="0"/>
              <a:t>Mesto: </a:t>
            </a:r>
            <a:r>
              <a:rPr dirty="0" err="1"/>
              <a:t>prodajna</a:t>
            </a:r>
            <a:r>
              <a:rPr dirty="0"/>
              <a:t> </a:t>
            </a:r>
            <a:r>
              <a:rPr dirty="0" err="1"/>
              <a:t>mesta</a:t>
            </a:r>
            <a:r>
              <a:rPr dirty="0"/>
              <a:t>, online </a:t>
            </a:r>
            <a:r>
              <a:rPr dirty="0" err="1"/>
              <a:t>rezervacije</a:t>
            </a:r>
            <a:r>
              <a:rPr dirty="0"/>
              <a:t>, </a:t>
            </a:r>
            <a:r>
              <a:rPr dirty="0" err="1"/>
              <a:t>mobilne</a:t>
            </a:r>
            <a:r>
              <a:rPr dirty="0"/>
              <a:t> </a:t>
            </a:r>
            <a:r>
              <a:rPr dirty="0" err="1"/>
              <a:t>aplikacije</a:t>
            </a:r>
            <a:r>
              <a:rPr dirty="0"/>
              <a:t>.</a:t>
            </a:r>
          </a:p>
          <a:p>
            <a:pPr lvl="1"/>
            <a:r>
              <a:rPr dirty="0" err="1"/>
              <a:t>Multimodalna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direktna</a:t>
            </a:r>
            <a:r>
              <a:rPr dirty="0"/>
              <a:t> </a:t>
            </a:r>
            <a:r>
              <a:rPr dirty="0" err="1"/>
              <a:t>distribucija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CAA22-3DFD-95BF-DF37-DA22233A3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974A-CB13-5DB8-A893-4F863DC9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6. </a:t>
            </a:r>
            <a:r>
              <a:rPr lang="sr-Latn-CS" dirty="0"/>
              <a:t>ANALIZA POTROŠAČA KAO KORISNIKA SAOBRAĆAJNIH USLUGA U TURIZMU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3C70C-ACFB-FACC-C66C-728A730C2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2097088"/>
            <a:ext cx="7429499" cy="4229283"/>
          </a:xfrm>
        </p:spPr>
        <p:txBody>
          <a:bodyPr>
            <a:normAutofit/>
          </a:bodyPr>
          <a:lstStyle/>
          <a:p>
            <a:r>
              <a:rPr lang="sr-Latn-CS" dirty="0"/>
              <a:t>Polazna osnova je ustanoviti zašto ljudi putuju. </a:t>
            </a:r>
          </a:p>
          <a:p>
            <a:r>
              <a:rPr lang="sr-Latn-CS" dirty="0"/>
              <a:t>Kompleks turističke potrebe može se posmatrati kroz 2 osnovne grupe potreba :</a:t>
            </a:r>
          </a:p>
          <a:p>
            <a:pPr lvl="1"/>
            <a:r>
              <a:rPr lang="sr-Latn-CS" dirty="0"/>
              <a:t>Neophodne turističke potrebe – vezane za samu prirodu turizma i uključene u turistička kretanja (smeštaj, ishrana, prevoz);</a:t>
            </a:r>
          </a:p>
          <a:p>
            <a:pPr lvl="1"/>
            <a:r>
              <a:rPr lang="sr-Latn-CS" dirty="0"/>
              <a:t>Dopunske turističke potrebe – uslovljavaju određeni način iskorišćavanja slobodnog vremena u turističke svrhe (odmor, zabava, kupovina i dr.).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2112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A7C4-1ADE-AD10-EFC2-D69525BE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1B41-AB7E-20A4-FBD2-29615332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6. </a:t>
            </a:r>
            <a:r>
              <a:rPr lang="sr-Latn-CS" dirty="0"/>
              <a:t>ANALIZA POTROŠAČA KAO KORISNIKA SAOBRAĆAJNIH USLUGA U TURIZMU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93AF3-61C6-D0B1-2206-C503205AB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2097089"/>
            <a:ext cx="7429499" cy="3846512"/>
          </a:xfrm>
        </p:spPr>
        <p:txBody>
          <a:bodyPr>
            <a:normAutofit/>
          </a:bodyPr>
          <a:lstStyle/>
          <a:p>
            <a:r>
              <a:rPr lang="sr-Latn-CS" dirty="0"/>
              <a:t>Glavne metode segmentacije turista su prema: </a:t>
            </a:r>
          </a:p>
          <a:p>
            <a:pPr lvl="1"/>
            <a:r>
              <a:rPr lang="sr-Latn-CS" dirty="0"/>
              <a:t>Svrsi putovanja.</a:t>
            </a:r>
          </a:p>
          <a:p>
            <a:pPr lvl="1"/>
            <a:r>
              <a:rPr lang="sr-Latn-CS" dirty="0"/>
              <a:t>Demografskim, geografskim, </a:t>
            </a:r>
            <a:r>
              <a:rPr lang="sr-Latn-CS" dirty="0" err="1"/>
              <a:t>psihografskim</a:t>
            </a:r>
            <a:r>
              <a:rPr lang="sr-Latn-CS" dirty="0"/>
              <a:t>, </a:t>
            </a:r>
            <a:r>
              <a:rPr lang="sr-Latn-CS" dirty="0" err="1"/>
              <a:t>ponašajnim</a:t>
            </a:r>
            <a:r>
              <a:rPr lang="sr-Latn-CS" dirty="0"/>
              <a:t> varijablama.</a:t>
            </a:r>
          </a:p>
          <a:p>
            <a:pPr lvl="1"/>
            <a:r>
              <a:rPr lang="sr-Latn-CS" dirty="0"/>
              <a:t>Potrebama kupaca, motivacijama i koristima koje traže.</a:t>
            </a:r>
          </a:p>
          <a:p>
            <a:pPr lvl="1"/>
            <a:r>
              <a:rPr lang="sr-Latn-CS" dirty="0"/>
              <a:t>Ceni.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375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77338-7B2F-6170-E8A9-0A81F129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F0519-4BF0-7059-5413-4F5B8ECF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/>
              <a:t>6. </a:t>
            </a:r>
            <a:r>
              <a:rPr lang="sr-Latn-CS" dirty="0"/>
              <a:t>PRIMENA INFORMACIONE TEHNOLOGIJE (IT) I CRM SISTEMA U MARKETINGU SAOBRAĆAJNIH PREDUZEĆA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2B42-DD59-B3C2-ADD7-A2CA81AB5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2097089"/>
            <a:ext cx="7429499" cy="3846512"/>
          </a:xfrm>
        </p:spPr>
        <p:txBody>
          <a:bodyPr>
            <a:normAutofit/>
          </a:bodyPr>
          <a:lstStyle/>
          <a:p>
            <a:r>
              <a:rPr lang="sr-Latn-CS" dirty="0"/>
              <a:t>Marketing saobraćajnih pred. koristi IT iz sledećih razloga:</a:t>
            </a:r>
          </a:p>
          <a:p>
            <a:r>
              <a:rPr lang="sr-Latn-CS" dirty="0"/>
              <a:t>zbog potrebe za informacijama</a:t>
            </a:r>
          </a:p>
          <a:p>
            <a:r>
              <a:rPr lang="sr-Latn-CS" dirty="0"/>
              <a:t>za promociju i marketing </a:t>
            </a:r>
          </a:p>
          <a:p>
            <a:r>
              <a:rPr lang="sr-Latn-CS" dirty="0"/>
              <a:t>za analizu ponašanja potrošača </a:t>
            </a:r>
          </a:p>
          <a:p>
            <a:r>
              <a:rPr lang="sr-Latn-CS" dirty="0"/>
              <a:t>za inoviranje usluga i stvaranje konkurentske prednosti </a:t>
            </a:r>
          </a:p>
        </p:txBody>
      </p:sp>
    </p:spTree>
    <p:extLst>
      <p:ext uri="{BB962C8B-B14F-4D97-AF65-F5344CB8AC3E}">
        <p14:creationId xmlns:p14="http://schemas.microsoft.com/office/powerpoint/2010/main" val="3380633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72A5F-7ACE-7525-DDBA-34BEEF2F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083D3-4336-B335-3EB2-722C37658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dirty="0"/>
              <a:t>6. </a:t>
            </a:r>
            <a:r>
              <a:rPr lang="sr-Latn-CS" dirty="0"/>
              <a:t>CRM sistem upravljanja odnosima sa potrošačima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97627-E27B-EC3D-2FEC-9A89F73C7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2097089"/>
            <a:ext cx="7429499" cy="3846512"/>
          </a:xfrm>
        </p:spPr>
        <p:txBody>
          <a:bodyPr>
            <a:normAutofit/>
          </a:bodyPr>
          <a:lstStyle/>
          <a:p>
            <a:r>
              <a:rPr lang="sr-Latn-CS" dirty="0"/>
              <a:t> CRM (Customer </a:t>
            </a:r>
            <a:r>
              <a:rPr lang="sr-Latn-CS" dirty="0" err="1"/>
              <a:t>Relationship</a:t>
            </a:r>
            <a:r>
              <a:rPr lang="sr-Latn-CS" dirty="0"/>
              <a:t> Management)</a:t>
            </a:r>
          </a:p>
          <a:p>
            <a:r>
              <a:rPr lang="sr-Latn-CS" dirty="0"/>
              <a:t>CRM je strateški pristup koji omogućava organizacijama da:</a:t>
            </a:r>
          </a:p>
          <a:p>
            <a:r>
              <a:rPr lang="sr-Latn-CS" dirty="0"/>
              <a:t>efikasno upravljaju odnosima sa klijentima, </a:t>
            </a:r>
          </a:p>
          <a:p>
            <a:r>
              <a:rPr lang="sr-Latn-CS" dirty="0"/>
              <a:t>poboljšavaju lojalnost i </a:t>
            </a:r>
          </a:p>
          <a:p>
            <a:r>
              <a:rPr lang="sr-Latn-CS" dirty="0"/>
              <a:t>povećavaju prihode.</a:t>
            </a:r>
          </a:p>
        </p:txBody>
      </p:sp>
    </p:spTree>
    <p:extLst>
      <p:ext uri="{BB962C8B-B14F-4D97-AF65-F5344CB8AC3E}">
        <p14:creationId xmlns:p14="http://schemas.microsoft.com/office/powerpoint/2010/main" val="198237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Korisničko iskustvo – CX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Suština je da se pruži putniku celokupno izvanredno iskustvo od prvog kontakta sa avio-kompanijom, kada putnici počnu da istražuju letove, sve do njihovog dolaska na odredište</a:t>
            </a:r>
            <a:endParaRPr dirty="0"/>
          </a:p>
          <a:p>
            <a:r>
              <a:rPr dirty="0" err="1"/>
              <a:t>Povećava</a:t>
            </a:r>
            <a:r>
              <a:rPr dirty="0"/>
              <a:t> </a:t>
            </a:r>
            <a:r>
              <a:rPr dirty="0" err="1"/>
              <a:t>lojalnost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diferencira</a:t>
            </a:r>
            <a:r>
              <a:rPr dirty="0"/>
              <a:t> </a:t>
            </a:r>
            <a:r>
              <a:rPr dirty="0" err="1"/>
              <a:t>brend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7E60E-8A55-E43B-4910-07D80F71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99F3-9831-5EFC-457C-86A7FB10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Korisničko iskustvo – CX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C0054-DFD0-A9E2-E16E-0D1040B09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CX- Korisničko iskustvo u avio-kompanijama ima sledeće faze kroz koje klijent prolazi: </a:t>
            </a:r>
          </a:p>
          <a:p>
            <a:r>
              <a:rPr lang="sr-Latn-CS" dirty="0"/>
              <a:t>Faza pre putovanja</a:t>
            </a:r>
          </a:p>
          <a:p>
            <a:r>
              <a:rPr lang="sr-Latn-CS" dirty="0"/>
              <a:t>Faza dolaska do aerodroma </a:t>
            </a:r>
          </a:p>
          <a:p>
            <a:r>
              <a:rPr lang="sr-Latn-CS" dirty="0"/>
              <a:t>Faza “</a:t>
            </a:r>
            <a:r>
              <a:rPr lang="sr-Latn-CS" dirty="0" err="1"/>
              <a:t>check</a:t>
            </a:r>
            <a:r>
              <a:rPr lang="sr-Latn-CS" dirty="0"/>
              <a:t>-in“</a:t>
            </a:r>
          </a:p>
          <a:p>
            <a:r>
              <a:rPr lang="sr-Latn-CS" dirty="0"/>
              <a:t>Faza boravka na samom aerodromu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5689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0E9CA-7324-900A-7272-E3B3F8B1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1EA30-80C7-3DA4-7AE8-38DF825C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Korisničko iskustvo – CX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85FA4-1C71-8FF3-2B93-6B3BEB71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/>
              <a:t>CX- Korisničko iskustvo u avio-kompanijama ima sledeće faze kroz koje klijent prolazi: </a:t>
            </a:r>
          </a:p>
          <a:p>
            <a:r>
              <a:rPr lang="sr-Latn-CS" dirty="0"/>
              <a:t>Faza ukrcavanja (“</a:t>
            </a:r>
            <a:r>
              <a:rPr lang="sr-Latn-CS" dirty="0" err="1"/>
              <a:t>boarding</a:t>
            </a:r>
            <a:r>
              <a:rPr lang="sr-Latn-CS" dirty="0"/>
              <a:t>“) </a:t>
            </a:r>
          </a:p>
          <a:p>
            <a:r>
              <a:rPr lang="sr-Latn-CS" dirty="0"/>
              <a:t>Faza leta </a:t>
            </a:r>
          </a:p>
          <a:p>
            <a:r>
              <a:rPr lang="sr-Latn-CS" dirty="0"/>
              <a:t>Faza transfera</a:t>
            </a:r>
          </a:p>
          <a:p>
            <a:r>
              <a:rPr lang="sr-Latn-CS" dirty="0"/>
              <a:t>Faza dolaska</a:t>
            </a:r>
          </a:p>
          <a:p>
            <a:r>
              <a:rPr lang="sr-Latn-CS" dirty="0"/>
              <a:t>Faza odlaska sa aerodroma</a:t>
            </a:r>
          </a:p>
          <a:p>
            <a:r>
              <a:rPr lang="sr-Latn-RS" dirty="0"/>
              <a:t>Faza posle putovanja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5569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15. Evaluacija i optimizacija CX-a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Praćenje pritužbi, upitnika, statistike.</a:t>
            </a:r>
          </a:p>
          <a:p>
            <a:pPr lvl="1"/>
            <a:r>
              <a:t>Brza reakcija u kriznim situacijama (prljag, kašnjenje).</a:t>
            </a:r>
          </a:p>
          <a:p>
            <a:pPr lvl="1"/>
            <a:r>
              <a:t>Stvaranje izuzetnog iskustva – lojalnost korisnika.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14. Sistemi pružanja usluge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CX uključuje sve faze od rezervacije do posle putovanja.</a:t>
            </a:r>
          </a:p>
          <a:p>
            <a:pPr lvl="1"/>
            <a:r>
              <a:t>U avionu: hrana, sedišta, zabava, kontakt osoblja.</a:t>
            </a:r>
          </a:p>
          <a:p>
            <a:pPr lvl="1"/>
            <a:r>
              <a:t>Na aerodromu: check-in, lounge, asistencija.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CRM sistemi i lojalnost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CRM integriše podatke iz svih tačaka kontakta.</a:t>
            </a:r>
          </a:p>
          <a:p>
            <a:pPr lvl="1"/>
            <a:r>
              <a:t>Lojalnost putem bodova, popusta, personalizovanih ponuda.</a:t>
            </a:r>
          </a:p>
          <a:p>
            <a:pPr lvl="1"/>
            <a:r>
              <a:t>Programi: AAdvantage, Frequent Flyer, bonus pogodnosti.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8BFB6-C7F7-7103-B2E6-D762988A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2666D-75F7-A3DD-1313-65F95746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CRM sistemi i lojalnost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3907C-8019-A2C4-A3E2-551FBFE44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Prednosti od programa lojalnosti imaju i potrošači i kompanije. </a:t>
            </a:r>
          </a:p>
          <a:p>
            <a:r>
              <a:rPr lang="sr-Latn-CS" dirty="0"/>
              <a:t>Najveće prednosti </a:t>
            </a:r>
            <a:r>
              <a:rPr lang="sr-Latn-CS" u="sng" dirty="0"/>
              <a:t>za kompanije </a:t>
            </a:r>
            <a:r>
              <a:rPr lang="sr-Latn-CS" dirty="0"/>
              <a:t>su u zadržavanju potrošača, podsticanju većeg prosečnog iznosa potrošnje, kao i u omogućavanju prikupljanja podataka o potrošačima radi personalizacije ponude.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3708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8E098-1EBB-EB55-8063-0E7AD6E4C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356C-CD6B-75D2-6187-799BD500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CRM sistemi i lojalnost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2DFF9-971E-1049-E78E-D440B3599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Potrošači dobijaju razne pogodnosti u vidu popusta, specijalnih ponuda i ekskluzivnih proizvoda.</a:t>
            </a:r>
          </a:p>
          <a:p>
            <a:r>
              <a:rPr lang="sr-Latn-CS" dirty="0"/>
              <a:t>Programi lojalnosti su efikasan način za povećanje angažovanosti kupaca i jačanje odnosa između brenda i potrošača. </a:t>
            </a:r>
          </a:p>
          <a:p>
            <a:r>
              <a:rPr lang="sr-Latn-CS" dirty="0"/>
              <a:t>Uz pravilan dizajn i vođenje, oni mogu značajno doprineti dugoročnom uspehu kompanije.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9995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Analiza tržišnog okruženja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Okruženje</a:t>
            </a:r>
            <a:r>
              <a:rPr dirty="0"/>
              <a:t> = </a:t>
            </a:r>
            <a:r>
              <a:rPr dirty="0" err="1"/>
              <a:t>složenost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neizvesnost</a:t>
            </a:r>
            <a:r>
              <a:rPr dirty="0"/>
              <a:t>.</a:t>
            </a:r>
          </a:p>
          <a:p>
            <a:pPr lvl="1"/>
            <a:r>
              <a:rPr dirty="0" err="1"/>
              <a:t>Uticaji</a:t>
            </a:r>
            <a:r>
              <a:rPr dirty="0"/>
              <a:t>: </a:t>
            </a:r>
            <a:r>
              <a:rPr dirty="0" err="1"/>
              <a:t>demografski</a:t>
            </a:r>
            <a:r>
              <a:rPr dirty="0"/>
              <a:t>, </a:t>
            </a:r>
            <a:r>
              <a:rPr dirty="0" err="1"/>
              <a:t>ekonomski</a:t>
            </a:r>
            <a:r>
              <a:rPr dirty="0"/>
              <a:t>, </a:t>
            </a:r>
            <a:r>
              <a:rPr dirty="0" err="1"/>
              <a:t>tehnološki</a:t>
            </a:r>
            <a:r>
              <a:rPr dirty="0"/>
              <a:t>, </a:t>
            </a:r>
            <a:r>
              <a:rPr lang="sr-Latn-RS" dirty="0" err="1"/>
              <a:t>socio</a:t>
            </a:r>
            <a:r>
              <a:rPr lang="sr-Latn-RS" dirty="0"/>
              <a:t>-k</a:t>
            </a:r>
            <a:r>
              <a:rPr dirty="0" err="1"/>
              <a:t>ulturni</a:t>
            </a:r>
            <a:r>
              <a:rPr dirty="0"/>
              <a:t>.</a:t>
            </a:r>
          </a:p>
          <a:p>
            <a:pPr lvl="1"/>
            <a:r>
              <a:rPr dirty="0" err="1"/>
              <a:t>Globalizacija</a:t>
            </a:r>
            <a:r>
              <a:rPr dirty="0"/>
              <a:t> </a:t>
            </a:r>
            <a:r>
              <a:rPr dirty="0" err="1"/>
              <a:t>povećava</a:t>
            </a:r>
            <a:r>
              <a:rPr dirty="0"/>
              <a:t> </a:t>
            </a:r>
            <a:r>
              <a:rPr dirty="0" err="1"/>
              <a:t>izazove</a:t>
            </a:r>
            <a:r>
              <a:rPr dirty="0"/>
              <a:t> u </a:t>
            </a:r>
            <a:r>
              <a:rPr dirty="0" err="1"/>
              <a:t>upravljanju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Analiza konkurencije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Snažna konkurencija dovodi do:  </a:t>
            </a:r>
          </a:p>
          <a:p>
            <a:pPr lvl="1"/>
            <a:r>
              <a:rPr lang="sr-Latn-CS" sz="2400" dirty="0"/>
              <a:t>brzih inovacija proizvoda;</a:t>
            </a:r>
          </a:p>
          <a:p>
            <a:pPr lvl="1"/>
            <a:r>
              <a:rPr lang="sr-Latn-CS" sz="2400" dirty="0"/>
              <a:t>kraćeg životnog ciklusa proizvoda;</a:t>
            </a:r>
          </a:p>
          <a:p>
            <a:pPr lvl="1"/>
            <a:r>
              <a:rPr lang="sr-Latn-CS" sz="2400" dirty="0"/>
              <a:t>stalne promene u načinu zadovoljavanja potreba potrošača;</a:t>
            </a:r>
          </a:p>
          <a:p>
            <a:pPr lvl="1"/>
            <a:r>
              <a:rPr lang="sr-Latn-CS" sz="2400" dirty="0"/>
              <a:t>rastuće važnosti saveza i partnerstava</a:t>
            </a:r>
            <a:r>
              <a:rPr lang="sr-Latn-CS" dirty="0"/>
              <a:t>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B0DEA-490A-DE66-E24C-A36CADE51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5068-92B9-32E4-5974-CE8BE62C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Analiza konkurencije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12EF4-0168-35F5-24B8-5A8959ABF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Praćenje konkurencije i predviđanje poteza.</a:t>
            </a:r>
          </a:p>
          <a:p>
            <a:pPr lvl="1"/>
            <a:r>
              <a:t>Niskotarifne kompanije menjaju tržišne uslove.</a:t>
            </a:r>
          </a:p>
          <a:p>
            <a:pPr lvl="1"/>
            <a:r>
              <a:t>Potrebna inovativna diferencijacija i reagovanje.</a:t>
            </a:r>
          </a:p>
        </p:txBody>
      </p:sp>
    </p:spTree>
    <p:extLst>
      <p:ext uri="{BB962C8B-B14F-4D97-AF65-F5344CB8AC3E}">
        <p14:creationId xmlns:p14="http://schemas.microsoft.com/office/powerpoint/2010/main" val="781546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11. Segmentacija potrošača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Po svrsi putovanja: poslovni, turisti, VFR.</a:t>
            </a:r>
          </a:p>
          <a:p>
            <a:pPr lvl="1"/>
            <a:r>
              <a:t>Po varijablama: geografske, demografske, psihografske.</a:t>
            </a:r>
          </a:p>
          <a:p>
            <a:pPr lvl="1"/>
            <a:r>
              <a:t>Po cenama i benefitima koje traže.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12. Poslovni i incentive turizam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Poslovni turisti: visoka očekivanja i visoka lojalnost.</a:t>
            </a:r>
          </a:p>
          <a:p>
            <a:pPr lvl="1"/>
            <a:r>
              <a:t>Incentive putovanja – rastući segment.</a:t>
            </a:r>
          </a:p>
          <a:p>
            <a:pPr lvl="1"/>
            <a:r>
              <a:t>Avio-kompanije targetiraju uz posebne ponude.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13. Informacione tehnologije u marketingu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IT za analizu ponašanja, promociju i personalizaciju.</a:t>
            </a:r>
          </a:p>
          <a:p>
            <a:pPr lvl="1"/>
            <a:r>
              <a:t>Digitalni alati i CRM sistemi u funkciji korisnika.</a:t>
            </a:r>
          </a:p>
          <a:p>
            <a:pPr lvl="1"/>
            <a:r>
              <a:t>Onlajn komunikacija ključna za moderni marketing.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16. Uloga marketinga u menadžmentu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Identifikacija tržišta i segmenata.</a:t>
            </a:r>
          </a:p>
          <a:p>
            <a:pPr lvl="1"/>
            <a:r>
              <a:t>Planiranje proizvoda, određivanje cena.</a:t>
            </a:r>
          </a:p>
          <a:p>
            <a:pPr lvl="1"/>
            <a:r>
              <a:t>Promocija i distribucija – podrška menadžmentu.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69910-90FD-B879-0AB6-0CD55C965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AB54F-AD6E-92D5-0A49-91B984D32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552" y="2768600"/>
            <a:ext cx="6347713" cy="1320800"/>
          </a:xfrm>
        </p:spPr>
        <p:txBody>
          <a:bodyPr/>
          <a:lstStyle/>
          <a:p>
            <a:pPr algn="ctr"/>
            <a:r>
              <a:rPr lang="sr-Latn-RS" dirty="0"/>
              <a:t>Hvala na pažnji!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28528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938</Words>
  <Application>Microsoft Office PowerPoint</Application>
  <PresentationFormat>On-screen Show (4:3)</PresentationFormat>
  <Paragraphs>137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Trebuchet MS</vt:lpstr>
      <vt:lpstr>Wingdings 3</vt:lpstr>
      <vt:lpstr>Facet</vt:lpstr>
      <vt:lpstr>Marketing saobraćajnih preduzeća u turizmu</vt:lpstr>
      <vt:lpstr>1. Marketinška orijentacija</vt:lpstr>
      <vt:lpstr>1. Marketinška orijentacija</vt:lpstr>
      <vt:lpstr>2. Uloga marketinga u turizmu</vt:lpstr>
      <vt:lpstr>3. Strateško planiranje u marketingu</vt:lpstr>
      <vt:lpstr>4. Marketinško istraživanje tržišta</vt:lpstr>
      <vt:lpstr>5. Marketing miks – Proizvod i Cena</vt:lpstr>
      <vt:lpstr>6. Marketing miks – Promocija i Mesto</vt:lpstr>
      <vt:lpstr>6. ANALIZA POTROŠAČA KAO KORISNIKA SAOBRAĆAJNIH USLUGA U TURIZMU</vt:lpstr>
      <vt:lpstr>6. ANALIZA POTROŠAČA KAO KORISNIKA SAOBRAĆAJNIH USLUGA U TURIZMU</vt:lpstr>
      <vt:lpstr>6. PRIMENA INFORMACIONE TEHNOLOGIJE (IT) I CRM SISTEMA U MARKETINGU SAOBRAĆAJNIH PREDUZEĆA</vt:lpstr>
      <vt:lpstr>6. CRM sistem upravljanja odnosima sa potrošačima</vt:lpstr>
      <vt:lpstr>7. Korisničko iskustvo – CX</vt:lpstr>
      <vt:lpstr>7. Korisničko iskustvo – CX</vt:lpstr>
      <vt:lpstr>7. Korisničko iskustvo – CX</vt:lpstr>
      <vt:lpstr>15. Evaluacija i optimizacija CX-a</vt:lpstr>
      <vt:lpstr>14. Sistemi pružanja usluge</vt:lpstr>
      <vt:lpstr>8. CRM sistemi i lojalnost</vt:lpstr>
      <vt:lpstr>8. CRM sistemi i lojalnost</vt:lpstr>
      <vt:lpstr>8. CRM sistemi i lojalnost</vt:lpstr>
      <vt:lpstr>9. Analiza tržišnog okruženja</vt:lpstr>
      <vt:lpstr>10. Analiza konkurencije</vt:lpstr>
      <vt:lpstr>10. Analiza konkurencije</vt:lpstr>
      <vt:lpstr>11. Segmentacija potrošača</vt:lpstr>
      <vt:lpstr>12. Poslovni i incentive turizam</vt:lpstr>
      <vt:lpstr>13. Informacione tehnologije u marketingu</vt:lpstr>
      <vt:lpstr>16. Uloga marketinga u menadžmentu</vt:lpstr>
      <vt:lpstr>Hvala na pažnji!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Momcilo Tornjanski</cp:lastModifiedBy>
  <cp:revision>8</cp:revision>
  <dcterms:created xsi:type="dcterms:W3CDTF">2013-01-27T09:14:16Z</dcterms:created>
  <dcterms:modified xsi:type="dcterms:W3CDTF">2025-05-14T20:43:46Z</dcterms:modified>
  <cp:category/>
</cp:coreProperties>
</file>