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81" r:id="rId9"/>
    <p:sldId id="282" r:id="rId10"/>
    <p:sldId id="265" r:id="rId11"/>
    <p:sldId id="283" r:id="rId12"/>
    <p:sldId id="268" r:id="rId13"/>
    <p:sldId id="284" r:id="rId14"/>
    <p:sldId id="285" r:id="rId15"/>
    <p:sldId id="286" r:id="rId16"/>
    <p:sldId id="287" r:id="rId17"/>
    <p:sldId id="271" r:id="rId18"/>
    <p:sldId id="288" r:id="rId19"/>
    <p:sldId id="272" r:id="rId20"/>
    <p:sldId id="289" r:id="rId21"/>
    <p:sldId id="290" r:id="rId22"/>
    <p:sldId id="291" r:id="rId23"/>
    <p:sldId id="275" r:id="rId24"/>
    <p:sldId id="292" r:id="rId25"/>
    <p:sldId id="293" r:id="rId26"/>
    <p:sldId id="277" r:id="rId27"/>
    <p:sldId id="294" r:id="rId28"/>
    <p:sldId id="295" r:id="rId29"/>
    <p:sldId id="296" r:id="rId30"/>
    <p:sldId id="297" r:id="rId31"/>
    <p:sldId id="298" r:id="rId32"/>
    <p:sldId id="278" r:id="rId33"/>
    <p:sldId id="299" r:id="rId34"/>
    <p:sldId id="279" r:id="rId35"/>
    <p:sldId id="300" r:id="rId36"/>
    <p:sldId id="301" r:id="rId37"/>
    <p:sldId id="280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1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2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2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0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5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6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512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32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3973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3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70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3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3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r-Cyrl-R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6225" y="0"/>
            <a:ext cx="9144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0381" y="3681413"/>
            <a:ext cx="357266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4073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Cyrl-RS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0547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Cyrl-R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215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Cyrl-R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841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Cyrl-R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6715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Cyrl-R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62215" y="-8467"/>
            <a:ext cx="6881785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4352" y="1020871"/>
            <a:ext cx="5220569" cy="28496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MENADŽMENT SAOBRAĆAJNIH PREDUZEĆA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1078" y="3962088"/>
            <a:ext cx="4584057" cy="11861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  <a:defRPr sz="1600"/>
            </a:pPr>
            <a:r>
              <a:rPr lang="en-US" sz="1600" dirty="0">
                <a:solidFill>
                  <a:srgbClr val="FFFFFF">
                    <a:alpha val="70000"/>
                  </a:srgbClr>
                </a:solidFill>
              </a:rPr>
              <a:t>dr Aleksandra Tornjanski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19339" y="3294792"/>
            <a:ext cx="220660" cy="13982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Uvod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dirty="0" err="1"/>
              <a:t>Turistička</a:t>
            </a:r>
            <a:r>
              <a:rPr dirty="0"/>
              <a:t> </a:t>
            </a:r>
            <a:r>
              <a:rPr dirty="0" err="1"/>
              <a:t>putovanja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nezamisliva</a:t>
            </a:r>
            <a:r>
              <a:rPr dirty="0"/>
              <a:t> bez </a:t>
            </a:r>
            <a:r>
              <a:rPr dirty="0" err="1"/>
              <a:t>transporta</a:t>
            </a:r>
            <a:r>
              <a:rPr dirty="0"/>
              <a:t>. </a:t>
            </a:r>
            <a:endParaRPr lang="sr-Latn-RS" dirty="0"/>
          </a:p>
          <a:p>
            <a:pPr>
              <a:defRPr sz="1600"/>
            </a:pPr>
            <a:r>
              <a:rPr dirty="0" err="1"/>
              <a:t>Uloga</a:t>
            </a:r>
            <a:r>
              <a:rPr dirty="0"/>
              <a:t> </a:t>
            </a:r>
            <a:r>
              <a:rPr dirty="0" err="1"/>
              <a:t>saobraćajnih</a:t>
            </a:r>
            <a:r>
              <a:rPr dirty="0"/>
              <a:t> </a:t>
            </a:r>
            <a:r>
              <a:rPr dirty="0" err="1"/>
              <a:t>preduzeća</a:t>
            </a:r>
            <a:r>
              <a:rPr dirty="0"/>
              <a:t> </a:t>
            </a:r>
            <a:r>
              <a:rPr dirty="0" err="1"/>
              <a:t>prevazilazi</a:t>
            </a:r>
            <a:r>
              <a:rPr dirty="0"/>
              <a:t> </a:t>
            </a:r>
            <a:r>
              <a:rPr dirty="0" err="1"/>
              <a:t>običan</a:t>
            </a:r>
            <a:r>
              <a:rPr dirty="0"/>
              <a:t> </a:t>
            </a:r>
            <a:r>
              <a:rPr dirty="0" err="1"/>
              <a:t>prevoz</a:t>
            </a:r>
            <a:r>
              <a:rPr dirty="0"/>
              <a:t> – </a:t>
            </a:r>
            <a:r>
              <a:rPr dirty="0" err="1"/>
              <a:t>ona</a:t>
            </a:r>
            <a:r>
              <a:rPr dirty="0"/>
              <a:t> </a:t>
            </a:r>
            <a:r>
              <a:rPr dirty="0" err="1"/>
              <a:t>kreira</a:t>
            </a:r>
            <a:r>
              <a:rPr dirty="0"/>
              <a:t> </a:t>
            </a:r>
            <a:r>
              <a:rPr dirty="0" err="1"/>
              <a:t>turističko</a:t>
            </a:r>
            <a:r>
              <a:rPr dirty="0"/>
              <a:t> </a:t>
            </a:r>
            <a:r>
              <a:rPr dirty="0" err="1"/>
              <a:t>iskustvo</a:t>
            </a:r>
            <a:r>
              <a:rPr dirty="0"/>
              <a:t>. </a:t>
            </a:r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ovim</a:t>
            </a:r>
            <a:r>
              <a:rPr dirty="0"/>
              <a:t> </a:t>
            </a:r>
            <a:r>
              <a:rPr dirty="0" err="1"/>
              <a:t>procesima</a:t>
            </a:r>
            <a:r>
              <a:rPr dirty="0"/>
              <a:t> </a:t>
            </a:r>
            <a:r>
              <a:rPr dirty="0" err="1"/>
              <a:t>podrazumeva</a:t>
            </a:r>
            <a:r>
              <a:rPr dirty="0"/>
              <a:t> </a:t>
            </a:r>
            <a:r>
              <a:rPr dirty="0" err="1"/>
              <a:t>poznavanje</a:t>
            </a:r>
            <a:r>
              <a:rPr dirty="0"/>
              <a:t> </a:t>
            </a:r>
            <a:r>
              <a:rPr dirty="0" err="1"/>
              <a:t>tržišta</a:t>
            </a:r>
            <a:r>
              <a:rPr dirty="0"/>
              <a:t>, </a:t>
            </a:r>
            <a:r>
              <a:rPr dirty="0" err="1"/>
              <a:t>očekivanja</a:t>
            </a:r>
            <a:r>
              <a:rPr dirty="0"/>
              <a:t> </a:t>
            </a:r>
            <a:r>
              <a:rPr dirty="0" err="1"/>
              <a:t>putnika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savremenih</a:t>
            </a:r>
            <a:r>
              <a:rPr dirty="0"/>
              <a:t> </a:t>
            </a:r>
            <a:r>
              <a:rPr dirty="0" err="1"/>
              <a:t>menadžerskih</a:t>
            </a:r>
            <a:r>
              <a:rPr dirty="0"/>
              <a:t> </a:t>
            </a:r>
            <a:r>
              <a:rPr dirty="0" err="1"/>
              <a:t>principa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Uloga saobraćajnih preduzeća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dirty="0" err="1"/>
              <a:t>Kvalitet</a:t>
            </a:r>
            <a:r>
              <a:rPr dirty="0"/>
              <a:t> </a:t>
            </a:r>
            <a:r>
              <a:rPr dirty="0" err="1"/>
              <a:t>saobraćajnih</a:t>
            </a:r>
            <a:r>
              <a:rPr dirty="0"/>
              <a:t> </a:t>
            </a:r>
            <a:r>
              <a:rPr dirty="0" err="1"/>
              <a:t>usluga</a:t>
            </a:r>
            <a:r>
              <a:rPr dirty="0"/>
              <a:t> – </a:t>
            </a:r>
            <a:r>
              <a:rPr dirty="0" err="1"/>
              <a:t>tačnost</a:t>
            </a:r>
            <a:r>
              <a:rPr dirty="0"/>
              <a:t>, </a:t>
            </a:r>
            <a:r>
              <a:rPr dirty="0" err="1"/>
              <a:t>udobnost</a:t>
            </a:r>
            <a:r>
              <a:rPr dirty="0"/>
              <a:t>, </a:t>
            </a:r>
            <a:r>
              <a:rPr dirty="0" err="1"/>
              <a:t>pristupačnost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sigurnost</a:t>
            </a:r>
            <a:r>
              <a:rPr dirty="0"/>
              <a:t> – </a:t>
            </a:r>
            <a:r>
              <a:rPr dirty="0" err="1"/>
              <a:t>direktno</a:t>
            </a:r>
            <a:r>
              <a:rPr dirty="0"/>
              <a:t> </a:t>
            </a:r>
            <a:r>
              <a:rPr dirty="0" err="1"/>
              <a:t>utiče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zadovoljstvo</a:t>
            </a:r>
            <a:r>
              <a:rPr dirty="0"/>
              <a:t> turista.</a:t>
            </a:r>
            <a:endParaRPr lang="sr-Latn-RS" dirty="0"/>
          </a:p>
          <a:p>
            <a:pPr>
              <a:defRPr sz="1600"/>
            </a:pPr>
            <a:r>
              <a:rPr dirty="0" err="1"/>
              <a:t>Menadžment</a:t>
            </a:r>
            <a:r>
              <a:rPr dirty="0"/>
              <a:t> mora </a:t>
            </a:r>
            <a:r>
              <a:rPr dirty="0" err="1"/>
              <a:t>uskladiti</a:t>
            </a:r>
            <a:r>
              <a:rPr dirty="0"/>
              <a:t> </a:t>
            </a:r>
            <a:r>
              <a:rPr dirty="0" err="1"/>
              <a:t>sve</a:t>
            </a:r>
            <a:r>
              <a:rPr dirty="0"/>
              <a:t> </a:t>
            </a:r>
            <a:r>
              <a:rPr dirty="0" err="1"/>
              <a:t>poslovne</a:t>
            </a:r>
            <a:r>
              <a:rPr dirty="0"/>
              <a:t> </a:t>
            </a:r>
            <a:r>
              <a:rPr dirty="0" err="1"/>
              <a:t>funkcije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potrebama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željama</a:t>
            </a:r>
            <a:r>
              <a:rPr dirty="0"/>
              <a:t> </a:t>
            </a:r>
            <a:r>
              <a:rPr dirty="0" err="1"/>
              <a:t>putnika</a:t>
            </a:r>
            <a:r>
              <a:rPr dirty="0"/>
              <a:t>, </a:t>
            </a:r>
            <a:r>
              <a:rPr dirty="0" err="1"/>
              <a:t>jer</a:t>
            </a:r>
            <a:r>
              <a:rPr dirty="0"/>
              <a:t> </a:t>
            </a:r>
            <a:r>
              <a:rPr dirty="0" err="1"/>
              <a:t>prevoz</a:t>
            </a:r>
            <a:r>
              <a:rPr dirty="0"/>
              <a:t> </a:t>
            </a:r>
            <a:r>
              <a:rPr dirty="0" err="1"/>
              <a:t>često</a:t>
            </a:r>
            <a:r>
              <a:rPr dirty="0"/>
              <a:t> </a:t>
            </a:r>
            <a:r>
              <a:rPr dirty="0" err="1"/>
              <a:t>predstavlja</a:t>
            </a:r>
            <a:r>
              <a:rPr dirty="0"/>
              <a:t> </a:t>
            </a:r>
            <a:r>
              <a:rPr dirty="0" err="1"/>
              <a:t>prvi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poslednji</a:t>
            </a:r>
            <a:r>
              <a:rPr dirty="0"/>
              <a:t> </a:t>
            </a:r>
            <a:r>
              <a:rPr dirty="0" err="1"/>
              <a:t>utisak</a:t>
            </a:r>
            <a:r>
              <a:rPr dirty="0"/>
              <a:t> o </a:t>
            </a:r>
            <a:r>
              <a:rPr dirty="0" err="1"/>
              <a:t>putovanju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Funkcije menadžmenta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t>Menadžment saobraćajnih preduzeća obuhvata četiri osnovne funkcije: planiranje – šta i kako treba uraditi; organizovanje – raspodela resursa; vođenje – motivisanje zaposlenih; i kontrolu – praćenje realizacije ciljeva.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Menadžerski izazovi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dirty="0" err="1"/>
              <a:t>Stalno</a:t>
            </a:r>
            <a:r>
              <a:rPr dirty="0"/>
              <a:t> </a:t>
            </a:r>
            <a:r>
              <a:rPr dirty="0" err="1"/>
              <a:t>promenljivo</a:t>
            </a:r>
            <a:r>
              <a:rPr dirty="0"/>
              <a:t> </a:t>
            </a:r>
            <a:r>
              <a:rPr dirty="0" err="1"/>
              <a:t>tržište</a:t>
            </a:r>
            <a:r>
              <a:rPr dirty="0"/>
              <a:t> </a:t>
            </a:r>
            <a:r>
              <a:rPr dirty="0" err="1"/>
              <a:t>zahteva</a:t>
            </a:r>
            <a:r>
              <a:rPr dirty="0"/>
              <a:t> od </a:t>
            </a:r>
            <a:r>
              <a:rPr dirty="0" err="1"/>
              <a:t>menadžera</a:t>
            </a:r>
            <a:r>
              <a:rPr dirty="0"/>
              <a:t> da </a:t>
            </a:r>
            <a:r>
              <a:rPr dirty="0" err="1"/>
              <a:t>budu</a:t>
            </a:r>
            <a:r>
              <a:rPr dirty="0"/>
              <a:t> </a:t>
            </a:r>
            <a:r>
              <a:rPr dirty="0" err="1"/>
              <a:t>fleksibilni</a:t>
            </a:r>
            <a:r>
              <a:rPr dirty="0"/>
              <a:t>, </a:t>
            </a:r>
            <a:r>
              <a:rPr dirty="0" err="1"/>
              <a:t>informisani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inovativni</a:t>
            </a:r>
            <a:r>
              <a:rPr dirty="0"/>
              <a:t>. </a:t>
            </a:r>
            <a:endParaRPr lang="sr-Latn-RS" dirty="0"/>
          </a:p>
          <a:p>
            <a:pPr>
              <a:defRPr sz="1600"/>
            </a:pPr>
            <a:r>
              <a:rPr dirty="0" err="1"/>
              <a:t>Uvođenje</a:t>
            </a:r>
            <a:r>
              <a:rPr dirty="0"/>
              <a:t> </a:t>
            </a:r>
            <a:r>
              <a:rPr dirty="0" err="1"/>
              <a:t>novih</a:t>
            </a:r>
            <a:r>
              <a:rPr dirty="0"/>
              <a:t> </a:t>
            </a:r>
            <a:r>
              <a:rPr dirty="0" err="1"/>
              <a:t>tehnologija</a:t>
            </a:r>
            <a:r>
              <a:rPr dirty="0"/>
              <a:t>, </a:t>
            </a:r>
            <a:r>
              <a:rPr dirty="0" err="1"/>
              <a:t>organizacionih</a:t>
            </a:r>
            <a:r>
              <a:rPr dirty="0"/>
              <a:t> </a:t>
            </a:r>
            <a:r>
              <a:rPr dirty="0" err="1"/>
              <a:t>modela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strategija</a:t>
            </a:r>
            <a:r>
              <a:rPr dirty="0"/>
              <a:t> je </a:t>
            </a:r>
            <a:r>
              <a:rPr dirty="0" err="1"/>
              <a:t>ključno</a:t>
            </a:r>
            <a:r>
              <a:rPr dirty="0"/>
              <a:t> za </a:t>
            </a:r>
            <a:r>
              <a:rPr dirty="0" err="1"/>
              <a:t>prilagođavanje</a:t>
            </a:r>
            <a:r>
              <a:rPr dirty="0"/>
              <a:t> </a:t>
            </a:r>
            <a:r>
              <a:rPr dirty="0" err="1"/>
              <a:t>promenama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Vizija, misija i ciljevi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t>Misija definiše svrhu poslovanja – šta preduzeće radi i za koga. Vizija predstavlja željeni pravac razvoja. Ciljevi treba da budu merljivi, ostvarivi, vremenski definisani i usklađeni sa strategijom.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Formulisanje strategije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RS" dirty="0"/>
              <a:t>Strategija menadžmenta saobraćajnog preduzeća predstavlja plan sprovođenja aktivnosti koji će dovesti do:</a:t>
            </a:r>
          </a:p>
          <a:p>
            <a:pPr lvl="1">
              <a:defRPr sz="1600"/>
            </a:pPr>
            <a:r>
              <a:rPr lang="sr-Latn-RS" dirty="0"/>
              <a:t>profitabilnijeg poslovanja, </a:t>
            </a:r>
          </a:p>
          <a:p>
            <a:pPr lvl="1">
              <a:defRPr sz="1600"/>
            </a:pPr>
            <a:r>
              <a:rPr lang="sr-Latn-RS" dirty="0"/>
              <a:t>poboljšavanja tržišne pozicije, </a:t>
            </a:r>
          </a:p>
          <a:p>
            <a:pPr lvl="1">
              <a:defRPr sz="1600"/>
            </a:pPr>
            <a:r>
              <a:rPr lang="sr-Latn-RS" dirty="0"/>
              <a:t>privlačenja kupaca i</a:t>
            </a:r>
          </a:p>
          <a:p>
            <a:pPr lvl="1">
              <a:defRPr sz="1600"/>
            </a:pPr>
            <a:r>
              <a:rPr lang="sr-Latn-RS" dirty="0"/>
              <a:t>bolju konkurentnost.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4B4E9-A75B-9A31-2313-7544D6892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3E95-8D6A-DAA9-9D22-9DD2D7612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Formulisanje strategije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D2733-0D13-807C-800A-F52252256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dirty="0" err="1"/>
              <a:t>Strategija</a:t>
            </a:r>
            <a:r>
              <a:rPr dirty="0"/>
              <a:t> </a:t>
            </a:r>
            <a:r>
              <a:rPr dirty="0" err="1"/>
              <a:t>uključuje</a:t>
            </a:r>
            <a:r>
              <a:rPr dirty="0"/>
              <a:t> </a:t>
            </a:r>
            <a:r>
              <a:rPr dirty="0" err="1"/>
              <a:t>izbor</a:t>
            </a:r>
            <a:r>
              <a:rPr dirty="0"/>
              <a:t> </a:t>
            </a:r>
            <a:r>
              <a:rPr dirty="0" err="1"/>
              <a:t>između</a:t>
            </a:r>
            <a:r>
              <a:rPr dirty="0"/>
              <a:t> </a:t>
            </a:r>
            <a:r>
              <a:rPr dirty="0" err="1"/>
              <a:t>alternativnih</a:t>
            </a:r>
            <a:r>
              <a:rPr dirty="0"/>
              <a:t> </a:t>
            </a:r>
            <a:r>
              <a:rPr dirty="0" err="1"/>
              <a:t>puteva</a:t>
            </a:r>
            <a:r>
              <a:rPr dirty="0"/>
              <a:t> </a:t>
            </a:r>
            <a:r>
              <a:rPr dirty="0" err="1"/>
              <a:t>razvoja</a:t>
            </a:r>
            <a:r>
              <a:rPr dirty="0"/>
              <a:t>: </a:t>
            </a:r>
            <a:endParaRPr lang="sr-Latn-RS" dirty="0"/>
          </a:p>
          <a:p>
            <a:pPr lvl="1">
              <a:defRPr sz="1600"/>
            </a:pPr>
            <a:r>
              <a:rPr dirty="0" err="1"/>
              <a:t>definisanje</a:t>
            </a:r>
            <a:r>
              <a:rPr dirty="0"/>
              <a:t> </a:t>
            </a:r>
            <a:r>
              <a:rPr dirty="0" err="1"/>
              <a:t>pravaca</a:t>
            </a:r>
            <a:r>
              <a:rPr dirty="0"/>
              <a:t>,</a:t>
            </a:r>
            <a:endParaRPr lang="sr-Latn-RS" dirty="0"/>
          </a:p>
          <a:p>
            <a:pPr lvl="1">
              <a:defRPr sz="1600"/>
            </a:pPr>
            <a:r>
              <a:rPr dirty="0" err="1"/>
              <a:t>alokaciju</a:t>
            </a:r>
            <a:r>
              <a:rPr dirty="0"/>
              <a:t> </a:t>
            </a:r>
            <a:r>
              <a:rPr dirty="0" err="1"/>
              <a:t>resursa</a:t>
            </a:r>
            <a:r>
              <a:rPr dirty="0"/>
              <a:t> </a:t>
            </a:r>
            <a:r>
              <a:rPr dirty="0" err="1"/>
              <a:t>i</a:t>
            </a:r>
            <a:endParaRPr lang="sr-Latn-RS" dirty="0"/>
          </a:p>
          <a:p>
            <a:pPr lvl="1">
              <a:defRPr sz="1600"/>
            </a:pPr>
            <a:r>
              <a:rPr dirty="0" err="1"/>
              <a:t>implementaciju</a:t>
            </a:r>
            <a:r>
              <a:rPr dirty="0"/>
              <a:t> </a:t>
            </a:r>
            <a:r>
              <a:rPr dirty="0" err="1"/>
              <a:t>izabranih</a:t>
            </a:r>
            <a:r>
              <a:rPr dirty="0"/>
              <a:t> </a:t>
            </a:r>
            <a:r>
              <a:rPr dirty="0" err="1"/>
              <a:t>rešenja</a:t>
            </a:r>
            <a:r>
              <a:rPr dirty="0"/>
              <a:t>. </a:t>
            </a:r>
            <a:endParaRPr lang="sr-Latn-RS" dirty="0"/>
          </a:p>
          <a:p>
            <a:pPr>
              <a:defRPr sz="1600"/>
            </a:pPr>
            <a:r>
              <a:rPr dirty="0" err="1"/>
              <a:t>Važno</a:t>
            </a:r>
            <a:r>
              <a:rPr dirty="0"/>
              <a:t> je </a:t>
            </a:r>
            <a:r>
              <a:rPr dirty="0" err="1"/>
              <a:t>redovno</a:t>
            </a:r>
            <a:r>
              <a:rPr dirty="0"/>
              <a:t> </a:t>
            </a:r>
            <a:r>
              <a:rPr dirty="0" err="1"/>
              <a:t>evaluirati</a:t>
            </a:r>
            <a:r>
              <a:rPr dirty="0"/>
              <a:t> </a:t>
            </a:r>
            <a:r>
              <a:rPr dirty="0" err="1"/>
              <a:t>rezultate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vršiti</a:t>
            </a:r>
            <a:r>
              <a:rPr dirty="0"/>
              <a:t> </a:t>
            </a:r>
            <a:r>
              <a:rPr dirty="0" err="1"/>
              <a:t>korekcije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6233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85012-EEB0-F84A-B32F-4EB5BC118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C9C32-6037-7317-930A-F2DA7DE0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Formulisanje strategije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D3AE2-731A-21AD-7B80-39AADE7C6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CS" dirty="0"/>
              <a:t>Formulisanje strategije se sprovodi putem ključnih koraka :  </a:t>
            </a:r>
          </a:p>
          <a:p>
            <a:pPr lvl="1">
              <a:defRPr sz="1600"/>
            </a:pPr>
            <a:r>
              <a:rPr lang="sr-Latn-CS" dirty="0"/>
              <a:t>definisanje korporativnih vrednosti kompanije putem odgovarajuće vizije i misije (misija predstavlja razradu vizije odgovarajući na pitanja “kuda idemo?“, “ko smo mi?“, “šta radimo?“);</a:t>
            </a:r>
          </a:p>
          <a:p>
            <a:pPr lvl="1">
              <a:defRPr sz="1600"/>
            </a:pPr>
            <a:r>
              <a:rPr lang="sr-Latn-CS" dirty="0"/>
              <a:t>definisanje realnih i merljivih ciljeva poslovanja;</a:t>
            </a:r>
          </a:p>
          <a:p>
            <a:pPr lvl="1">
              <a:defRPr sz="1600"/>
            </a:pPr>
            <a:r>
              <a:rPr lang="sr-Latn-CS" dirty="0"/>
              <a:t>utvrđivanje strateških alternativa kao odgovor na pitanje “kako ćemo tamo stići?“</a:t>
            </a:r>
          </a:p>
          <a:p>
            <a:pPr lvl="1">
              <a:defRPr sz="1600"/>
            </a:pPr>
            <a:r>
              <a:rPr lang="sr-Latn-CS" dirty="0"/>
              <a:t>odabir optimalne strategije koja podrazumeva korporativnu viziju i misiju;</a:t>
            </a:r>
          </a:p>
          <a:p>
            <a:pPr lvl="1">
              <a:defRPr sz="1600"/>
            </a:pPr>
            <a:r>
              <a:rPr lang="sr-Latn-CS" dirty="0"/>
              <a:t>implementacija odabrane poslovne strategije;</a:t>
            </a:r>
          </a:p>
          <a:p>
            <a:pPr lvl="1">
              <a:defRPr sz="1600"/>
            </a:pPr>
            <a:r>
              <a:rPr lang="sr-Latn-CS" dirty="0"/>
              <a:t>evolucija, kontrola i podešavanje sprovođenja.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0065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Strateško pozicioniranje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1600"/>
            </a:pPr>
            <a:r>
              <a:rPr lang="sr-Latn-CS" dirty="0"/>
              <a:t>Strateško pozicioniranje se odnosi na utvrđivanje:</a:t>
            </a:r>
          </a:p>
          <a:p>
            <a:pPr lvl="1">
              <a:defRPr sz="1600"/>
            </a:pPr>
            <a:r>
              <a:rPr lang="sr-Latn-CS" b="1" dirty="0"/>
              <a:t>proizvoda </a:t>
            </a:r>
            <a:r>
              <a:rPr lang="sr-Latn-CS" dirty="0"/>
              <a:t>(npr. odabir vrste vozila za prevoz – koji tip aviona u vazdušnom, koja vrsta broda u rečnom, koji automobili ili autobusi u drumskom saobraćaju i sl., zatim ustanoviti red vožnje, vreme polazaka i odlazaka, uvođenje direktnih linija,  visinu cene i sl.). </a:t>
            </a:r>
          </a:p>
          <a:p>
            <a:pPr lvl="1">
              <a:defRPr sz="1600"/>
            </a:pPr>
            <a:r>
              <a:rPr lang="sr-Latn-CS" b="1" dirty="0"/>
              <a:t>kvaliteta usluge </a:t>
            </a:r>
            <a:r>
              <a:rPr lang="sr-Latn-CS" dirty="0"/>
              <a:t>(sigurnost, tačnost, reklamacije i sl.)</a:t>
            </a:r>
          </a:p>
          <a:p>
            <a:pPr lvl="1">
              <a:defRPr sz="1600"/>
            </a:pPr>
            <a:r>
              <a:rPr lang="sr-Latn-CS" b="1" dirty="0"/>
              <a:t>specifičnosti ponude </a:t>
            </a:r>
            <a:r>
              <a:rPr lang="sr-Latn-CS" dirty="0"/>
              <a:t>(direktna ili indirektna prodaja, onlajn prodaja i sl.)</a:t>
            </a:r>
          </a:p>
          <a:p>
            <a:pPr lvl="1">
              <a:defRPr sz="1600"/>
            </a:pPr>
            <a:r>
              <a:rPr lang="sr-Latn-CS" b="1" dirty="0"/>
              <a:t>kategorija potrošača </a:t>
            </a:r>
            <a:r>
              <a:rPr lang="sr-Latn-CS" dirty="0"/>
              <a:t>(poslovni turisti, turisti koji putuju iz zabave i razonode i sl.)</a:t>
            </a:r>
          </a:p>
          <a:p>
            <a:pPr lvl="1">
              <a:defRPr sz="1600"/>
            </a:pPr>
            <a:r>
              <a:rPr lang="sr-Latn-CS" b="1" dirty="0"/>
              <a:t>konkurentnost</a:t>
            </a:r>
            <a:r>
              <a:rPr lang="sr-Latn-CS" dirty="0"/>
              <a:t> (utvrditi komparativnu prednost kompanije u odnosu na konkurenciju, </a:t>
            </a:r>
            <a:r>
              <a:rPr lang="sr-Latn-CS" dirty="0" err="1"/>
              <a:t>npr.brzina</a:t>
            </a:r>
            <a:r>
              <a:rPr lang="sr-Latn-CS" dirty="0"/>
              <a:t>, komfor, dodatni zabavni sadržaji i sl.)</a:t>
            </a:r>
          </a:p>
          <a:p>
            <a:pPr>
              <a:defRPr sz="1600"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54E4E-0586-E258-77B9-192D612F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DBB7A-97C0-255E-A64E-8AF6E12A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Strateško pozicioniranje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A37E4-6A5A-A261-45D8-CC341D1F5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33108"/>
            <a:ext cx="6347714" cy="4308256"/>
          </a:xfrm>
        </p:spPr>
        <p:txBody>
          <a:bodyPr>
            <a:normAutofit lnSpcReduction="10000"/>
          </a:bodyPr>
          <a:lstStyle/>
          <a:p>
            <a:pPr>
              <a:defRPr sz="1600"/>
            </a:pPr>
            <a:r>
              <a:rPr lang="sr-Latn-CS" dirty="0"/>
              <a:t>Informacija potrebne menadžmentu za donošenje odluka su:</a:t>
            </a:r>
          </a:p>
          <a:p>
            <a:pPr lvl="1">
              <a:defRPr sz="1600"/>
            </a:pPr>
            <a:r>
              <a:rPr lang="sr-Latn-CS" dirty="0"/>
              <a:t>demografske i </a:t>
            </a:r>
            <a:r>
              <a:rPr lang="sr-Latn-CS" dirty="0" err="1"/>
              <a:t>socio</a:t>
            </a:r>
            <a:r>
              <a:rPr lang="sr-Latn-CS" dirty="0"/>
              <a:t>-ekonomske karakteristike potražnje za turističkim putovanjima (npr. starost, pol, porodični status, društvena klasa, prihod i potrošnja);</a:t>
            </a:r>
          </a:p>
          <a:p>
            <a:pPr lvl="1">
              <a:defRPr sz="1600"/>
            </a:pPr>
            <a:r>
              <a:rPr lang="sr-Latn-CS" dirty="0"/>
              <a:t>iz kojih zemalja turisti dolaze;</a:t>
            </a:r>
          </a:p>
          <a:p>
            <a:pPr lvl="1">
              <a:defRPr sz="1600"/>
            </a:pPr>
            <a:r>
              <a:rPr lang="sr-Latn-CS" dirty="0"/>
              <a:t>ponašanje potrošača, doživljaj destinacijama, dužina boravka;</a:t>
            </a:r>
          </a:p>
          <a:p>
            <a:pPr lvl="1">
              <a:defRPr sz="1600"/>
            </a:pPr>
            <a:r>
              <a:rPr lang="sr-Latn-CS" dirty="0"/>
              <a:t>vremenska raspodela potražnje (npr. sezonski i vansezonski obrasci ponašanja);</a:t>
            </a:r>
          </a:p>
          <a:p>
            <a:pPr lvl="1">
              <a:defRPr sz="1600"/>
            </a:pPr>
            <a:r>
              <a:rPr lang="sr-Latn-CS" dirty="0"/>
              <a:t>način na koji se organizuje putovanje (npr. samostalno ili preko turističkog aranžmana);</a:t>
            </a:r>
          </a:p>
          <a:p>
            <a:pPr lvl="1">
              <a:defRPr sz="1600"/>
            </a:pPr>
            <a:r>
              <a:rPr lang="sr-Latn-CS" dirty="0"/>
              <a:t>izbor prevoza koji se koristi u okviru turističkog transportnog sistema;</a:t>
            </a:r>
          </a:p>
          <a:p>
            <a:pPr lvl="1">
              <a:defRPr sz="1600"/>
            </a:pPr>
            <a:r>
              <a:rPr lang="sr-Latn-CS" dirty="0"/>
              <a:t>budući obrasci potražnje (kratkoročne i dugoročne prognoze turističkih putovanja);</a:t>
            </a:r>
          </a:p>
          <a:p>
            <a:pPr>
              <a:defRPr sz="16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341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tražnjom</a:t>
            </a:r>
            <a:r>
              <a:rPr lang="sr-Latn-RS" dirty="0"/>
              <a:t> za turističkim prevozom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250843"/>
          </a:xfrm>
        </p:spPr>
        <p:txBody>
          <a:bodyPr>
            <a:normAutofit lnSpcReduction="10000"/>
          </a:bodyPr>
          <a:lstStyle/>
          <a:p>
            <a:pPr>
              <a:defRPr sz="1600"/>
            </a:pPr>
            <a:r>
              <a:rPr lang="sr-Latn-CS" dirty="0"/>
              <a:t>Osnovne specifičnosti turističkog tržišta koje proizlaze iz odnosa turističke tražnje i ponude sastoje se od :</a:t>
            </a:r>
          </a:p>
          <a:p>
            <a:pPr lvl="1">
              <a:defRPr sz="1600"/>
            </a:pPr>
            <a:r>
              <a:rPr lang="sr-Latn-CS" dirty="0"/>
              <a:t>Neophodnosti prostorne i vremenske sinhronizacije različitih učesnika na strani ponude, sa ciljem što uspešnijeg zadovoljavanja zahteva nosilaca turističke tražnje.</a:t>
            </a:r>
          </a:p>
          <a:p>
            <a:pPr lvl="1">
              <a:defRPr sz="1600"/>
            </a:pPr>
            <a:r>
              <a:rPr lang="sr-Latn-CS" dirty="0"/>
              <a:t>Naglašene sezonske koncentracije turističkog prometa. </a:t>
            </a:r>
          </a:p>
          <a:p>
            <a:pPr lvl="1">
              <a:defRPr sz="1600"/>
            </a:pPr>
            <a:r>
              <a:rPr lang="sr-Latn-CS" dirty="0"/>
              <a:t>Istovremenost procesa pružanja i potrošnje turističkih usluga</a:t>
            </a:r>
          </a:p>
          <a:p>
            <a:pPr lvl="1">
              <a:defRPr sz="1600"/>
            </a:pPr>
            <a:r>
              <a:rPr lang="sr-Latn-CS" dirty="0"/>
              <a:t>Usmerenost turističke tražnje ka turističkoj ponudi</a:t>
            </a:r>
          </a:p>
          <a:p>
            <a:pPr lvl="1">
              <a:defRPr sz="1600"/>
            </a:pPr>
            <a:r>
              <a:rPr lang="sr-Latn-CS" dirty="0"/>
              <a:t>Relativno visoka elastičnost turističke tražnje u odnosu na prihode nosilaca turističkih potreba </a:t>
            </a:r>
          </a:p>
          <a:p>
            <a:pPr lvl="1">
              <a:defRPr sz="1600"/>
            </a:pPr>
            <a:r>
              <a:rPr lang="sr-Latn-CS" dirty="0"/>
              <a:t>Relativno niska elastičnost turističke ponude u odnosu na izražena turistička kretanja.</a:t>
            </a:r>
          </a:p>
          <a:p>
            <a:pPr>
              <a:defRPr sz="1600"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F18A9-9DAF-6854-E12C-5C6142C75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1726-C765-D24F-CEA9-4E33D6CC1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tražnjom</a:t>
            </a:r>
            <a:r>
              <a:rPr lang="sr-Latn-RS" dirty="0"/>
              <a:t> za turističkim prevozom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37F33-5AAF-96F7-589F-34574726C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250843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Tržište ima nekoliko dimenzija tj. učesnika: </a:t>
            </a:r>
          </a:p>
          <a:p>
            <a:pPr lvl="1">
              <a:defRPr sz="1600"/>
            </a:pPr>
            <a:r>
              <a:rPr lang="sr-Latn-CS" dirty="0"/>
              <a:t>kupci (turisti), </a:t>
            </a:r>
          </a:p>
          <a:p>
            <a:pPr lvl="1">
              <a:defRPr sz="1600"/>
            </a:pPr>
            <a:r>
              <a:rPr lang="sr-Latn-CS" dirty="0"/>
              <a:t>platežna sposobnost kupaca (turista), </a:t>
            </a:r>
          </a:p>
          <a:p>
            <a:pPr lvl="1">
              <a:defRPr sz="1600"/>
            </a:pPr>
            <a:r>
              <a:rPr lang="sr-Latn-CS" dirty="0"/>
              <a:t>spremnost i namera da se kupuju proizvodi i usluge, </a:t>
            </a:r>
          </a:p>
          <a:p>
            <a:pPr lvl="1">
              <a:defRPr sz="1600"/>
            </a:pPr>
            <a:r>
              <a:rPr lang="sr-Latn-CS" dirty="0"/>
              <a:t>prodavci proizvoda i usluga, </a:t>
            </a:r>
          </a:p>
          <a:p>
            <a:pPr lvl="1">
              <a:defRPr sz="1600"/>
            </a:pPr>
            <a:r>
              <a:rPr lang="sr-Latn-CS" dirty="0"/>
              <a:t>sami proizvodi i usluge (sa svojim svojstvima i obimom), </a:t>
            </a:r>
          </a:p>
          <a:p>
            <a:pPr lvl="1">
              <a:defRPr sz="1600"/>
            </a:pPr>
            <a:r>
              <a:rPr lang="sr-Latn-CS" dirty="0"/>
              <a:t>prostor na kome se vrši razmena i </a:t>
            </a:r>
          </a:p>
          <a:p>
            <a:pPr lvl="1">
              <a:defRPr sz="1600"/>
            </a:pPr>
            <a:r>
              <a:rPr lang="sr-Latn-CS" dirty="0"/>
              <a:t>vreme u kome se razmena obavlja.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9675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8C395-6191-0993-CE71-1F99C81D5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2FCE5-48FC-9641-0990-C248F1A45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tražnjom</a:t>
            </a:r>
            <a:r>
              <a:rPr lang="sr-Latn-RS" dirty="0"/>
              <a:t> za turističkim prevozom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F29F5-544B-5BB8-508F-A4FB58EC2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250843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Osnovne karakteristike potreba za prevozom  su: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 err="1"/>
              <a:t>neautonomnost</a:t>
            </a:r>
            <a:r>
              <a:rPr lang="sr-Latn-CS" dirty="0"/>
              <a:t>, odnosno potreba za nikada nije samo sebi cilj</a:t>
            </a:r>
          </a:p>
          <a:p>
            <a:pPr lvl="1">
              <a:defRPr sz="1600"/>
            </a:pPr>
            <a:r>
              <a:rPr lang="sr-Latn-CS" dirty="0"/>
              <a:t>posrednost - posredno nastajanje potreba za prevozom</a:t>
            </a:r>
          </a:p>
          <a:p>
            <a:pPr lvl="1">
              <a:defRPr sz="1600"/>
            </a:pPr>
            <a:r>
              <a:rPr lang="sr-Latn-CS" dirty="0"/>
              <a:t>vremenska i prostorna </a:t>
            </a:r>
            <a:r>
              <a:rPr lang="sr-Latn-CS" dirty="0" err="1"/>
              <a:t>dimenzioniranost</a:t>
            </a:r>
            <a:r>
              <a:rPr lang="sr-Latn-CS" dirty="0"/>
              <a:t> (određenost) </a:t>
            </a:r>
          </a:p>
          <a:p>
            <a:pPr lvl="1">
              <a:defRPr sz="1600"/>
            </a:pPr>
            <a:r>
              <a:rPr lang="sr-Latn-CS" dirty="0"/>
              <a:t>prostorna neravnomernost. </a:t>
            </a:r>
          </a:p>
        </p:txBody>
      </p:sp>
    </p:spTree>
    <p:extLst>
      <p:ext uri="{BB962C8B-B14F-4D97-AF65-F5344CB8AC3E}">
        <p14:creationId xmlns:p14="http://schemas.microsoft.com/office/powerpoint/2010/main" val="847566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88AE5-73F6-BB24-F007-CDFBAAE2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07415-280E-D7D1-ACB2-25B522F7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tražnjom</a:t>
            </a:r>
            <a:r>
              <a:rPr lang="sr-Latn-RS" dirty="0"/>
              <a:t> za turističkim prevozom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86760-7DB3-6AA6-4066-F45483B42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250843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Putovanje turiste obuhvata 4 faze: </a:t>
            </a:r>
          </a:p>
          <a:p>
            <a:pPr>
              <a:defRPr sz="1600"/>
            </a:pPr>
            <a:endParaRPr lang="sr-Latn-CS" dirty="0"/>
          </a:p>
          <a:p>
            <a:pPr>
              <a:buFont typeface="+mj-lt"/>
              <a:buAutoNum type="arabicPeriod"/>
              <a:defRPr sz="1600"/>
            </a:pPr>
            <a:r>
              <a:rPr lang="sr-Latn-CS" dirty="0"/>
              <a:t>izbor destinacije i planiranje putovanja, </a:t>
            </a:r>
          </a:p>
          <a:p>
            <a:pPr>
              <a:buFont typeface="+mj-lt"/>
              <a:buAutoNum type="arabicPeriod"/>
              <a:defRPr sz="1600"/>
            </a:pPr>
            <a:r>
              <a:rPr lang="sr-Latn-CS" dirty="0"/>
              <a:t>putovanje do destinacije, </a:t>
            </a:r>
          </a:p>
          <a:p>
            <a:pPr>
              <a:buFont typeface="+mj-lt"/>
              <a:buAutoNum type="arabicPeriod"/>
              <a:defRPr sz="1600"/>
            </a:pPr>
            <a:r>
              <a:rPr lang="sr-Latn-CS" dirty="0"/>
              <a:t>boravak i prevoz u destinaciji, </a:t>
            </a:r>
          </a:p>
          <a:p>
            <a:pPr>
              <a:buFont typeface="+mj-lt"/>
              <a:buAutoNum type="arabicPeriod"/>
              <a:defRPr sz="1600"/>
            </a:pPr>
            <a:r>
              <a:rPr lang="sr-Latn-CS" dirty="0"/>
              <a:t>putovanje do druge destinacije i/ili povratak kući</a:t>
            </a:r>
          </a:p>
        </p:txBody>
      </p:sp>
    </p:spTree>
    <p:extLst>
      <p:ext uri="{BB962C8B-B14F-4D97-AF65-F5344CB8AC3E}">
        <p14:creationId xmlns:p14="http://schemas.microsoft.com/office/powerpoint/2010/main" val="3954669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B1670-5523-319E-3AE9-95BC0B040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AB5B0-768E-84D1-BD4E-30828CFF6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tražnjom</a:t>
            </a:r>
            <a:r>
              <a:rPr lang="sr-Latn-RS" dirty="0"/>
              <a:t> za turističkim prevozom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9148E-95DD-588C-179F-D52FB102F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250843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Potražnju za turističkim prevozom karakterišu i cenovni aspekti, ali i kvalitet usluge, pouzdanost i tačnost. </a:t>
            </a:r>
          </a:p>
          <a:p>
            <a:pPr>
              <a:defRPr sz="1600"/>
            </a:pPr>
            <a:r>
              <a:rPr lang="sr-Latn-CS" dirty="0"/>
              <a:t>Jedna od glavnih briga menadžera saobraćajnih kompanija jeste </a:t>
            </a:r>
            <a:r>
              <a:rPr lang="sr-Latn-CS" b="1" u="sng" dirty="0"/>
              <a:t>usklađivanje ponude usluga sa stvarnom i prognoziranom potražnjom</a:t>
            </a:r>
            <a:r>
              <a:rPr lang="sr-Latn-CS" dirty="0"/>
              <a:t>.</a:t>
            </a:r>
          </a:p>
          <a:p>
            <a:pPr>
              <a:defRPr sz="1600"/>
            </a:pPr>
            <a:r>
              <a:rPr lang="sr-Latn-CS" dirty="0"/>
              <a:t>Ova briga je temelj svih aspekata menadžmenta i planiranja saobraćajnih kompanija, jer bez osnovnog razumevanja marketinga i planiranja nije moguće ovo usklađivanje. </a:t>
            </a:r>
          </a:p>
        </p:txBody>
      </p:sp>
    </p:spTree>
    <p:extLst>
      <p:ext uri="{BB962C8B-B14F-4D97-AF65-F5344CB8AC3E}">
        <p14:creationId xmlns:p14="http://schemas.microsoft.com/office/powerpoint/2010/main" val="2787529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ponudom</a:t>
            </a:r>
            <a:r>
              <a:rPr lang="sr-Latn-RS" dirty="0"/>
              <a:t> turističkog prevoza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cenom</a:t>
            </a:r>
            <a:r>
              <a:rPr dirty="0"/>
              <a:t>,</a:t>
            </a:r>
            <a:endParaRPr lang="sr-Latn-RS" dirty="0"/>
          </a:p>
          <a:p>
            <a:pPr>
              <a:defRPr sz="1600"/>
            </a:pPr>
            <a:r>
              <a:rPr dirty="0" err="1"/>
              <a:t>kvalitetom</a:t>
            </a:r>
            <a:r>
              <a:rPr dirty="0"/>
              <a:t> </a:t>
            </a:r>
            <a:r>
              <a:rPr dirty="0" err="1"/>
              <a:t>i</a:t>
            </a:r>
            <a:endParaRPr lang="sr-Latn-RS" dirty="0"/>
          </a:p>
          <a:p>
            <a:pPr>
              <a:defRPr sz="1600"/>
            </a:pPr>
            <a:r>
              <a:rPr dirty="0" err="1"/>
              <a:t>sigurnošću</a:t>
            </a:r>
            <a:r>
              <a:rPr dirty="0"/>
              <a:t> </a:t>
            </a:r>
            <a:r>
              <a:rPr dirty="0" err="1"/>
              <a:t>usluge</a:t>
            </a:r>
            <a:r>
              <a:rPr dirty="0"/>
              <a:t>.</a:t>
            </a:r>
            <a:endParaRPr lang="sr-Latn-RS" dirty="0"/>
          </a:p>
          <a:p>
            <a:pPr>
              <a:defRPr sz="1600"/>
            </a:pPr>
            <a:r>
              <a:rPr dirty="0" err="1"/>
              <a:t>Menadžeri</a:t>
            </a:r>
            <a:r>
              <a:rPr dirty="0"/>
              <a:t> </a:t>
            </a:r>
            <a:r>
              <a:rPr dirty="0" err="1"/>
              <a:t>moraju</a:t>
            </a:r>
            <a:r>
              <a:rPr dirty="0"/>
              <a:t> </a:t>
            </a:r>
            <a:r>
              <a:rPr dirty="0" err="1"/>
              <a:t>balansirati</a:t>
            </a:r>
            <a:r>
              <a:rPr dirty="0"/>
              <a:t> </a:t>
            </a:r>
            <a:r>
              <a:rPr dirty="0" err="1"/>
              <a:t>između</a:t>
            </a:r>
            <a:r>
              <a:rPr dirty="0"/>
              <a:t> </a:t>
            </a:r>
            <a:r>
              <a:rPr dirty="0" err="1"/>
              <a:t>troškova</a:t>
            </a:r>
            <a:r>
              <a:rPr dirty="0"/>
              <a:t>, </a:t>
            </a:r>
            <a:r>
              <a:rPr dirty="0" err="1"/>
              <a:t>očekivanja</a:t>
            </a:r>
            <a:r>
              <a:rPr dirty="0"/>
              <a:t> </a:t>
            </a:r>
            <a:r>
              <a:rPr dirty="0" err="1"/>
              <a:t>tržišta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konkurentskih</a:t>
            </a:r>
            <a:r>
              <a:rPr dirty="0"/>
              <a:t> </a:t>
            </a:r>
            <a:r>
              <a:rPr dirty="0" err="1"/>
              <a:t>cena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E64F6-1A06-F2F6-A91D-2B4A2B5F4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8AD00-4071-48EF-57CC-8249B65E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ponudom</a:t>
            </a:r>
            <a:r>
              <a:rPr lang="sr-Latn-RS" dirty="0"/>
              <a:t> turističkog prevoza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C134C-40B7-1D2D-7079-A830A915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CS" dirty="0"/>
              <a:t>Najvažnije karakteristike turističke ponude su: 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/>
              <a:t>neelastičnost,</a:t>
            </a:r>
          </a:p>
          <a:p>
            <a:pPr lvl="1">
              <a:defRPr sz="1600"/>
            </a:pPr>
            <a:r>
              <a:rPr lang="sr-Latn-CS" dirty="0"/>
              <a:t>statičnost (nepokretljivost) turističke ponude,</a:t>
            </a:r>
          </a:p>
          <a:p>
            <a:pPr lvl="1">
              <a:defRPr sz="1600"/>
            </a:pPr>
            <a:r>
              <a:rPr lang="sr-Latn-CS" dirty="0"/>
              <a:t>prostorna udaljenost ponude od </a:t>
            </a:r>
            <a:r>
              <a:rPr lang="sr-Latn-CS" dirty="0" err="1"/>
              <a:t>emitivnih</a:t>
            </a:r>
            <a:r>
              <a:rPr lang="sr-Latn-CS" dirty="0"/>
              <a:t> turističkih područja, </a:t>
            </a:r>
          </a:p>
          <a:p>
            <a:pPr lvl="1">
              <a:defRPr sz="1600"/>
            </a:pPr>
            <a:r>
              <a:rPr lang="sr-Latn-CS" dirty="0" err="1"/>
              <a:t>diverzifikovanost</a:t>
            </a:r>
            <a:r>
              <a:rPr lang="sr-Latn-CS" dirty="0"/>
              <a:t> ponude.</a:t>
            </a:r>
          </a:p>
          <a:p>
            <a:pPr>
              <a:defRPr sz="16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7868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10856"/>
          </a:xfrm>
        </p:spPr>
        <p:txBody>
          <a:bodyPr/>
          <a:lstStyle/>
          <a:p>
            <a:r>
              <a:rPr dirty="0" err="1"/>
              <a:t>Neelastičnost</a:t>
            </a:r>
            <a:r>
              <a:rPr dirty="0"/>
              <a:t> </a:t>
            </a:r>
            <a:r>
              <a:rPr dirty="0" err="1"/>
              <a:t>ponude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165782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Neelastičnost turističke ponude predstavlja nemogućnost turističke ponude da se u kratkom roku efikasno prilagodi zahtevima tražnje.</a:t>
            </a:r>
          </a:p>
          <a:p>
            <a:pPr>
              <a:defRPr sz="1600"/>
            </a:pPr>
            <a:r>
              <a:rPr lang="sr-Latn-CS" dirty="0"/>
              <a:t>Na neelastičnost turističke ponude utiče niz karakteristika koje je odlikuju : </a:t>
            </a:r>
          </a:p>
          <a:p>
            <a:pPr>
              <a:defRPr sz="1600"/>
            </a:pPr>
            <a:r>
              <a:rPr lang="sr-Latn-CS" dirty="0"/>
              <a:t>Sezonski karakter turizma</a:t>
            </a:r>
          </a:p>
          <a:p>
            <a:pPr>
              <a:defRPr sz="1600"/>
            </a:pPr>
            <a:r>
              <a:rPr lang="sr-Latn-CS" dirty="0"/>
              <a:t>Visok nivo fiksnih u ukupnim troškovima</a:t>
            </a:r>
          </a:p>
          <a:p>
            <a:pPr>
              <a:defRPr sz="1600"/>
            </a:pPr>
            <a:r>
              <a:rPr lang="sr-Latn-CS" dirty="0"/>
              <a:t>Neopipljivost turističkih usluga </a:t>
            </a:r>
          </a:p>
          <a:p>
            <a:pPr>
              <a:defRPr sz="1600"/>
            </a:pPr>
            <a:r>
              <a:rPr lang="sr-Latn-CS" dirty="0"/>
              <a:t>Nemogućnost skladištenja turističkih usluga </a:t>
            </a:r>
          </a:p>
          <a:p>
            <a:pPr>
              <a:defRPr sz="1600"/>
            </a:pPr>
            <a:r>
              <a:rPr lang="sr-Latn-CS" dirty="0"/>
              <a:t>Relativna nepromenljivost atraktivnih faktora – (naročito prirodnih atraktivnosti, kulturno-istorijskog nasleđa) i</a:t>
            </a:r>
          </a:p>
          <a:p>
            <a:pPr>
              <a:defRPr sz="1600"/>
            </a:pPr>
            <a:r>
              <a:rPr lang="sr-Latn-CS" dirty="0"/>
              <a:t>uslovljenost turističke ponude prostorom.</a:t>
            </a:r>
          </a:p>
          <a:p>
            <a:pPr>
              <a:defRPr sz="1600"/>
            </a:pPr>
            <a:endParaRPr lang="sr-Latn-C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72291-E11E-E26F-727C-1F0445E05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57F29-C41A-2F64-6284-461E98147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10856"/>
          </a:xfrm>
        </p:spPr>
        <p:txBody>
          <a:bodyPr/>
          <a:lstStyle/>
          <a:p>
            <a:r>
              <a:rPr lang="sr-Latn-RS" dirty="0" err="1"/>
              <a:t>Statič</a:t>
            </a:r>
            <a:r>
              <a:rPr dirty="0" err="1"/>
              <a:t>nost</a:t>
            </a:r>
            <a:r>
              <a:rPr dirty="0"/>
              <a:t> </a:t>
            </a:r>
            <a:r>
              <a:rPr dirty="0" err="1"/>
              <a:t>ponude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02C39-03FA-F9E2-F082-B387CA92C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165782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Većina elemenata ponude se ne može premestiti – oni su vezani za određeni prostor i destinaciju. </a:t>
            </a:r>
          </a:p>
          <a:p>
            <a:pPr>
              <a:defRPr sz="1600"/>
            </a:pPr>
            <a:r>
              <a:rPr lang="sr-Latn-CS" dirty="0"/>
              <a:t>Npr. hoteli, restorani, muzeji, plaže, skijališta, banje – fizički su fiksirani na određenoj lokaciji, odnosno turisti moraju doći do mesta gde se turistička ponuda nalazi – ne obrnuto.</a:t>
            </a:r>
          </a:p>
          <a:p>
            <a:pPr>
              <a:defRPr sz="1600"/>
            </a:pPr>
            <a:r>
              <a:rPr lang="sr-Latn-CS" dirty="0"/>
              <a:t>Zbog toga, destinacije zavise od dobre saobraćajne povezanosti, infrastrukture, promocije i drugih faktora koji mogu privući tražnju na to mesto.</a:t>
            </a:r>
          </a:p>
        </p:txBody>
      </p:sp>
    </p:spTree>
    <p:extLst>
      <p:ext uri="{BB962C8B-B14F-4D97-AF65-F5344CB8AC3E}">
        <p14:creationId xmlns:p14="http://schemas.microsoft.com/office/powerpoint/2010/main" val="3072971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03F2E-83AA-02F3-FBBF-8C3434251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FE24-85F5-FBA8-0D2A-9A93DB16A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10856"/>
          </a:xfrm>
        </p:spPr>
        <p:txBody>
          <a:bodyPr/>
          <a:lstStyle/>
          <a:p>
            <a:r>
              <a:rPr lang="sr-Latn-RS" dirty="0"/>
              <a:t>Prostorna udaljenost ponude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2311A-585D-3838-525F-27189466B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79944"/>
            <a:ext cx="6347714" cy="4646428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Prostorna udaljenost ponude od </a:t>
            </a:r>
            <a:r>
              <a:rPr lang="sr-Latn-CS" dirty="0" err="1"/>
              <a:t>emitivnih</a:t>
            </a:r>
            <a:r>
              <a:rPr lang="sr-Latn-CS" dirty="0"/>
              <a:t> turističkih područja predstavlja fizičku razdaljinu između mesta gde se turistička ponuda nalazi (destinacija) i područja iz kojih dolaze turisti (</a:t>
            </a:r>
            <a:r>
              <a:rPr lang="sr-Latn-CS" dirty="0" err="1"/>
              <a:t>emitivna</a:t>
            </a:r>
            <a:r>
              <a:rPr lang="sr-Latn-CS" dirty="0"/>
              <a:t> tržišta). </a:t>
            </a:r>
          </a:p>
          <a:p>
            <a:pPr>
              <a:defRPr sz="1600"/>
            </a:pPr>
            <a:r>
              <a:rPr lang="sr-Latn-CS" dirty="0"/>
              <a:t>Ova udaljenost značajno utiče na atraktivnost destinacije, troškove putovanja, vreme dolaska i način organizacije transporta. </a:t>
            </a:r>
          </a:p>
          <a:p>
            <a:pPr>
              <a:defRPr sz="1600"/>
            </a:pPr>
            <a:r>
              <a:rPr lang="sr-Latn-CS" dirty="0"/>
              <a:t>Što je destinacija udaljenija, to je veća potreba za razvijenom saobraćajnom infrastrukturom i kvalitetnim promotivnim aktivnostima kako bi se turisti motivisali da je posete.</a:t>
            </a:r>
          </a:p>
        </p:txBody>
      </p:sp>
    </p:spTree>
    <p:extLst>
      <p:ext uri="{BB962C8B-B14F-4D97-AF65-F5344CB8AC3E}">
        <p14:creationId xmlns:p14="http://schemas.microsoft.com/office/powerpoint/2010/main" val="607575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8A0E9-CB0C-FA86-1AFA-EE95E59E9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0578F-362E-5D6D-EF1F-CCE0821F1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1085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/>
              <a:t>Diverzifikovanost turističke ponude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C688C-9775-B0CD-E8C2-17FCD30E0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79944"/>
            <a:ext cx="6347714" cy="4646428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odnosi se na raznovrsnost sadržaja, usluga i doživljaja koje jedna destinacija može da ponudi turistima.</a:t>
            </a:r>
          </a:p>
          <a:p>
            <a:pPr>
              <a:defRPr sz="1600"/>
            </a:pPr>
            <a:r>
              <a:rPr lang="sr-Latn-CS" dirty="0"/>
              <a:t>Što je ponuda raznovrsnija – smeštaj, ishrana, kulturni sadržaji, sport, zabava, prirodne atrakcije – veće su šanse da privuče različite ciljne grupe turista. </a:t>
            </a:r>
          </a:p>
          <a:p>
            <a:pPr>
              <a:defRPr sz="1600"/>
            </a:pPr>
            <a:r>
              <a:rPr lang="sr-Latn-CS" dirty="0" err="1"/>
              <a:t>Diverzifikovana</a:t>
            </a:r>
            <a:r>
              <a:rPr lang="sr-Latn-CS" dirty="0"/>
              <a:t> ponuda doprinosi:</a:t>
            </a:r>
          </a:p>
          <a:p>
            <a:pPr lvl="1">
              <a:defRPr sz="1600"/>
            </a:pPr>
            <a:r>
              <a:rPr lang="sr-Latn-CS" dirty="0"/>
              <a:t>većoj konkurentnosti destinacije, </a:t>
            </a:r>
          </a:p>
          <a:p>
            <a:pPr lvl="1">
              <a:defRPr sz="1600"/>
            </a:pPr>
            <a:r>
              <a:rPr lang="sr-Latn-CS" dirty="0"/>
              <a:t>produženju turističke sezone i </a:t>
            </a:r>
          </a:p>
          <a:p>
            <a:pPr lvl="1">
              <a:defRPr sz="1600"/>
            </a:pPr>
            <a:r>
              <a:rPr lang="sr-Latn-CS" dirty="0"/>
              <a:t>smanjenju zavisnosti od jedne vrste turizma (npr. samo letnji ili zimski).</a:t>
            </a:r>
          </a:p>
        </p:txBody>
      </p:sp>
    </p:spTree>
    <p:extLst>
      <p:ext uri="{BB962C8B-B14F-4D97-AF65-F5344CB8AC3E}">
        <p14:creationId xmlns:p14="http://schemas.microsoft.com/office/powerpoint/2010/main" val="466994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Strateško</a:t>
            </a:r>
            <a:r>
              <a:rPr dirty="0"/>
              <a:t> </a:t>
            </a:r>
            <a:r>
              <a:rPr dirty="0" err="1"/>
              <a:t>planiranje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CS" dirty="0"/>
              <a:t>Strateško planiranje predstavlja jedan od najvažnijih upravljačkih alata u savremenom poslovanju saobraćajnih preduzeća. </a:t>
            </a:r>
          </a:p>
          <a:p>
            <a:pPr>
              <a:defRPr sz="1600"/>
            </a:pPr>
            <a:r>
              <a:rPr lang="sr-Latn-CS" dirty="0"/>
              <a:t>Reč je o dugoročnom procesu koji podrazumeva </a:t>
            </a:r>
            <a:r>
              <a:rPr lang="sr-Latn-CS" b="1" dirty="0"/>
              <a:t>definisanje ciljeva, razvoj politika i izbora sredstava za ostvarenje tih ciljeva, uzimajući u obzir promene u okruženju, konkurenciju i potrebe korisnika. </a:t>
            </a:r>
            <a:endParaRPr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D050A-5D1C-A570-33D4-8AEC45336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BB710-3182-DF56-F211-6B993FA5F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Strateško</a:t>
            </a:r>
            <a:r>
              <a:rPr dirty="0"/>
              <a:t> </a:t>
            </a:r>
            <a:r>
              <a:rPr dirty="0" err="1"/>
              <a:t>planiranje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C0D7B-A35C-96B9-C94D-142633362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CS" b="1" dirty="0"/>
              <a:t>Ključni elementi strateškog planiranja uključuju analizu okruženja, identifikaciju snaga i slabosti preduzeća, definisanje vizije i misije, kao i formulisanje konkurentskih strategija.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95769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DEF0C-E7CF-6D83-6905-9763C3912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A6463-CDD7-79BA-7A25-6F358CC5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Strateško</a:t>
            </a:r>
            <a:r>
              <a:rPr dirty="0"/>
              <a:t> </a:t>
            </a:r>
            <a:r>
              <a:rPr dirty="0" err="1"/>
              <a:t>planiranje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45E43-A086-941B-C991-4F7E99E50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b="1" dirty="0"/>
              <a:t>Da bi kompanija postigla očekivanu i zadovoljavajuću konkurentnost na tržištu koristi se različitim strategijama: </a:t>
            </a:r>
          </a:p>
          <a:p>
            <a:pPr lvl="1">
              <a:defRPr sz="1600"/>
            </a:pPr>
            <a:r>
              <a:rPr lang="sr-Latn-CS" b="1" dirty="0"/>
              <a:t>Smanjenjem troškova,</a:t>
            </a:r>
          </a:p>
          <a:p>
            <a:pPr lvl="1">
              <a:defRPr sz="1600"/>
            </a:pPr>
            <a:r>
              <a:rPr lang="sr-Latn-CS" b="1" dirty="0"/>
              <a:t>Diferencijacijom proizvoda,</a:t>
            </a:r>
          </a:p>
          <a:p>
            <a:pPr lvl="1">
              <a:defRPr sz="1600"/>
            </a:pPr>
            <a:r>
              <a:rPr lang="sr-Latn-CS" b="1" dirty="0"/>
              <a:t>Zaštitom tržišta (korišćenje zaštićenih tržišta),</a:t>
            </a:r>
          </a:p>
          <a:p>
            <a:pPr lvl="1">
              <a:defRPr sz="1600"/>
            </a:pPr>
            <a:r>
              <a:rPr lang="sr-Latn-CS" b="1" dirty="0"/>
              <a:t>Kombinacijom sve tri strategije,</a:t>
            </a:r>
          </a:p>
          <a:p>
            <a:pPr lvl="1">
              <a:defRPr sz="1600"/>
            </a:pPr>
            <a:r>
              <a:rPr lang="sr-Latn-CS" b="1" dirty="0"/>
              <a:t>Opštim strategijama,</a:t>
            </a:r>
          </a:p>
          <a:p>
            <a:pPr lvl="1">
              <a:defRPr sz="1600"/>
            </a:pPr>
            <a:r>
              <a:rPr lang="sr-Latn-CS" b="1" dirty="0"/>
              <a:t>Strategijom suprotstavljanja, </a:t>
            </a:r>
          </a:p>
          <a:p>
            <a:pPr lvl="1">
              <a:defRPr sz="1600"/>
            </a:pPr>
            <a:r>
              <a:rPr lang="sr-Latn-CS" b="1" dirty="0"/>
              <a:t>Strategijom saradnje,</a:t>
            </a:r>
          </a:p>
          <a:p>
            <a:pPr lvl="1">
              <a:defRPr sz="1600"/>
            </a:pPr>
            <a:r>
              <a:rPr lang="sr-Latn-CS" b="1" dirty="0"/>
              <a:t>Strategijom inovacija.</a:t>
            </a:r>
          </a:p>
          <a:p>
            <a:pPr>
              <a:defRPr sz="1600"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81046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Pokazatelji</a:t>
            </a:r>
            <a:r>
              <a:rPr dirty="0"/>
              <a:t> </a:t>
            </a:r>
            <a:r>
              <a:rPr dirty="0" err="1"/>
              <a:t>uspešnosti</a:t>
            </a:r>
            <a:r>
              <a:rPr lang="sr-Latn-RS" dirty="0"/>
              <a:t> poslovanja 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CS" dirty="0"/>
              <a:t>Uspešnost poslovanja saobraćajnih preduzeća meri se pomoću različitih kvantitativnih i kvalitativnih pokazatelja koji omogućavaju sagledavanje efikasnosti, efektivnosti i ekonomičnosti pružanja saobraćajnih usluga. </a:t>
            </a:r>
          </a:p>
          <a:p>
            <a:pPr>
              <a:defRPr sz="1600"/>
            </a:pPr>
            <a:r>
              <a:rPr lang="sr-Latn-CS" dirty="0"/>
              <a:t>Glavni ciljevi menadžera saobraćajnih preduzeća jesu ostvarivanje profita, odnosno ostvarivanje profitabilnosti, efikasnosti i efektivnosti:</a:t>
            </a:r>
          </a:p>
          <a:p>
            <a:pPr lvl="1">
              <a:defRPr sz="1600"/>
            </a:pPr>
            <a:r>
              <a:rPr lang="sr-Latn-CS" dirty="0"/>
              <a:t>Profitabilnost – postiže se kroz veći promet, bolju uslugu, privlačenje novih korisnika i </a:t>
            </a:r>
            <a:r>
              <a:rPr lang="sr-Latn-CS" dirty="0" err="1"/>
              <a:t>minimizaciju</a:t>
            </a:r>
            <a:r>
              <a:rPr lang="sr-Latn-CS" dirty="0"/>
              <a:t> troškova. </a:t>
            </a:r>
          </a:p>
          <a:p>
            <a:pPr lvl="1">
              <a:defRPr sz="1600"/>
            </a:pPr>
            <a:r>
              <a:rPr lang="sr-Latn-CS" dirty="0"/>
              <a:t>Efikasnost  - podrazumeva smanjenje troškova i utrošenih resursa na minimum kako bi se postigli što isplativiji rezultati.</a:t>
            </a:r>
          </a:p>
          <a:p>
            <a:pPr lvl="1">
              <a:defRPr sz="1600"/>
            </a:pPr>
            <a:r>
              <a:rPr lang="sr-Latn-CS" dirty="0"/>
              <a:t>Efektivnost - postizanje željenog ishoda (najčešće profita). </a:t>
            </a:r>
          </a:p>
          <a:p>
            <a:pPr>
              <a:defRPr sz="1600"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BC776-D043-483B-CC0C-A9BAC5D0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C115E-B867-46A4-ECDF-1A77407AD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Pokazatelji</a:t>
            </a:r>
            <a:r>
              <a:rPr dirty="0"/>
              <a:t> </a:t>
            </a:r>
            <a:r>
              <a:rPr dirty="0" err="1"/>
              <a:t>uspešnosti</a:t>
            </a:r>
            <a:r>
              <a:rPr lang="sr-Latn-RS" dirty="0"/>
              <a:t> poslovanja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3AB49-5D44-B3E4-1A50-A8FEEE257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sz="2000" dirty="0"/>
              <a:t>1. Finansijski pokazatelji </a:t>
            </a:r>
          </a:p>
          <a:p>
            <a:pPr>
              <a:defRPr sz="1600"/>
            </a:pPr>
            <a:r>
              <a:rPr lang="sr-Latn-CS" sz="2000" dirty="0"/>
              <a:t>2. Operativni pokazatelji </a:t>
            </a:r>
          </a:p>
          <a:p>
            <a:pPr>
              <a:defRPr sz="1600"/>
            </a:pPr>
            <a:r>
              <a:rPr lang="sr-Latn-CS" sz="2000" dirty="0"/>
              <a:t>3. Pokazatelji kvaliteta usluge </a:t>
            </a:r>
          </a:p>
          <a:p>
            <a:pPr>
              <a:defRPr sz="1600"/>
            </a:pPr>
            <a:r>
              <a:rPr lang="sr-Latn-CS" sz="2000" dirty="0"/>
              <a:t>4. Ekološki i bezbednosni pokazatelji</a:t>
            </a:r>
          </a:p>
        </p:txBody>
      </p:sp>
    </p:spTree>
    <p:extLst>
      <p:ext uri="{BB962C8B-B14F-4D97-AF65-F5344CB8AC3E}">
        <p14:creationId xmlns:p14="http://schemas.microsoft.com/office/powerpoint/2010/main" val="1609488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45D6E-9CE2-A90C-3E24-44B128E2B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5395A-BC13-1C2B-52DA-8BC38E5B1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Pokazatelji</a:t>
            </a:r>
            <a:r>
              <a:rPr dirty="0"/>
              <a:t> </a:t>
            </a:r>
            <a:r>
              <a:rPr dirty="0" err="1"/>
              <a:t>uspešnosti</a:t>
            </a:r>
            <a:r>
              <a:rPr lang="sr-Latn-RS" dirty="0"/>
              <a:t> poslovanja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293E-1B79-A55B-EAF9-86553CFDE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b="1" dirty="0"/>
              <a:t>Finansijski pokazatelji </a:t>
            </a:r>
            <a:r>
              <a:rPr lang="sr-Latn-CS" dirty="0"/>
              <a:t>- analiza profitabilnosti, likvidnosti i zaduženosti preduzeća. Najčešće korišćeni su: 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/>
              <a:t>Profitna marža – pokazuje koliko je preduzeće profitabilno u odnosu na ostvarene prihode.  </a:t>
            </a:r>
          </a:p>
          <a:p>
            <a:pPr lvl="1">
              <a:defRPr sz="1600"/>
            </a:pPr>
            <a:r>
              <a:rPr lang="sr-Latn-CS" dirty="0"/>
              <a:t>Povraćaj na kapital (ROE)  – meri efikasnost korišćenja sopstvenih sredstava.</a:t>
            </a:r>
          </a:p>
          <a:p>
            <a:pPr lvl="1">
              <a:defRPr sz="1600"/>
            </a:pPr>
            <a:r>
              <a:rPr lang="sr-Latn-CS" dirty="0"/>
              <a:t>Koeficijent tekuće likvidnosti – ukazuje na sposobnost preduzeća da izmiruje kratkoročne obaveze.</a:t>
            </a:r>
          </a:p>
          <a:p>
            <a:pPr lvl="1">
              <a:defRPr sz="1600"/>
            </a:pPr>
            <a:r>
              <a:rPr lang="sr-Latn-CS" dirty="0"/>
              <a:t>Koeficijent zaduženosti – meri udeo duga u ukupnom kapitalu.</a:t>
            </a:r>
          </a:p>
          <a:p>
            <a:pPr>
              <a:defRPr sz="16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1195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7C0BD-ACD3-3F87-582C-7FAA45FF3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C6B3E-4636-AAB6-CCF6-E9312116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Pokazatelji</a:t>
            </a:r>
            <a:r>
              <a:rPr dirty="0"/>
              <a:t> </a:t>
            </a:r>
            <a:r>
              <a:rPr dirty="0" err="1"/>
              <a:t>uspešnosti</a:t>
            </a:r>
            <a:r>
              <a:rPr lang="sr-Latn-RS" dirty="0"/>
              <a:t> poslovanja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423C-590A-0699-496E-F09E0EFD6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Operativni pokazatelji - odnose se na iskorišćenost kapaciteta i efikasnost operativnog procesa: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/>
              <a:t>Iskorišćenost voznog parka – meri koliko efektivno se koriste vozila u saobraćaju.</a:t>
            </a:r>
          </a:p>
          <a:p>
            <a:pPr lvl="1">
              <a:defRPr sz="1600"/>
            </a:pPr>
            <a:r>
              <a:rPr lang="sr-Latn-CS" dirty="0"/>
              <a:t>Broj prevezenih putnika ili tona robe – ključni kvantitativni pokazatelj poslovnog obima.</a:t>
            </a:r>
          </a:p>
          <a:p>
            <a:pPr lvl="1">
              <a:defRPr sz="1600"/>
            </a:pPr>
            <a:r>
              <a:rPr lang="sr-Latn-CS" dirty="0"/>
              <a:t>Prosečna brzina prevoza i vreme putovanja – govori o efikasnosti i kvalitetu usluge.</a:t>
            </a:r>
          </a:p>
          <a:p>
            <a:pPr lvl="1">
              <a:defRPr sz="1600"/>
            </a:pPr>
            <a:r>
              <a:rPr lang="sr-Latn-CS" dirty="0"/>
              <a:t>Stepen tačnosti – pokazuje koliko su usluge pouzdane i izvršene u </a:t>
            </a:r>
            <a:r>
              <a:rPr lang="sr-Latn-CS" dirty="0" err="1"/>
              <a:t>predviđenom</a:t>
            </a:r>
            <a:r>
              <a:rPr lang="sr-Latn-CS" dirty="0"/>
              <a:t> vremenu.</a:t>
            </a:r>
          </a:p>
          <a:p>
            <a:pPr marL="0" indent="0">
              <a:buNone/>
              <a:defRPr sz="16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6126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3D3F1-5917-C6D8-DD1E-87FF77A4B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2BF8D-71F3-A386-4D2B-BF3F66FCF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Pokazatelji</a:t>
            </a:r>
            <a:r>
              <a:rPr dirty="0"/>
              <a:t> </a:t>
            </a:r>
            <a:r>
              <a:rPr dirty="0" err="1"/>
              <a:t>uspešnosti</a:t>
            </a:r>
            <a:r>
              <a:rPr lang="sr-Latn-RS" dirty="0"/>
              <a:t> poslovanja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BC0F9-22C0-ECC8-6E97-4814454A3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Pokazatelji kvaliteta usluge - od suštinskog značaja za zadovoljstvo korisnika i održanje konkurentske prednosti. 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/>
              <a:t>Nivo zadovoljstva korisnika – meri se anketama i analizama pritužbi korisnika.</a:t>
            </a:r>
          </a:p>
          <a:p>
            <a:pPr lvl="1">
              <a:defRPr sz="1600"/>
            </a:pPr>
            <a:r>
              <a:rPr lang="sr-Latn-CS" dirty="0"/>
              <a:t>Broj reklamacija i kvarova – ukazuje na tehničku ispravnost i organizacionu pouzdanost.</a:t>
            </a:r>
          </a:p>
          <a:p>
            <a:pPr lvl="1">
              <a:defRPr sz="1600"/>
            </a:pPr>
            <a:r>
              <a:rPr lang="sr-Latn-CS" dirty="0"/>
              <a:t>Pokrivenost linijama i učestalost saobraćaja – odražava dostupnost i pristupačnost usluge.</a:t>
            </a:r>
          </a:p>
          <a:p>
            <a:pPr>
              <a:defRPr sz="16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6871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39930-DBDC-2AC5-23DD-CD6CF7E4E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0602-702E-0DBE-E39D-68232A315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Pokazatelji</a:t>
            </a:r>
            <a:r>
              <a:rPr dirty="0"/>
              <a:t> </a:t>
            </a:r>
            <a:r>
              <a:rPr dirty="0" err="1"/>
              <a:t>uspešnosti</a:t>
            </a:r>
            <a:r>
              <a:rPr lang="sr-Latn-RS" dirty="0"/>
              <a:t> poslovanja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1FACA-3550-E96F-665F-D8114DB94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Ekološki i bezbednosni pokazatelji: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/>
              <a:t>Potrošnja goriva po vozilu ili pređenom kilometru – indikator energetske efikasnosti.</a:t>
            </a:r>
          </a:p>
          <a:p>
            <a:pPr lvl="1">
              <a:defRPr sz="1600"/>
            </a:pPr>
            <a:r>
              <a:rPr lang="sr-Latn-CS" dirty="0"/>
              <a:t>Emisija štetnih gasova – pokazatelj uticaja na životnu sredinu.</a:t>
            </a:r>
          </a:p>
          <a:p>
            <a:pPr lvl="1">
              <a:defRPr sz="1600"/>
            </a:pPr>
            <a:r>
              <a:rPr lang="sr-Latn-CS" dirty="0"/>
              <a:t>Broj saobraćajnih nezgoda i incidentnih situacija – meri nivo bezbednosti u saobraćaju.</a:t>
            </a:r>
          </a:p>
          <a:p>
            <a:pPr>
              <a:defRPr sz="16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9784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Organizaciona struktura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RS" dirty="0"/>
              <a:t>Glavni faktori koji utiču na izbor organizacione strukture su:</a:t>
            </a:r>
          </a:p>
          <a:p>
            <a:pPr>
              <a:defRPr sz="1600"/>
            </a:pPr>
            <a:endParaRPr lang="sr-Latn-RS" dirty="0"/>
          </a:p>
          <a:p>
            <a:pPr lvl="1">
              <a:defRPr sz="1600"/>
            </a:pPr>
            <a:r>
              <a:rPr lang="sr-Latn-RS" dirty="0"/>
              <a:t>vrsta saobraćaja (drumski, železnički, vazdušni, vodeni), </a:t>
            </a:r>
          </a:p>
          <a:p>
            <a:pPr lvl="1">
              <a:defRPr sz="1600"/>
            </a:pPr>
            <a:r>
              <a:rPr lang="sr-Latn-RS" dirty="0"/>
              <a:t>obim poslovanja i veličina preduzeća, </a:t>
            </a:r>
          </a:p>
          <a:p>
            <a:pPr lvl="1">
              <a:defRPr sz="1600"/>
            </a:pPr>
            <a:r>
              <a:rPr lang="sr-Latn-RS" dirty="0"/>
              <a:t>tehnološki nivo i digitalna zrelost, </a:t>
            </a:r>
          </a:p>
          <a:p>
            <a:pPr lvl="1">
              <a:defRPr sz="1600"/>
            </a:pPr>
            <a:r>
              <a:rPr lang="sr-Latn-RS" dirty="0"/>
              <a:t>ciljevi i strategije preduzeća</a:t>
            </a:r>
          </a:p>
          <a:p>
            <a:pPr lvl="1">
              <a:defRPr sz="1600"/>
            </a:pPr>
            <a:r>
              <a:rPr lang="sr-Latn-RS" dirty="0"/>
              <a:t>regulatorni okvir i stepen javne kontrole.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7233F-86E0-B0DE-FFFB-BD1357EC4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89B2A-ED6B-4ED5-269B-A4E0977FA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Organizaciona struktura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05AD4-7BF3-5A6E-3581-3B91FDF60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 sz="1600"/>
            </a:pPr>
            <a:r>
              <a:rPr lang="sr-Latn-RS" dirty="0"/>
              <a:t>Tipični sektori u organizacionoj strukturi saobraćajnih kompanija su:</a:t>
            </a:r>
          </a:p>
          <a:p>
            <a:pPr lvl="1">
              <a:defRPr sz="1600"/>
            </a:pPr>
            <a:r>
              <a:rPr lang="sr-Latn-RS" dirty="0"/>
              <a:t>Generalni menadžment (Uprava)</a:t>
            </a:r>
          </a:p>
          <a:p>
            <a:pPr lvl="1">
              <a:defRPr sz="1600"/>
            </a:pPr>
            <a:r>
              <a:rPr lang="sr-Latn-RS" dirty="0"/>
              <a:t>Operativni sektor - upravlja svakodnevnim transportnim operacijama: raspored vožnje, praćenje izvršenja, bezbednost i usklađenost sa propisima.</a:t>
            </a:r>
          </a:p>
          <a:p>
            <a:pPr lvl="1">
              <a:defRPr sz="1600"/>
            </a:pPr>
            <a:r>
              <a:rPr lang="sr-Latn-RS" dirty="0"/>
              <a:t>Komercijalni sektor – prodaja, marketing, razvoj usluga i strategija cena, kontakt sa korisnicima. </a:t>
            </a:r>
          </a:p>
          <a:p>
            <a:pPr lvl="1">
              <a:defRPr sz="1600"/>
            </a:pPr>
            <a:r>
              <a:rPr lang="sr-Latn-RS" dirty="0"/>
              <a:t>Tehnički sektor (održavanje)</a:t>
            </a:r>
          </a:p>
          <a:p>
            <a:pPr lvl="1">
              <a:defRPr sz="1600"/>
            </a:pPr>
            <a:r>
              <a:rPr lang="sr-Latn-RS" dirty="0"/>
              <a:t>Finansijsko-računovodstveni sektor </a:t>
            </a:r>
          </a:p>
          <a:p>
            <a:pPr lvl="1">
              <a:defRPr sz="1600"/>
            </a:pPr>
            <a:r>
              <a:rPr lang="sr-Latn-RS" dirty="0"/>
              <a:t>IT i digitalna podrška</a:t>
            </a:r>
          </a:p>
          <a:p>
            <a:pPr lvl="1">
              <a:defRPr sz="1600"/>
            </a:pPr>
            <a:r>
              <a:rPr lang="sr-Latn-RS" dirty="0"/>
              <a:t>Pravni i regulatorni sektor</a:t>
            </a:r>
          </a:p>
          <a:p>
            <a:pPr lvl="1">
              <a:defRPr sz="1600"/>
            </a:pPr>
            <a:r>
              <a:rPr lang="sr-Latn-RS" dirty="0"/>
              <a:t>Sektor za strategiju i razvoj</a:t>
            </a:r>
          </a:p>
          <a:p>
            <a:pPr>
              <a:defRPr sz="1600"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4349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Upravljanje zaposlenima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292" y="2173403"/>
            <a:ext cx="6347714" cy="3880773"/>
          </a:xfrm>
        </p:spPr>
        <p:txBody>
          <a:bodyPr/>
          <a:lstStyle/>
          <a:p>
            <a:pPr>
              <a:defRPr sz="1600"/>
            </a:pPr>
            <a:r>
              <a:rPr lang="sr-Latn-CS" dirty="0"/>
              <a:t>Najvažnije aktivnosti menadžmenta ljudskih resursa su: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/>
              <a:t>planiranje optimalnog broja i strukture zaposlenih, </a:t>
            </a:r>
          </a:p>
          <a:p>
            <a:pPr lvl="1">
              <a:defRPr sz="1600"/>
            </a:pPr>
            <a:r>
              <a:rPr lang="sr-Latn-CS" dirty="0"/>
              <a:t>analizu poslova i radnih mesta,</a:t>
            </a:r>
          </a:p>
          <a:p>
            <a:pPr lvl="1">
              <a:defRPr sz="1600"/>
            </a:pPr>
            <a:r>
              <a:rPr lang="sr-Latn-CS" dirty="0"/>
              <a:t>raspoređivanje kadrova, </a:t>
            </a:r>
          </a:p>
          <a:p>
            <a:pPr lvl="1">
              <a:defRPr sz="1600"/>
            </a:pPr>
            <a:r>
              <a:rPr lang="sr-Latn-CS" dirty="0"/>
              <a:t>praćenje i ocenjivanje radne uspešnosti i motivaciju,</a:t>
            </a:r>
          </a:p>
          <a:p>
            <a:pPr lvl="1">
              <a:defRPr sz="1600"/>
            </a:pPr>
            <a:r>
              <a:rPr lang="sr-Latn-CS" dirty="0"/>
              <a:t>nagrađivanje i kontinuirano stručno usavršavanje zaposlenih.</a:t>
            </a:r>
          </a:p>
          <a:p>
            <a:pPr lvl="1">
              <a:defRPr sz="1600"/>
            </a:pPr>
            <a:endParaRPr lang="sr-Latn-CS" dirty="0"/>
          </a:p>
          <a:p>
            <a:pPr>
              <a:defRPr sz="1600"/>
            </a:pPr>
            <a:r>
              <a:rPr lang="sr-Latn-CS" dirty="0"/>
              <a:t>Specifične poslovne aktivnosti saobraćajnih kompanija zahtevaju i specifične profile stručnih kadrova. 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B1C81-4E31-C9DA-B3C4-4CE93288C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5684C-BFB4-EB34-F574-A71DC09E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Upravljanje zaposlenima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AE248-F63D-3EC8-9CA8-5D762B832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292" y="2173403"/>
            <a:ext cx="6347714" cy="3880773"/>
          </a:xfrm>
        </p:spPr>
        <p:txBody>
          <a:bodyPr/>
          <a:lstStyle/>
          <a:p>
            <a:pPr>
              <a:defRPr sz="1600"/>
            </a:pPr>
            <a:r>
              <a:rPr lang="sr-Latn-CS" dirty="0"/>
              <a:t>Rad u saobraćajnim preduzećima </a:t>
            </a:r>
            <a:r>
              <a:rPr lang="sr-Latn-CS" b="1" dirty="0"/>
              <a:t>zahteva specifična znanja i obuke</a:t>
            </a:r>
            <a:r>
              <a:rPr lang="sr-Latn-CS" dirty="0"/>
              <a:t>, te se zaposleni ne mogu lako zameniti, a celokupno iskustvo u korišćenju usluga prevoza zavisi upravo od kontakta sa zaposlenima.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3408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DA472-1931-C746-7A18-29274C569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0ED7E-532A-BB17-2B4D-1CC4BF80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Upravljanje zaposlenima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345ED-E7D8-BC00-3D37-8A4B87C20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292" y="2173403"/>
            <a:ext cx="6347714" cy="3880773"/>
          </a:xfrm>
        </p:spPr>
        <p:txBody>
          <a:bodyPr/>
          <a:lstStyle/>
          <a:p>
            <a:pPr>
              <a:defRPr sz="1600"/>
            </a:pPr>
            <a:endParaRPr lang="sr-Latn-CS" dirty="0"/>
          </a:p>
          <a:p>
            <a:pPr>
              <a:defRPr sz="1600"/>
            </a:pPr>
            <a:endParaRPr lang="sr-Latn-CS" dirty="0"/>
          </a:p>
          <a:p>
            <a:pPr>
              <a:defRPr sz="1600"/>
            </a:pPr>
            <a:r>
              <a:rPr lang="sr-Latn-CS" dirty="0"/>
              <a:t>Interakcija sa korisnicima postaje deo izgradnje odnosa i upravljanja odnosima sa korisnicima (CRM), što je ključno za zadržavanje potrošača</a:t>
            </a:r>
          </a:p>
        </p:txBody>
      </p:sp>
    </p:spTree>
    <p:extLst>
      <p:ext uri="{BB962C8B-B14F-4D97-AF65-F5344CB8AC3E}">
        <p14:creationId xmlns:p14="http://schemas.microsoft.com/office/powerpoint/2010/main" val="989243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3804275"/>
          </a:xfrm>
        </p:spPr>
        <p:txBody>
          <a:bodyPr/>
          <a:lstStyle/>
          <a:p>
            <a:pPr>
              <a:defRPr sz="1600"/>
            </a:pPr>
            <a:r>
              <a:rPr lang="sr-Latn-CS" dirty="0"/>
              <a:t>Motivi i ciljevi poslovnog povezivanja preduzeća u turizmu:</a:t>
            </a:r>
          </a:p>
          <a:p>
            <a:pPr>
              <a:defRPr sz="1600"/>
            </a:pPr>
            <a:endParaRPr lang="sr-Latn-CS" dirty="0"/>
          </a:p>
          <a:p>
            <a:pPr lvl="1">
              <a:defRPr sz="1600"/>
            </a:pPr>
            <a:r>
              <a:rPr lang="sr-Latn-CS" dirty="0"/>
              <a:t>povećanje učešća na tržištu i korišćenje prednosti koje proizlaze iz ekonomije obima,</a:t>
            </a:r>
          </a:p>
          <a:p>
            <a:pPr lvl="1">
              <a:defRPr sz="1600"/>
            </a:pPr>
            <a:r>
              <a:rPr lang="sr-Latn-CS" dirty="0"/>
              <a:t>prodor na nova tržišta, </a:t>
            </a:r>
          </a:p>
          <a:p>
            <a:pPr lvl="1">
              <a:defRPr sz="1600"/>
            </a:pPr>
            <a:r>
              <a:rPr lang="sr-Latn-CS" dirty="0"/>
              <a:t>efikasniji prodajni i promocioni nastup i drugi.</a:t>
            </a:r>
          </a:p>
          <a:p>
            <a:pPr>
              <a:defRPr sz="1600"/>
            </a:pPr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29247-5AAC-CF7F-8743-40F85C82F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F18C4-3F13-72D2-C8E7-0BA9A43E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005A8-8225-0919-CCF9-DBFE937FC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600"/>
            </a:pPr>
            <a:r>
              <a:rPr lang="sr-Latn-CS" b="1" u="sng" dirty="0"/>
              <a:t>Integracija</a:t>
            </a:r>
            <a:r>
              <a:rPr lang="sr-Latn-CS" dirty="0"/>
              <a:t> je način rasta koji firmi omogućava da poveća svoj udeo na tržištu i istovremeno smanji konkurenciju, istiskujući manje efikasne kompanije.</a:t>
            </a:r>
          </a:p>
          <a:p>
            <a:pPr>
              <a:defRPr sz="1600"/>
            </a:pPr>
            <a:r>
              <a:rPr lang="sr-Latn-CS" b="1" i="1" dirty="0"/>
              <a:t>horizontalna integracija </a:t>
            </a:r>
            <a:r>
              <a:rPr lang="sr-Latn-CS" dirty="0"/>
              <a:t>- dešava na istom nivou u lancu distribucije (npr. spajanje više avio-kompanija),</a:t>
            </a:r>
          </a:p>
          <a:p>
            <a:pPr>
              <a:defRPr sz="1600"/>
            </a:pPr>
            <a:r>
              <a:rPr lang="sr-Latn-CS" b="1" i="1" dirty="0"/>
              <a:t>vertikalna integracija </a:t>
            </a:r>
            <a:r>
              <a:rPr lang="sr-Latn-CS" dirty="0"/>
              <a:t>- povezivanje organizacija se vrši na različitim nivoima lanca (npr. kada tur-operater kupi avio-kompaniju).</a:t>
            </a:r>
          </a:p>
          <a:p>
            <a:pPr>
              <a:defRPr sz="1600"/>
            </a:pPr>
            <a:r>
              <a:rPr lang="sr-Latn-CS" b="1" i="1" dirty="0"/>
              <a:t>dijagonalna integracija - </a:t>
            </a:r>
            <a:r>
              <a:rPr lang="sr-Latn-CS" dirty="0"/>
              <a:t>povezivanje komplementarnih preduzeća unutar istog nivoa u lancu.</a:t>
            </a:r>
          </a:p>
          <a:p>
            <a:pPr>
              <a:defRPr sz="16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7983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D6447-835D-0DA8-7485-421D7433E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B112-1E61-41A5-F743-5DD9B521A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07E79-D48C-90A3-9DE7-5F10A70AD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Moguće forme partnerstva u turizmu, po modelu urađenom od strane WTO- Svetske turističke organizacije su:</a:t>
            </a:r>
          </a:p>
          <a:p>
            <a:pPr lvl="1">
              <a:defRPr sz="1600"/>
            </a:pPr>
            <a:r>
              <a:rPr lang="sr-Latn-CS" dirty="0"/>
              <a:t>Konzorcijum</a:t>
            </a:r>
          </a:p>
          <a:p>
            <a:pPr lvl="1">
              <a:defRPr sz="1600"/>
            </a:pPr>
            <a:r>
              <a:rPr lang="sr-Latn-CS" dirty="0"/>
              <a:t>“</a:t>
            </a:r>
            <a:r>
              <a:rPr lang="sr-Latn-CS" dirty="0" err="1"/>
              <a:t>Joint-venture</a:t>
            </a:r>
            <a:r>
              <a:rPr lang="sr-Latn-CS" dirty="0"/>
              <a:t>“ - zajedničko ulaganje, </a:t>
            </a:r>
          </a:p>
          <a:p>
            <a:pPr lvl="1">
              <a:defRPr sz="1600"/>
            </a:pPr>
            <a:r>
              <a:rPr lang="sr-Latn-CS" dirty="0"/>
              <a:t>Strateške alijanse, ugovor na duži rok radi postizanja zajedničkih ciljeva</a:t>
            </a:r>
          </a:p>
          <a:p>
            <a:pPr lvl="1">
              <a:defRPr sz="1600"/>
            </a:pPr>
            <a:r>
              <a:rPr lang="sr-Latn-CS" dirty="0"/>
              <a:t>Kooperativni marketing</a:t>
            </a:r>
          </a:p>
          <a:p>
            <a:pPr lvl="1">
              <a:defRPr sz="1600"/>
            </a:pPr>
            <a:r>
              <a:rPr lang="sr-Latn-CS" dirty="0"/>
              <a:t>Partnerstvo kroz lance vrednosti</a:t>
            </a:r>
          </a:p>
          <a:p>
            <a:pPr lvl="1">
              <a:defRPr sz="1600"/>
            </a:pPr>
            <a:r>
              <a:rPr lang="sr-Latn-CS" dirty="0"/>
              <a:t>Organizaciono umrežavanje</a:t>
            </a:r>
          </a:p>
          <a:p>
            <a:pPr lvl="1">
              <a:defRPr sz="1600"/>
            </a:pPr>
            <a:r>
              <a:rPr lang="sr-Latn-CS" dirty="0"/>
              <a:t>“</a:t>
            </a:r>
            <a:r>
              <a:rPr lang="sr-Latn-CS" dirty="0" err="1"/>
              <a:t>Outsourcing</a:t>
            </a:r>
            <a:r>
              <a:rPr lang="sr-Latn-CS" dirty="0"/>
              <a:t>“, ugovaranje poslova sa trećom stranom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7038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7C892-478A-1B15-8E48-F3CBAAAC2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DE6F5-E08A-C610-676A-B99BB4D4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29A50-1FAC-A8E9-43FE-A83F28044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dirty="0"/>
              <a:t>Najčešći akteri </a:t>
            </a:r>
            <a:r>
              <a:rPr lang="sr-Latn-CS" dirty="0" err="1"/>
              <a:t>parterstva</a:t>
            </a:r>
            <a:r>
              <a:rPr lang="sr-Latn-CS" dirty="0"/>
              <a:t> na globalnom planu su:</a:t>
            </a:r>
          </a:p>
          <a:p>
            <a:pPr>
              <a:defRPr sz="1600"/>
            </a:pPr>
            <a:r>
              <a:rPr lang="sr-Latn-CS" dirty="0"/>
              <a:t>hotelski lanci i restorani, avio-kompanije i turističke agencije.</a:t>
            </a:r>
          </a:p>
          <a:p>
            <a:pPr>
              <a:defRPr sz="1600"/>
            </a:pPr>
            <a:r>
              <a:rPr lang="sr-Latn-CS" dirty="0"/>
              <a:t>Oni se </a:t>
            </a:r>
            <a:r>
              <a:rPr lang="sr-Latn-CS" dirty="0" err="1"/>
              <a:t>ukrupnjuju</a:t>
            </a:r>
            <a:r>
              <a:rPr lang="sr-Latn-CS" dirty="0"/>
              <a:t> radi postizanja prestiža na tržištu. </a:t>
            </a:r>
          </a:p>
          <a:p>
            <a:pPr>
              <a:defRPr sz="1600"/>
            </a:pPr>
            <a:r>
              <a:rPr lang="sr-Latn-CS" dirty="0"/>
              <a:t>Najpoznatije vrste strategija koje koriste su:</a:t>
            </a:r>
          </a:p>
          <a:p>
            <a:pPr lvl="1">
              <a:defRPr sz="1600"/>
            </a:pPr>
            <a:r>
              <a:rPr lang="sr-Latn-CS" dirty="0"/>
              <a:t>franšiza, </a:t>
            </a:r>
          </a:p>
          <a:p>
            <a:pPr lvl="1">
              <a:defRPr sz="1600"/>
            </a:pPr>
            <a:r>
              <a:rPr lang="sr-Latn-CS" dirty="0"/>
              <a:t>ugovor o menadžmentu,</a:t>
            </a:r>
          </a:p>
          <a:p>
            <a:pPr lvl="1">
              <a:defRPr sz="1600"/>
            </a:pPr>
            <a:r>
              <a:rPr lang="sr-Latn-CS" dirty="0"/>
              <a:t>akvizicije i</a:t>
            </a:r>
          </a:p>
          <a:p>
            <a:pPr lvl="1">
              <a:defRPr sz="1600"/>
            </a:pPr>
            <a:r>
              <a:rPr lang="sr-Latn-CS" dirty="0"/>
              <a:t>strategija diversifikacije.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4947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D5B15-50D1-3FAA-8669-83CCA915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AF845-46E8-69C3-D2BC-E76F88D0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5F330-0924-8C72-2665-E93DE1E8F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b="1" u="sng" dirty="0"/>
              <a:t>Franšiza</a:t>
            </a:r>
            <a:r>
              <a:rPr lang="sr-Latn-CS" dirty="0"/>
              <a:t> predstavlja poseban oblik poslovne saradnje između davaoca franšize (</a:t>
            </a:r>
            <a:r>
              <a:rPr lang="sr-Latn-CS" dirty="0" err="1"/>
              <a:t>franšizodavca</a:t>
            </a:r>
            <a:r>
              <a:rPr lang="sr-Latn-CS" dirty="0"/>
              <a:t>) i primaoca franšize (</a:t>
            </a:r>
            <a:r>
              <a:rPr lang="sr-Latn-CS" dirty="0" err="1"/>
              <a:t>franšizoprimca</a:t>
            </a:r>
            <a:r>
              <a:rPr lang="sr-Latn-CS" dirty="0"/>
              <a:t>), pri čemu </a:t>
            </a:r>
            <a:r>
              <a:rPr lang="sr-Latn-CS" dirty="0" err="1"/>
              <a:t>franšizoprimac</a:t>
            </a:r>
            <a:r>
              <a:rPr lang="sr-Latn-CS" dirty="0"/>
              <a:t> dobija pravo da koristi brend, poslovni model, </a:t>
            </a:r>
            <a:r>
              <a:rPr lang="sr-Latn-CS" dirty="0" err="1"/>
              <a:t>know-how</a:t>
            </a:r>
            <a:r>
              <a:rPr lang="sr-Latn-CS" dirty="0"/>
              <a:t>, standarde i druge poslovne resurse </a:t>
            </a:r>
            <a:r>
              <a:rPr lang="sr-Latn-CS" dirty="0" err="1"/>
              <a:t>franšizodavca</a:t>
            </a:r>
            <a:r>
              <a:rPr lang="sr-Latn-CS" dirty="0"/>
              <a:t> u zamenu za određenu naknadu.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6437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71B9-B343-1062-BADF-785EEB04D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02E8-5771-67FA-A7DF-2ABF89865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04B1D-3710-C596-1206-09ADD4265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b="1" u="sng" dirty="0"/>
              <a:t>Ugovor o menadžme</a:t>
            </a:r>
            <a:r>
              <a:rPr lang="sr-Latn-CS" dirty="0"/>
              <a:t>ntu je forma međunarodnog rasta u turističkoj industriji. Ugovor o menadžmentu u saobraćajnim preduzećima predstavlja oblik poslovne saradnje kojim vlasnik ili nadležni organ preduzeća poverava upravljanje operativnim, finansijskim i organizacionim funkcijama specijalizovanom menadžment timu ili eksternoj kompaniji.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1207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59F6E-40E6-F0AC-BE84-3E128E95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C74FF-782A-F62A-A6E0-730AEAFEB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15BFF-23B1-581E-259B-C0CEBC498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b="1" u="sng" dirty="0"/>
              <a:t>Akvizicija</a:t>
            </a:r>
            <a:r>
              <a:rPr lang="sr-Latn-CS" dirty="0"/>
              <a:t> predstavlja proces </a:t>
            </a:r>
            <a:r>
              <a:rPr lang="sr-Latn-CS" b="1" i="1" dirty="0"/>
              <a:t>preuzimanja kontrole </a:t>
            </a:r>
            <a:r>
              <a:rPr lang="sr-Latn-CS" dirty="0"/>
              <a:t>nad jednim preduzećem od strane drugog, najčešće kroz kupovinu većinskog paketa akcija ili celokupne imovine.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4087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F320E-C7D1-876E-BCF3-EC8DDD364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E8817-EDCD-DAC3-A16C-D696B79E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Strategije</a:t>
            </a:r>
            <a:r>
              <a:rPr dirty="0"/>
              <a:t> rasta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partnerstva</a:t>
            </a:r>
            <a:r>
              <a:rPr lang="sr-Latn-RS" dirty="0"/>
              <a:t>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C3CE5-450A-91D1-C40E-9F53337ED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600"/>
            </a:pPr>
            <a:r>
              <a:rPr lang="sr-Latn-CS" b="1" u="sng" dirty="0"/>
              <a:t>Strategija diversifikacije </a:t>
            </a:r>
            <a:r>
              <a:rPr lang="sr-Latn-CS" dirty="0"/>
              <a:t>podrazumeva širenje delatnosti van osnovnog domena transporta, kao i uvođenje dodatnih usluga i tržišta u cilju povećanja prihoda, smanjenja poslovnog rizika i jačanja konkurentske pozicije.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09409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27C0C-21EF-B786-DEBC-4BD40877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93F4-E83B-2D6C-A982-236F986CF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557" y="2874335"/>
            <a:ext cx="6347713" cy="1320800"/>
          </a:xfrm>
        </p:spPr>
        <p:txBody>
          <a:bodyPr/>
          <a:lstStyle/>
          <a:p>
            <a:pPr algn="ctr"/>
            <a:r>
              <a:rPr lang="sr-Latn-RS" dirty="0"/>
              <a:t>Hvala na pažnji!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26645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</TotalTime>
  <Words>2282</Words>
  <Application>Microsoft Office PowerPoint</Application>
  <PresentationFormat>On-screen Show (4:3)</PresentationFormat>
  <Paragraphs>246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Trebuchet MS</vt:lpstr>
      <vt:lpstr>Wingdings 3</vt:lpstr>
      <vt:lpstr>Facet</vt:lpstr>
      <vt:lpstr>MENADŽMENT SAOBRAĆAJNIH PREDUZEĆA</vt:lpstr>
      <vt:lpstr>Uvod</vt:lpstr>
      <vt:lpstr>Uloga saobraćajnih preduzeća</vt:lpstr>
      <vt:lpstr>Funkcije menadžmenta</vt:lpstr>
      <vt:lpstr>Menadžerski izazovi</vt:lpstr>
      <vt:lpstr>Vizija, misija i ciljevi</vt:lpstr>
      <vt:lpstr>Formulisanje strategije</vt:lpstr>
      <vt:lpstr>Formulisanje strategije</vt:lpstr>
      <vt:lpstr>Formulisanje strategije</vt:lpstr>
      <vt:lpstr>Strateško pozicioniranje</vt:lpstr>
      <vt:lpstr>Strateško pozicioniranje</vt:lpstr>
      <vt:lpstr>Upravljanje tražnjom za turističkim prevozom</vt:lpstr>
      <vt:lpstr>Upravljanje tražnjom za turističkim prevozom</vt:lpstr>
      <vt:lpstr>Upravljanje tražnjom za turističkim prevozom</vt:lpstr>
      <vt:lpstr>Upravljanje tražnjom za turističkim prevozom</vt:lpstr>
      <vt:lpstr>Upravljanje tražnjom za turističkim prevozom</vt:lpstr>
      <vt:lpstr>Upravljanje ponudom turističkog prevoza</vt:lpstr>
      <vt:lpstr>Upravljanje ponudom turističkog prevoza</vt:lpstr>
      <vt:lpstr>Neelastičnost ponude</vt:lpstr>
      <vt:lpstr>Statičnost ponude</vt:lpstr>
      <vt:lpstr>Prostorna udaljenost ponude</vt:lpstr>
      <vt:lpstr>Diverzifikovanost turističke ponude </vt:lpstr>
      <vt:lpstr>Strateško planiranje saobraćajnih preduzeća</vt:lpstr>
      <vt:lpstr>Strateško planiranje saobraćajnih preduzeća</vt:lpstr>
      <vt:lpstr>Strateško planiranje saobraćajnih preduzeća</vt:lpstr>
      <vt:lpstr>Pokazatelji uspešnosti poslovanja </vt:lpstr>
      <vt:lpstr>Pokazatelji uspešnosti poslovanja </vt:lpstr>
      <vt:lpstr>Pokazatelji uspešnosti poslovanja </vt:lpstr>
      <vt:lpstr>Pokazatelji uspešnosti poslovanja </vt:lpstr>
      <vt:lpstr>Pokazatelji uspešnosti poslovanja </vt:lpstr>
      <vt:lpstr>Pokazatelji uspešnosti poslovanja </vt:lpstr>
      <vt:lpstr>Organizaciona struktura</vt:lpstr>
      <vt:lpstr>Organizaciona struktura</vt:lpstr>
      <vt:lpstr>Upravljanje zaposlenima</vt:lpstr>
      <vt:lpstr>Upravljanje zaposlenima</vt:lpstr>
      <vt:lpstr>Upravljanje zaposlenima</vt:lpstr>
      <vt:lpstr>Strategije rasta i partnerstva saobraćajnih preduzeća</vt:lpstr>
      <vt:lpstr>Strategije rasta i partnerstva saobraćajnih preduzeća</vt:lpstr>
      <vt:lpstr>Strategije rasta i partnerstva saobraćajnih preduzeća</vt:lpstr>
      <vt:lpstr>Strategije rasta i partnerstva saobraćajnih preduzeća</vt:lpstr>
      <vt:lpstr>Strategije rasta i partnerstva saobraćajnih preduzeća</vt:lpstr>
      <vt:lpstr>Strategije rasta i partnerstva saobraćajnih preduzeća</vt:lpstr>
      <vt:lpstr>Strategije rasta i partnerstva saobraćajnih preduzeća</vt:lpstr>
      <vt:lpstr>Strategije rasta i partnerstva saobraćajnih preduzeća</vt:lpstr>
      <vt:lpstr>Hvala na pažnji!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Momcilo Tornjanski</cp:lastModifiedBy>
  <cp:revision>25</cp:revision>
  <dcterms:created xsi:type="dcterms:W3CDTF">2013-01-27T09:14:16Z</dcterms:created>
  <dcterms:modified xsi:type="dcterms:W3CDTF">2025-05-14T22:08:52Z</dcterms:modified>
  <cp:category/>
</cp:coreProperties>
</file>