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5" r:id="rId19"/>
    <p:sldId id="276" r:id="rId20"/>
    <p:sldId id="277" r:id="rId21"/>
    <p:sldId id="274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06AA678-AFE7-4F17-9934-2C332A0F1564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B07E8B4-0FFB-40EE-BBC8-8967E4FF92C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06AA678-AFE7-4F17-9934-2C332A0F1564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B07E8B4-0FFB-40EE-BBC8-8967E4FF92C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06AA678-AFE7-4F17-9934-2C332A0F1564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B07E8B4-0FFB-40EE-BBC8-8967E4FF92C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A678-AFE7-4F17-9934-2C332A0F1564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7E8B4-0FFB-40EE-BBC8-8967E4FF92C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A678-AFE7-4F17-9934-2C332A0F1564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7E8B4-0FFB-40EE-BBC8-8967E4FF92C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06AA678-AFE7-4F17-9934-2C332A0F1564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B07E8B4-0FFB-40EE-BBC8-8967E4FF92C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A678-AFE7-4F17-9934-2C332A0F1564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7E8B4-0FFB-40EE-BBC8-8967E4FF92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06AA678-AFE7-4F17-9934-2C332A0F1564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B07E8B4-0FFB-40EE-BBC8-8967E4FF92CB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06AA678-AFE7-4F17-9934-2C332A0F1564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B07E8B4-0FFB-40EE-BBC8-8967E4FF92CB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A678-AFE7-4F17-9934-2C332A0F1564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7E8B4-0FFB-40EE-BBC8-8967E4FF92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A678-AFE7-4F17-9934-2C332A0F1564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7E8B4-0FFB-40EE-BBC8-8967E4FF92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06AA678-AFE7-4F17-9934-2C332A0F1564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B07E8B4-0FFB-40EE-BBC8-8967E4FF92C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533400"/>
            <a:ext cx="7239000" cy="628650"/>
          </a:xfrm>
        </p:spPr>
        <p:txBody>
          <a:bodyPr/>
          <a:lstStyle/>
          <a:p>
            <a:pPr algn="ctr"/>
            <a:r>
              <a:rPr lang="sr-Latn-RS" dirty="0" smtClean="0"/>
              <a:t>III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905000"/>
            <a:ext cx="7620000" cy="48006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RS" dirty="0" smtClean="0"/>
              <a:t>5. IZVOĐENJE TURISTIČKOG ARANŽMANA</a:t>
            </a:r>
          </a:p>
          <a:p>
            <a:pPr algn="just"/>
            <a:endParaRPr lang="sr-Latn-RS" dirty="0" smtClean="0"/>
          </a:p>
          <a:p>
            <a:pPr algn="just"/>
            <a:r>
              <a:rPr lang="sr-Latn-RS" dirty="0"/>
              <a:t> </a:t>
            </a:r>
            <a:r>
              <a:rPr lang="sr-Latn-RS" dirty="0" smtClean="0"/>
              <a:t>   5.1. Priprema turističkog aranžmana za izvođenje</a:t>
            </a:r>
          </a:p>
          <a:p>
            <a:pPr algn="just"/>
            <a:r>
              <a:rPr lang="sr-Latn-RS" dirty="0"/>
              <a:t> </a:t>
            </a:r>
            <a:r>
              <a:rPr lang="sr-Latn-RS" dirty="0" smtClean="0"/>
              <a:t>   5.2. Izvođenje turističkog aranžmana</a:t>
            </a:r>
          </a:p>
          <a:p>
            <a:pPr algn="just"/>
            <a:r>
              <a:rPr lang="sr-Latn-RS" dirty="0"/>
              <a:t> </a:t>
            </a:r>
            <a:r>
              <a:rPr lang="sr-Latn-RS" dirty="0" smtClean="0"/>
              <a:t>   5.3. Tehnika izvršenja pojedinih operacija u izvođenju </a:t>
            </a:r>
          </a:p>
          <a:p>
            <a:pPr algn="just"/>
            <a:r>
              <a:rPr lang="sr-Latn-RS" dirty="0"/>
              <a:t> </a:t>
            </a:r>
            <a:r>
              <a:rPr lang="sr-Latn-RS" dirty="0" smtClean="0"/>
              <a:t>          aranžmana</a:t>
            </a:r>
          </a:p>
          <a:p>
            <a:pPr algn="just"/>
            <a:r>
              <a:rPr lang="sr-Latn-RS" dirty="0"/>
              <a:t> </a:t>
            </a:r>
            <a:r>
              <a:rPr lang="sr-Latn-RS" dirty="0" smtClean="0"/>
              <a:t>   5.4. Vanredne situacije (akcidenti) u odvijanju turističkog </a:t>
            </a:r>
          </a:p>
          <a:p>
            <a:pPr algn="just"/>
            <a:r>
              <a:rPr lang="sr-Latn-RS" dirty="0"/>
              <a:t> </a:t>
            </a:r>
            <a:r>
              <a:rPr lang="sr-Latn-RS" dirty="0" smtClean="0"/>
              <a:t>          aranžmana</a:t>
            </a:r>
          </a:p>
          <a:p>
            <a:pPr algn="just"/>
            <a:r>
              <a:rPr lang="sr-Latn-RS" dirty="0"/>
              <a:t> </a:t>
            </a:r>
            <a:r>
              <a:rPr lang="sr-Latn-RS" dirty="0" smtClean="0"/>
              <a:t>   5.5. Nezadovoljstvo i žalbe učesnika turističkog aranžmana</a:t>
            </a:r>
          </a:p>
          <a:p>
            <a:pPr algn="just"/>
            <a:endParaRPr lang="sr-Latn-RS" dirty="0" smtClean="0"/>
          </a:p>
          <a:p>
            <a:pPr algn="just"/>
            <a:r>
              <a:rPr lang="sr-Latn-RS" dirty="0" smtClean="0"/>
              <a:t>6. OBRAČUN TURISTIČKOG ARANŽMANA</a:t>
            </a:r>
          </a:p>
          <a:p>
            <a:pPr algn="just"/>
            <a:endParaRPr lang="sr-Latn-RS" dirty="0" smtClean="0"/>
          </a:p>
          <a:p>
            <a:pPr algn="just"/>
            <a:r>
              <a:rPr lang="sr-Latn-RS" dirty="0" smtClean="0"/>
              <a:t>7. PRAVNO REGULISANJE ODNOSA IZMEĐU TUROPERATORA </a:t>
            </a:r>
          </a:p>
          <a:p>
            <a:pPr algn="just"/>
            <a:r>
              <a:rPr lang="sr-Latn-RS" dirty="0"/>
              <a:t> </a:t>
            </a:r>
            <a:r>
              <a:rPr lang="sr-Latn-RS" dirty="0" smtClean="0"/>
              <a:t>   I TURISTA</a:t>
            </a:r>
          </a:p>
          <a:p>
            <a:pPr algn="just"/>
            <a:endParaRPr lang="sr-Latn-RS" dirty="0" smtClean="0"/>
          </a:p>
          <a:p>
            <a:pPr algn="just"/>
            <a:r>
              <a:rPr lang="sr-Latn-RS" dirty="0" smtClean="0"/>
              <a:t>8. ODGOVORNOST TUROPERATORA I ZAŠTITA POTROŠAČA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04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467600" cy="808038"/>
          </a:xfrm>
        </p:spPr>
        <p:txBody>
          <a:bodyPr/>
          <a:lstStyle/>
          <a:p>
            <a:pPr algn="ctr"/>
            <a:r>
              <a:rPr lang="sr-Latn-RS" b="1" dirty="0" smtClean="0"/>
              <a:t>Izvođenje turističkog aranžmana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981200"/>
            <a:ext cx="8229600" cy="4191000"/>
          </a:xfrm>
        </p:spPr>
        <p:txBody>
          <a:bodyPr/>
          <a:lstStyle/>
          <a:p>
            <a:r>
              <a:rPr lang="sr-Latn-RS" dirty="0" smtClean="0"/>
              <a:t>Razlika između poslovnih operacija koje se odvijaju u agencijama pretežno emitivnog tipa ili pretežno receptivnog tipa.</a:t>
            </a:r>
          </a:p>
          <a:p>
            <a:endParaRPr lang="sr-Latn-RS" dirty="0"/>
          </a:p>
          <a:p>
            <a:r>
              <a:rPr lang="sr-Latn-RS" b="1" dirty="0" smtClean="0"/>
              <a:t>Dve faze radnog procesa</a:t>
            </a:r>
            <a:r>
              <a:rPr lang="sr-Latn-RS" dirty="0" smtClean="0"/>
              <a:t>:</a:t>
            </a:r>
          </a:p>
          <a:p>
            <a:endParaRPr lang="sr-Latn-RS" dirty="0"/>
          </a:p>
          <a:p>
            <a:pPr marL="457200" indent="-457200">
              <a:buAutoNum type="arabicPeriod"/>
            </a:pPr>
            <a:r>
              <a:rPr lang="sr-Latn-RS" dirty="0"/>
              <a:t>p</a:t>
            </a:r>
            <a:r>
              <a:rPr lang="sr-Latn-RS" dirty="0" smtClean="0"/>
              <a:t>riprema aranžmana za realizaciju i</a:t>
            </a:r>
          </a:p>
          <a:p>
            <a:pPr marL="457200" indent="-457200">
              <a:buAutoNum type="arabicPeriod"/>
            </a:pPr>
            <a:endParaRPr lang="sr-Latn-RS" dirty="0"/>
          </a:p>
          <a:p>
            <a:pPr marL="457200" indent="-457200">
              <a:buAutoNum type="arabicPeriod"/>
            </a:pPr>
            <a:r>
              <a:rPr lang="sr-Latn-RS" dirty="0"/>
              <a:t>i</a:t>
            </a:r>
            <a:r>
              <a:rPr lang="sr-Latn-RS" dirty="0" smtClean="0"/>
              <a:t>zvršenje turističkog aranžmana.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68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686800" cy="731838"/>
          </a:xfrm>
        </p:spPr>
        <p:txBody>
          <a:bodyPr>
            <a:normAutofit/>
          </a:bodyPr>
          <a:lstStyle/>
          <a:p>
            <a:pPr algn="ctr"/>
            <a:r>
              <a:rPr lang="sr-Latn-RS" sz="2600" b="1" dirty="0" smtClean="0"/>
              <a:t>Priprema turističkog aranžmana za izvođenje</a:t>
            </a:r>
            <a:endParaRPr lang="en-US" sz="2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458200" cy="5105400"/>
          </a:xfrm>
        </p:spPr>
        <p:txBody>
          <a:bodyPr>
            <a:normAutofit fontScale="92500"/>
          </a:bodyPr>
          <a:lstStyle/>
          <a:p>
            <a:r>
              <a:rPr lang="sr-Latn-RS" dirty="0" smtClean="0"/>
              <a:t>Poslovi se obavljaju nakon završenog bukinga.</a:t>
            </a:r>
          </a:p>
          <a:p>
            <a:pPr marL="0" indent="0">
              <a:buNone/>
            </a:pPr>
            <a:endParaRPr lang="sr-Latn-RS" dirty="0" smtClean="0"/>
          </a:p>
          <a:p>
            <a:r>
              <a:rPr lang="sr-Latn-RS" b="1" dirty="0" smtClean="0"/>
              <a:t>Neophodno je obaviti sledeće operacije:</a:t>
            </a:r>
            <a:endParaRPr lang="en-US" b="1" dirty="0" smtClean="0"/>
          </a:p>
          <a:p>
            <a:pPr marL="0" indent="0">
              <a:buNone/>
            </a:pPr>
            <a:endParaRPr lang="sr-Latn-RS" dirty="0" smtClean="0"/>
          </a:p>
          <a:p>
            <a:pPr>
              <a:buFontTx/>
              <a:buChar char="-"/>
            </a:pPr>
            <a:r>
              <a:rPr lang="sr-Latn-RS" dirty="0"/>
              <a:t>o</a:t>
            </a:r>
            <a:r>
              <a:rPr lang="sr-Latn-RS" dirty="0" smtClean="0"/>
              <a:t>drediti izvođača organizovanog putovanja,</a:t>
            </a:r>
          </a:p>
          <a:p>
            <a:pPr>
              <a:buFontTx/>
              <a:buChar char="-"/>
            </a:pPr>
            <a:r>
              <a:rPr lang="sr-Latn-RS" dirty="0"/>
              <a:t>s</a:t>
            </a:r>
            <a:r>
              <a:rPr lang="sr-Latn-RS" dirty="0" smtClean="0"/>
              <a:t>ačiniti listu putnika,</a:t>
            </a:r>
          </a:p>
          <a:p>
            <a:pPr>
              <a:buFontTx/>
              <a:buChar char="-"/>
            </a:pPr>
            <a:r>
              <a:rPr lang="sr-Latn-RS" dirty="0"/>
              <a:t>s</a:t>
            </a:r>
            <a:r>
              <a:rPr lang="sr-Latn-RS" dirty="0" smtClean="0"/>
              <a:t>astaviti </a:t>
            </a:r>
            <a:r>
              <a:rPr lang="sr-Latn-RS" i="1" dirty="0" smtClean="0"/>
              <a:t>rooming</a:t>
            </a:r>
            <a:r>
              <a:rPr lang="sr-Latn-RS" dirty="0" smtClean="0"/>
              <a:t> listu,</a:t>
            </a:r>
          </a:p>
          <a:p>
            <a:pPr>
              <a:buFontTx/>
              <a:buChar char="-"/>
            </a:pPr>
            <a:r>
              <a:rPr lang="sr-Latn-RS" dirty="0"/>
              <a:t>o</a:t>
            </a:r>
            <a:r>
              <a:rPr lang="sr-Latn-RS" dirty="0" smtClean="0"/>
              <a:t>sigurati putna dokumenta (pasoši, vize),</a:t>
            </a:r>
          </a:p>
          <a:p>
            <a:pPr>
              <a:buFontTx/>
              <a:buChar char="-"/>
            </a:pPr>
            <a:r>
              <a:rPr lang="sr-Latn-RS" dirty="0"/>
              <a:t>o</a:t>
            </a:r>
            <a:r>
              <a:rPr lang="sr-Latn-RS" dirty="0" smtClean="0"/>
              <a:t>bezbediti prevozna dokumenta,</a:t>
            </a:r>
          </a:p>
          <a:p>
            <a:pPr>
              <a:buFontTx/>
              <a:buChar char="-"/>
            </a:pPr>
            <a:r>
              <a:rPr lang="sr-Latn-RS" dirty="0"/>
              <a:t>i</a:t>
            </a:r>
            <a:r>
              <a:rPr lang="sr-Latn-RS" dirty="0" smtClean="0"/>
              <a:t>zvršiti potrebna plaćanja dobavljačima - pružaocima usluga,</a:t>
            </a:r>
          </a:p>
          <a:p>
            <a:pPr>
              <a:buFontTx/>
              <a:buChar char="-"/>
            </a:pPr>
            <a:r>
              <a:rPr lang="sr-Latn-RS" dirty="0"/>
              <a:t>d</a:t>
            </a:r>
            <a:r>
              <a:rPr lang="sr-Latn-RS" dirty="0" smtClean="0"/>
              <a:t>ostaviti potrebnu dokumentaciju poslovnim partnerima,</a:t>
            </a:r>
          </a:p>
          <a:p>
            <a:pPr>
              <a:buFontTx/>
              <a:buChar char="-"/>
            </a:pPr>
            <a:r>
              <a:rPr lang="sr-Latn-RS" dirty="0"/>
              <a:t>p</a:t>
            </a:r>
            <a:r>
              <a:rPr lang="sr-Latn-RS" dirty="0" smtClean="0"/>
              <a:t>ružiti konačne informacije učesnicima aranžmana.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04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686800" cy="655638"/>
          </a:xfrm>
        </p:spPr>
        <p:txBody>
          <a:bodyPr/>
          <a:lstStyle/>
          <a:p>
            <a:r>
              <a:rPr lang="vi-VN" b="1" dirty="0"/>
              <a:t>Priprema turističkog aranžmana za izvođenje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458200" cy="4572000"/>
          </a:xfrm>
        </p:spPr>
        <p:txBody>
          <a:bodyPr/>
          <a:lstStyle/>
          <a:p>
            <a:r>
              <a:rPr lang="sr-Latn-RS" b="1" dirty="0" smtClean="0"/>
              <a:t>Izvođač putovanja</a:t>
            </a:r>
            <a:r>
              <a:rPr lang="sr-Latn-RS" dirty="0" smtClean="0"/>
              <a:t>: radnik zaposlen u samoj agenciji ili drugo stručno lice (turistički pratilac, turistički agencijski predstavnik) kome se poveravaju određeni zadaci u izvođenju samog turističkog aranžmana (tehničko-organizacioni aspekti izvođenja aranžmana).</a:t>
            </a:r>
          </a:p>
          <a:p>
            <a:endParaRPr lang="sr-Latn-RS" dirty="0"/>
          </a:p>
          <a:p>
            <a:r>
              <a:rPr lang="sr-Latn-RS" b="1" dirty="0" smtClean="0"/>
              <a:t>Sačinjavanje konačne liste putnika</a:t>
            </a:r>
            <a:r>
              <a:rPr lang="sr-Latn-RS" dirty="0" smtClean="0"/>
              <a:t>: na osnovu buking liste; dostavlja se licu koje ispraća grupu na aranžman, turističkom pratiocu ili agencijskom predstavniku.</a:t>
            </a:r>
          </a:p>
          <a:p>
            <a:endParaRPr lang="sr-Latn-RS" dirty="0"/>
          </a:p>
          <a:p>
            <a:pPr marL="0" indent="0">
              <a:buNone/>
            </a:pPr>
            <a:endParaRPr lang="sr-Latn-RS" dirty="0" smtClean="0"/>
          </a:p>
          <a:p>
            <a:endParaRPr lang="sr-Latn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2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31838"/>
          </a:xfrm>
        </p:spPr>
        <p:txBody>
          <a:bodyPr>
            <a:normAutofit fontScale="90000"/>
          </a:bodyPr>
          <a:lstStyle/>
          <a:p>
            <a:r>
              <a:rPr lang="vi-VN" b="1" dirty="0"/>
              <a:t>Priprema turističkog aranžmana za izvođenje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458200" cy="5105400"/>
          </a:xfrm>
        </p:spPr>
        <p:txBody>
          <a:bodyPr>
            <a:normAutofit fontScale="77500" lnSpcReduction="20000"/>
          </a:bodyPr>
          <a:lstStyle/>
          <a:p>
            <a:r>
              <a:rPr lang="sr-Latn-RS" b="1" dirty="0" smtClean="0"/>
              <a:t>Sačinjavanje </a:t>
            </a:r>
            <a:r>
              <a:rPr lang="sr-Latn-RS" b="1" i="1" dirty="0" smtClean="0"/>
              <a:t>rooming</a:t>
            </a:r>
            <a:r>
              <a:rPr lang="sr-Latn-RS" b="1" dirty="0" smtClean="0"/>
              <a:t> liste</a:t>
            </a:r>
            <a:r>
              <a:rPr lang="sr-Latn-RS" dirty="0" smtClean="0"/>
              <a:t>: na osnovu prijava učesnika putovanja; raspored učesnika putovanja po sobama za svaki hotel pojedinačno; mora biti precizno sastavljena i dostavljena hotelima (u većini slučajeva).</a:t>
            </a:r>
          </a:p>
          <a:p>
            <a:endParaRPr lang="sr-Latn-RS" dirty="0"/>
          </a:p>
          <a:p>
            <a:r>
              <a:rPr lang="sr-Latn-RS" b="1" dirty="0" smtClean="0"/>
              <a:t>Obezbeđenje putnih dokumenata </a:t>
            </a:r>
            <a:r>
              <a:rPr lang="sr-Latn-RS" dirty="0" smtClean="0"/>
              <a:t>(viza): ukoliko se radi o putovanju u zemlje gde postoji takva vrsta viznog režima.</a:t>
            </a:r>
          </a:p>
          <a:p>
            <a:endParaRPr lang="sr-Latn-RS" dirty="0"/>
          </a:p>
          <a:p>
            <a:r>
              <a:rPr lang="sr-Latn-RS" b="1" dirty="0" smtClean="0"/>
              <a:t>Pribavljanje prevoznih karata</a:t>
            </a:r>
            <a:r>
              <a:rPr lang="sr-Latn-RS" dirty="0" smtClean="0"/>
              <a:t>:</a:t>
            </a:r>
          </a:p>
          <a:p>
            <a:pPr marL="0" indent="0">
              <a:buNone/>
            </a:pPr>
            <a:endParaRPr lang="sr-Latn-RS" dirty="0" smtClean="0"/>
          </a:p>
          <a:p>
            <a:pPr>
              <a:buFontTx/>
              <a:buChar char="-"/>
            </a:pPr>
            <a:r>
              <a:rPr lang="sr-Latn-RS" dirty="0"/>
              <a:t>k</a:t>
            </a:r>
            <a:r>
              <a:rPr lang="sr-Latn-RS" dirty="0" smtClean="0"/>
              <a:t>od avionskih aranžmana: organizator putovanja, ovlašćen za prodaju avionskih karata, vrši i njihovo izdavanje; izuzetak - tzv. blok-čarter, gde avionske karte izdaje kompanija koja se javlja kao organizator čarter leta.</a:t>
            </a:r>
          </a:p>
          <a:p>
            <a:pPr>
              <a:buFontTx/>
              <a:buChar char="-"/>
            </a:pPr>
            <a:endParaRPr lang="sr-Latn-RS" dirty="0"/>
          </a:p>
          <a:p>
            <a:pPr>
              <a:buFontTx/>
              <a:buChar char="-"/>
            </a:pPr>
            <a:r>
              <a:rPr lang="sr-Latn-RS" dirty="0" smtClean="0"/>
              <a:t>- kod autobuskih aranžmana: najčešće se ne izdaju posebni prevozni dokumenti, već se samo sastavlja lista učesnika putovanja; osetljivo je pitanje rasporeda putnika u autobusu (pozicije nekih sedišta mogu značajno uticati na osećaj udobnosti tokom putovanja).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71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610600" cy="609600"/>
          </a:xfrm>
        </p:spPr>
        <p:txBody>
          <a:bodyPr/>
          <a:lstStyle/>
          <a:p>
            <a:r>
              <a:rPr lang="vi-VN" b="1" dirty="0"/>
              <a:t>Priprema turističkog aranžmana za izvođenje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066800"/>
            <a:ext cx="8534400" cy="5486400"/>
          </a:xfrm>
        </p:spPr>
        <p:txBody>
          <a:bodyPr>
            <a:normAutofit fontScale="85000" lnSpcReduction="20000"/>
          </a:bodyPr>
          <a:lstStyle/>
          <a:p>
            <a:r>
              <a:rPr lang="sr-Latn-RS" b="1" dirty="0" smtClean="0"/>
              <a:t>Izvršiti potrebna plaćanja dobavljačima </a:t>
            </a:r>
            <a:r>
              <a:rPr lang="sr-Latn-RS" dirty="0" smtClean="0"/>
              <a:t>(u celini ili delimično); za korišćenje pojedinih usluga mora se obezbediti gotov novac, čekovi ili kreditne kartice.</a:t>
            </a:r>
          </a:p>
          <a:p>
            <a:endParaRPr lang="sr-Latn-RS" dirty="0"/>
          </a:p>
          <a:p>
            <a:r>
              <a:rPr lang="sr-Latn-RS" b="1" dirty="0" smtClean="0"/>
              <a:t>Dostaviti potrebnu dokumentaciju poslovnim partnerima</a:t>
            </a:r>
            <a:r>
              <a:rPr lang="sr-Latn-RS" dirty="0" smtClean="0"/>
              <a:t>: vrsta dokumentacije, kao i rokovi, najčešće su precizno regulisani zaključenim ugovorima sa poslovnim partnerima; obaveza se odnosi na dostavljanje:</a:t>
            </a:r>
          </a:p>
          <a:p>
            <a:pPr>
              <a:buFontTx/>
              <a:buChar char="-"/>
            </a:pPr>
            <a:r>
              <a:rPr lang="sr-Latn-RS" dirty="0"/>
              <a:t>d</a:t>
            </a:r>
            <a:r>
              <a:rPr lang="sr-Latn-RS" dirty="0" smtClean="0"/>
              <a:t>okaza o izvršenom plaćanju usluga,</a:t>
            </a:r>
          </a:p>
          <a:p>
            <a:pPr>
              <a:buFontTx/>
              <a:buChar char="-"/>
            </a:pPr>
            <a:r>
              <a:rPr lang="sr-Latn-RS" dirty="0"/>
              <a:t>k</a:t>
            </a:r>
            <a:r>
              <a:rPr lang="sr-Latn-RS" dirty="0" smtClean="0"/>
              <a:t>opije vaučera,</a:t>
            </a:r>
          </a:p>
          <a:p>
            <a:pPr>
              <a:buFontTx/>
              <a:buChar char="-"/>
            </a:pPr>
            <a:r>
              <a:rPr lang="sr-Latn-RS" i="1" dirty="0" smtClean="0"/>
              <a:t>rooming</a:t>
            </a:r>
            <a:r>
              <a:rPr lang="sr-Latn-RS" dirty="0" smtClean="0"/>
              <a:t> liste (koja se upućuje hotelijeru),</a:t>
            </a:r>
          </a:p>
          <a:p>
            <a:pPr>
              <a:buFontTx/>
              <a:buChar char="-"/>
            </a:pPr>
            <a:r>
              <a:rPr lang="sr-Latn-RS" dirty="0"/>
              <a:t>l</a:t>
            </a:r>
            <a:r>
              <a:rPr lang="sr-Latn-RS" dirty="0" smtClean="0"/>
              <a:t>iste putnika: kod avionskih aranžmana </a:t>
            </a:r>
            <a:r>
              <a:rPr lang="sr-Latn-RS" i="1" dirty="0" smtClean="0"/>
              <a:t>flight-list</a:t>
            </a:r>
            <a:r>
              <a:rPr lang="sr-Latn-RS" dirty="0"/>
              <a:t> </a:t>
            </a:r>
            <a:r>
              <a:rPr lang="sr-Latn-RS" dirty="0" smtClean="0"/>
              <a:t>(koja se dostavlja vazduhoplovnoj kompaniji),</a:t>
            </a:r>
          </a:p>
          <a:p>
            <a:pPr>
              <a:buFontTx/>
              <a:buChar char="-"/>
            </a:pPr>
            <a:r>
              <a:rPr lang="sr-Latn-RS" dirty="0"/>
              <a:t>d</a:t>
            </a:r>
            <a:r>
              <a:rPr lang="sr-Latn-RS" dirty="0" smtClean="0"/>
              <a:t>okumentacije koja prati IT aranžmane na redovnim linijama.</a:t>
            </a:r>
          </a:p>
          <a:p>
            <a:pPr>
              <a:buFontTx/>
              <a:buChar char="-"/>
            </a:pPr>
            <a:endParaRPr lang="sr-Latn-RS" dirty="0"/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 </a:t>
            </a:r>
            <a:r>
              <a:rPr lang="sr-Latn-RS" b="1" dirty="0" smtClean="0"/>
              <a:t>Davanje poslednjih informacija učesnicima aranžmana</a:t>
            </a:r>
            <a:r>
              <a:rPr lang="sr-Latn-RS" dirty="0" smtClean="0"/>
              <a:t>: obično usmenim putem (telefonom); posebno je važno precizno obaveštavanje putnika u slučaju izmene neke činjenice koja može bitno uticati na odvijanje putovanja.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3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467600" cy="579438"/>
          </a:xfrm>
        </p:spPr>
        <p:txBody>
          <a:bodyPr/>
          <a:lstStyle/>
          <a:p>
            <a:r>
              <a:rPr lang="sr-Latn-RS" b="1" dirty="0" smtClean="0"/>
              <a:t>Izvođenje turističkog aranžmana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990600"/>
            <a:ext cx="8458200" cy="5791200"/>
          </a:xfrm>
        </p:spPr>
        <p:txBody>
          <a:bodyPr>
            <a:normAutofit fontScale="77500" lnSpcReduction="20000"/>
          </a:bodyPr>
          <a:lstStyle/>
          <a:p>
            <a:r>
              <a:rPr lang="sr-Latn-RS" dirty="0" smtClean="0"/>
              <a:t>Izvođenje aranžmana predstavlja za turoperatora </a:t>
            </a:r>
            <a:r>
              <a:rPr lang="sr-Latn-RS" b="1" dirty="0" smtClean="0"/>
              <a:t>izvršenje obaveze prema učesniku putovanja</a:t>
            </a:r>
            <a:r>
              <a:rPr lang="sr-Latn-RS" dirty="0" smtClean="0"/>
              <a:t>.</a:t>
            </a:r>
          </a:p>
          <a:p>
            <a:endParaRPr lang="sr-Latn-RS" dirty="0"/>
          </a:p>
          <a:p>
            <a:r>
              <a:rPr lang="sr-Latn-RS" b="1" dirty="0" smtClean="0"/>
              <a:t>Program putovanja je osnov za uspostavljanje ugovornog odnosa</a:t>
            </a:r>
            <a:r>
              <a:rPr lang="sr-Latn-RS" dirty="0" smtClean="0"/>
              <a:t>, iz koga proizilazi:</a:t>
            </a:r>
          </a:p>
          <a:p>
            <a:pPr>
              <a:buFontTx/>
              <a:buChar char="-"/>
            </a:pPr>
            <a:r>
              <a:rPr lang="sr-Latn-RS" dirty="0"/>
              <a:t>o</a:t>
            </a:r>
            <a:r>
              <a:rPr lang="sr-Latn-RS" dirty="0" smtClean="0"/>
              <a:t>baveza organizatora da izvrši predviđeni program putovanja, kao i </a:t>
            </a:r>
          </a:p>
          <a:p>
            <a:pPr>
              <a:buFontTx/>
              <a:buChar char="-"/>
            </a:pPr>
            <a:r>
              <a:rPr lang="sr-Latn-RS" dirty="0"/>
              <a:t>o</a:t>
            </a:r>
            <a:r>
              <a:rPr lang="sr-Latn-RS" dirty="0" smtClean="0"/>
              <a:t>baveza putnika da plati utvrđenu cenu.</a:t>
            </a:r>
          </a:p>
          <a:p>
            <a:pPr>
              <a:buFontTx/>
              <a:buChar char="-"/>
            </a:pPr>
            <a:endParaRPr lang="sr-Latn-RS" dirty="0"/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O izvršenju obaveza turoperatora brine se izvođač aranžmana, turistički pratilac ili agencijski predstavnik na destinaciji; postoji </a:t>
            </a:r>
            <a:r>
              <a:rPr lang="sr-Latn-RS" b="1" dirty="0" smtClean="0"/>
              <a:t>visok stepen uticaja radnika na prvoj liniji poslovanja na percepciju potrošača o kvalitetu usluge</a:t>
            </a:r>
            <a:r>
              <a:rPr lang="sr-Latn-RS" dirty="0" smtClean="0"/>
              <a:t>; ključni su sledeći aspekti.</a:t>
            </a:r>
          </a:p>
          <a:p>
            <a:pPr>
              <a:buFontTx/>
              <a:buChar char="-"/>
            </a:pPr>
            <a:r>
              <a:rPr lang="sr-Latn-RS" dirty="0"/>
              <a:t>s</a:t>
            </a:r>
            <a:r>
              <a:rPr lang="sr-Latn-RS" dirty="0" smtClean="0"/>
              <a:t>tručnost (znanje) i profesionalno iskustvo,</a:t>
            </a:r>
          </a:p>
          <a:p>
            <a:pPr>
              <a:buFontTx/>
              <a:buChar char="-"/>
            </a:pPr>
            <a:r>
              <a:rPr lang="sr-Latn-RS" dirty="0"/>
              <a:t>v</a:t>
            </a:r>
            <a:r>
              <a:rPr lang="sr-Latn-RS" dirty="0" smtClean="0"/>
              <a:t>eština komunikacije i način prezentacije,</a:t>
            </a:r>
          </a:p>
          <a:p>
            <a:pPr>
              <a:buFontTx/>
              <a:buChar char="-"/>
            </a:pPr>
            <a:r>
              <a:rPr lang="sr-Latn-RS" dirty="0"/>
              <a:t>o</a:t>
            </a:r>
            <a:r>
              <a:rPr lang="sr-Latn-RS" dirty="0" smtClean="0"/>
              <a:t>dnos prema potrošačima (turističkoj grupi i pojedincu),</a:t>
            </a:r>
          </a:p>
          <a:p>
            <a:pPr>
              <a:buFontTx/>
              <a:buChar char="-"/>
            </a:pPr>
            <a:r>
              <a:rPr lang="sr-Latn-RS" dirty="0"/>
              <a:t>l</a:t>
            </a:r>
            <a:r>
              <a:rPr lang="sr-Latn-RS" dirty="0" smtClean="0"/>
              <a:t>ične osobine.</a:t>
            </a:r>
          </a:p>
          <a:p>
            <a:pPr>
              <a:buFontTx/>
              <a:buChar char="-"/>
            </a:pPr>
            <a:endParaRPr lang="sr-Latn-RS" dirty="0"/>
          </a:p>
          <a:p>
            <a:pPr>
              <a:buFontTx/>
              <a:buChar char="-"/>
            </a:pPr>
            <a:r>
              <a:rPr lang="sr-Latn-RS" dirty="0" smtClean="0"/>
              <a:t>Izvođači aranžmana dobijaju posebne interne naloge u kojima su dati sadržaji usluga i način na koji ih treba izvršiti (standardizovanom procedurom može se postići i održati kvalitet usluga).</a:t>
            </a:r>
          </a:p>
          <a:p>
            <a:pPr>
              <a:buFontTx/>
              <a:buChar char="-"/>
            </a:pPr>
            <a:endParaRPr lang="sr-Latn-RS" dirty="0"/>
          </a:p>
          <a:p>
            <a:pPr>
              <a:buFont typeface="Courier New" panose="02070309020205020404" pitchFamily="49" charset="0"/>
              <a:buChar char="o"/>
            </a:pP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98883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sr-Latn-RS" sz="2600" b="1" dirty="0" smtClean="0"/>
              <a:t>Opšta načela </a:t>
            </a:r>
            <a:br>
              <a:rPr lang="sr-Latn-RS" sz="2600" b="1" dirty="0" smtClean="0"/>
            </a:br>
            <a:r>
              <a:rPr lang="sr-Latn-RS" sz="2600" b="1" dirty="0" smtClean="0"/>
              <a:t>u izvođenju turističkog aranžmana</a:t>
            </a:r>
            <a:endParaRPr lang="en-US" sz="2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47800"/>
            <a:ext cx="8077200" cy="4873625"/>
          </a:xfrm>
        </p:spPr>
      </p:pic>
    </p:spTree>
    <p:extLst>
      <p:ext uri="{BB962C8B-B14F-4D97-AF65-F5344CB8AC3E}">
        <p14:creationId xmlns:p14="http://schemas.microsoft.com/office/powerpoint/2010/main" val="405837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467600" cy="579438"/>
          </a:xfrm>
        </p:spPr>
        <p:txBody>
          <a:bodyPr/>
          <a:lstStyle/>
          <a:p>
            <a:pPr algn="ctr"/>
            <a:r>
              <a:rPr lang="sr-Latn-RS" b="1" dirty="0" smtClean="0"/>
              <a:t>Izvođenje aerodromskih transfera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382000" cy="5105400"/>
          </a:xfrm>
        </p:spPr>
        <p:txBody>
          <a:bodyPr>
            <a:normAutofit fontScale="92500" lnSpcReduction="10000"/>
          </a:bodyPr>
          <a:lstStyle/>
          <a:p>
            <a:r>
              <a:rPr lang="sr-Latn-RS" b="1" dirty="0" smtClean="0"/>
              <a:t>Transfer</a:t>
            </a:r>
            <a:r>
              <a:rPr lang="sr-Latn-RS" dirty="0" smtClean="0"/>
              <a:t> – organizovani prevoz učesnika turističkog aranžmana (najčešće avionskog) kod dolaska u destinaciju ili prilikom povratka (aerodrom-hotel-aerodrom).</a:t>
            </a:r>
          </a:p>
          <a:p>
            <a:endParaRPr lang="sr-Latn-RS" dirty="0"/>
          </a:p>
          <a:p>
            <a:r>
              <a:rPr lang="sr-Latn-RS" dirty="0" smtClean="0"/>
              <a:t>Ovu uslugu turoperator, po pravilu, ugovara sa receptivnom agencijom</a:t>
            </a:r>
            <a:r>
              <a:rPr lang="en-US" dirty="0" smtClean="0"/>
              <a:t>,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obe</a:t>
            </a:r>
            <a:r>
              <a:rPr lang="sr-Latn-RS" dirty="0" smtClean="0"/>
              <a:t>zbeđuje odgovarajuće prevozno sredstvo, kao i asistenciju svog predstavnika (transferiste).</a:t>
            </a:r>
          </a:p>
          <a:p>
            <a:endParaRPr lang="sr-Latn-RS" dirty="0"/>
          </a:p>
          <a:p>
            <a:r>
              <a:rPr lang="sr-Latn-RS" dirty="0" smtClean="0"/>
              <a:t>Posao dovodi predstavnika agencije, pratioca ili vodiča na aerodrom u sledećim slučajevima:</a:t>
            </a:r>
          </a:p>
          <a:p>
            <a:pPr>
              <a:buFontTx/>
              <a:buChar char="-"/>
            </a:pPr>
            <a:r>
              <a:rPr lang="sr-Latn-RS" dirty="0"/>
              <a:t>k</a:t>
            </a:r>
            <a:r>
              <a:rPr lang="sr-Latn-RS" dirty="0" smtClean="0"/>
              <a:t>ada dočekuje grupu (</a:t>
            </a:r>
            <a:r>
              <a:rPr lang="sr-Latn-RS" i="1" dirty="0" smtClean="0"/>
              <a:t>Arrival transfer, Meet and Greet transfer</a:t>
            </a:r>
            <a:r>
              <a:rPr lang="sr-Latn-RS" dirty="0" smtClean="0"/>
              <a:t>),</a:t>
            </a:r>
          </a:p>
          <a:p>
            <a:pPr>
              <a:buFontTx/>
              <a:buChar char="-"/>
            </a:pPr>
            <a:r>
              <a:rPr lang="sr-Latn-RS" dirty="0"/>
              <a:t>k</a:t>
            </a:r>
            <a:r>
              <a:rPr lang="sr-Latn-RS" dirty="0" smtClean="0"/>
              <a:t>ada je ispraća (</a:t>
            </a:r>
            <a:r>
              <a:rPr lang="sr-Latn-RS" i="1" dirty="0" smtClean="0"/>
              <a:t>Departure transfer</a:t>
            </a:r>
            <a:r>
              <a:rPr lang="sr-Latn-RS" dirty="0" smtClean="0"/>
              <a:t>) i </a:t>
            </a:r>
          </a:p>
          <a:p>
            <a:pPr>
              <a:buFontTx/>
              <a:buChar char="-"/>
            </a:pPr>
            <a:r>
              <a:rPr lang="sr-Latn-RS" dirty="0"/>
              <a:t>k</a:t>
            </a:r>
            <a:r>
              <a:rPr lang="sr-Latn-RS" dirty="0" smtClean="0"/>
              <a:t>ada kao pratilac turističke grupe i sam putuje avionom.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48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655638"/>
          </a:xfrm>
        </p:spPr>
        <p:txBody>
          <a:bodyPr/>
          <a:lstStyle/>
          <a:p>
            <a:pPr algn="ctr"/>
            <a:r>
              <a:rPr lang="sr-Latn-RS" b="1" dirty="0" smtClean="0"/>
              <a:t>Dolazni transfer (</a:t>
            </a:r>
            <a:r>
              <a:rPr lang="sr-Latn-RS" b="1" i="1" dirty="0" smtClean="0"/>
              <a:t>Arrival transfer</a:t>
            </a:r>
            <a:r>
              <a:rPr lang="sr-Latn-RS" b="1" dirty="0" smtClean="0"/>
              <a:t>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458200" cy="5029200"/>
          </a:xfrm>
        </p:spPr>
        <p:txBody>
          <a:bodyPr>
            <a:normAutofit lnSpcReduction="10000"/>
          </a:bodyPr>
          <a:lstStyle/>
          <a:p>
            <a:r>
              <a:rPr lang="sr-Latn-RS" b="1" dirty="0" smtClean="0"/>
              <a:t>Pripreme za prihvat grupe</a:t>
            </a:r>
            <a:r>
              <a:rPr lang="sr-Latn-RS" dirty="0" smtClean="0"/>
              <a:t>: proverava tačno vreme dolaska; po najavi da je avion sleteo, čeka najavljene putnike ili grupu u holu i u rukama drži tablu sa imenom klijenta ili nazivom grupe; po izlasku putnika iz carinske zone, proverava da li su svi tu, da li su preuzeli svoj prtljag i vodi ih do autobusa koji je parkiran kod aerodroma.</a:t>
            </a:r>
          </a:p>
          <a:p>
            <a:endParaRPr lang="sr-Latn-RS" dirty="0"/>
          </a:p>
          <a:p>
            <a:r>
              <a:rPr lang="sr-Latn-RS" dirty="0" smtClean="0"/>
              <a:t>Za transfer se bira </a:t>
            </a:r>
            <a:r>
              <a:rPr lang="sr-Latn-RS" b="1" dirty="0" smtClean="0"/>
              <a:t>najkraći prevozni put</a:t>
            </a:r>
            <a:r>
              <a:rPr lang="sr-Latn-RS" dirty="0" smtClean="0"/>
              <a:t>, kojim se najbrže stiže do odredišta (uz put, turistima pruža neophodne osnovne informacije).</a:t>
            </a:r>
          </a:p>
          <a:p>
            <a:endParaRPr lang="sr-Latn-RS" dirty="0"/>
          </a:p>
          <a:p>
            <a:r>
              <a:rPr lang="sr-Latn-RS" dirty="0" smtClean="0"/>
              <a:t>Po dolasku u hotel, pomaže grupi kod raspodele soba na recepciji.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44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382000" cy="655638"/>
          </a:xfrm>
        </p:spPr>
        <p:txBody>
          <a:bodyPr/>
          <a:lstStyle/>
          <a:p>
            <a:r>
              <a:rPr lang="sr-Latn-RS" b="1" dirty="0" smtClean="0"/>
              <a:t>Odlazni transfer (</a:t>
            </a:r>
            <a:r>
              <a:rPr lang="sr-Latn-RS" b="1" i="1" dirty="0" smtClean="0"/>
              <a:t>Departure transfer</a:t>
            </a:r>
            <a:r>
              <a:rPr lang="sr-Latn-RS" b="1" dirty="0" smtClean="0"/>
              <a:t>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4400" cy="4873752"/>
          </a:xfrm>
        </p:spPr>
        <p:txBody>
          <a:bodyPr>
            <a:normAutofit fontScale="85000" lnSpcReduction="20000"/>
          </a:bodyPr>
          <a:lstStyle/>
          <a:p>
            <a:r>
              <a:rPr lang="sr-Latn-RS" dirty="0" smtClean="0"/>
              <a:t>Kada grupu prati na aerodrom, transferista dolazi u hotel dovoljno vremena pre zakazanog transfera, radi provere da li su svi turisti (i njihov prtljag) spremni za ukrcavanje u autobus, da li su ključevi soba vraćeni na recepciju i dodatni, lični troškovi izmireni.</a:t>
            </a:r>
          </a:p>
          <a:p>
            <a:endParaRPr lang="sr-Latn-RS" dirty="0"/>
          </a:p>
          <a:p>
            <a:r>
              <a:rPr lang="sr-Latn-RS" dirty="0" smtClean="0"/>
              <a:t>Bira se </a:t>
            </a:r>
            <a:r>
              <a:rPr lang="sr-Latn-RS" b="1" dirty="0" smtClean="0"/>
              <a:t>najkraći prevozni put</a:t>
            </a:r>
            <a:r>
              <a:rPr lang="sr-Latn-RS" dirty="0" smtClean="0"/>
              <a:t>, kojim se stiže do aerodroma.</a:t>
            </a:r>
          </a:p>
          <a:p>
            <a:endParaRPr lang="sr-Latn-RS" dirty="0"/>
          </a:p>
          <a:p>
            <a:r>
              <a:rPr lang="sr-Latn-RS" dirty="0" smtClean="0"/>
              <a:t>Na prilazu aerodromu, obaveštava putnike o proceduri prijavljivanja za let, kao i drugim praktičnim detaljima.</a:t>
            </a:r>
          </a:p>
          <a:p>
            <a:endParaRPr lang="sr-Latn-RS" dirty="0"/>
          </a:p>
          <a:p>
            <a:r>
              <a:rPr lang="sr-Latn-RS" dirty="0" smtClean="0"/>
              <a:t>Po dolasku na aerodrom, čeka da svi turisti preuzmu svoje stvari iz autobusa i zatim ih vodi do avio-šaltera, gde se obavlja prijavljivanje za let (</a:t>
            </a:r>
            <a:r>
              <a:rPr lang="sr-Latn-RS" i="1" dirty="0" smtClean="0"/>
              <a:t>check in</a:t>
            </a:r>
            <a:r>
              <a:rPr lang="sr-Latn-RS" dirty="0" smtClean="0"/>
              <a:t>) i predaje prtljag, nakon čega ispraća grupu do carinske i pasoške kontrole.</a:t>
            </a:r>
          </a:p>
          <a:p>
            <a:endParaRPr lang="sr-Latn-RS" dirty="0"/>
          </a:p>
          <a:p>
            <a:r>
              <a:rPr lang="sr-Latn-RS" dirty="0" smtClean="0"/>
              <a:t>Zadatak transferiste je završen tek kada cela grupa prođe kroz taj kontrolni punkt.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534400" cy="579438"/>
          </a:xfrm>
        </p:spPr>
        <p:txBody>
          <a:bodyPr>
            <a:normAutofit/>
          </a:bodyPr>
          <a:lstStyle/>
          <a:p>
            <a:pPr algn="ctr"/>
            <a:r>
              <a:rPr lang="sr-Latn-RS" sz="2600" b="1" dirty="0" smtClean="0"/>
              <a:t>Izvođenje razgledanja izleta (mikrotura)</a:t>
            </a:r>
            <a:endParaRPr lang="en-US" sz="2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828800"/>
            <a:ext cx="8382000" cy="4343400"/>
          </a:xfrm>
        </p:spPr>
        <p:txBody>
          <a:bodyPr/>
          <a:lstStyle/>
          <a:p>
            <a:r>
              <a:rPr lang="sr-Latn-RS" b="1" dirty="0" smtClean="0"/>
              <a:t>Izleti ili mikroture </a:t>
            </a:r>
            <a:r>
              <a:rPr lang="sr-Latn-RS" dirty="0" smtClean="0"/>
              <a:t>predstavljaju vrstu turističkih aranžmana čije je najbitnije obeležje obilaženje atrakcija u kratkom vremenu.</a:t>
            </a:r>
          </a:p>
          <a:p>
            <a:endParaRPr lang="sr-Latn-RS" dirty="0"/>
          </a:p>
          <a:p>
            <a:r>
              <a:rPr lang="sr-Latn-RS" b="1" dirty="0" smtClean="0"/>
              <a:t>Izleti ne traju duže od 24 časa i ne uključuju noćenje.</a:t>
            </a:r>
          </a:p>
          <a:p>
            <a:endParaRPr lang="sr-Latn-RS" dirty="0"/>
          </a:p>
          <a:p>
            <a:r>
              <a:rPr lang="sr-Latn-RS" dirty="0" smtClean="0"/>
              <a:t>Vrlo su značajni za delatnost receptivnih turističkih agencija.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31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467600" cy="655638"/>
          </a:xfrm>
        </p:spPr>
        <p:txBody>
          <a:bodyPr/>
          <a:lstStyle/>
          <a:p>
            <a:pPr algn="ctr"/>
            <a:r>
              <a:rPr lang="sr-Latn-RS" b="1" dirty="0" smtClean="0"/>
              <a:t>Izvođenje razgledanja grada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458200" cy="5029200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 smtClean="0"/>
              <a:t>Organizovano razgledanje pešice, autobusom, brodom ili nekim drugim prevoznim sredstvom, podrazumeva i stručno vođenje od strane turističkog vodiča.</a:t>
            </a:r>
          </a:p>
          <a:p>
            <a:endParaRPr lang="sr-Latn-RS" dirty="0"/>
          </a:p>
          <a:p>
            <a:r>
              <a:rPr lang="sr-Latn-RS" dirty="0" smtClean="0"/>
              <a:t>Kada se razgledanje odnosi na određeni lokalitet ili atrakciju (arheološki lokalitet, muzej, crkva i dr.) i izvodi pešice, ova vođena tura nema karakter aranžmana, tj. „kombinacije usluga“ - u tom slučaju, agencija koja nudi takvo razgledanje samo posreduje u pribavljanju, tj. iznajmljivanju vodičkih usluga turistima.</a:t>
            </a:r>
          </a:p>
          <a:p>
            <a:endParaRPr lang="sr-Latn-RS" dirty="0"/>
          </a:p>
          <a:p>
            <a:r>
              <a:rPr lang="sr-Latn-RS" dirty="0" smtClean="0"/>
              <a:t>Vođenje na razgledanje grada može biti ostvareno na više načina: automatizovani komentar; komentar turističkog vodiča; komentar vodiča-vozača; komentar vozača-vodiča.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6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7467600" cy="655638"/>
          </a:xfrm>
        </p:spPr>
        <p:txBody>
          <a:bodyPr/>
          <a:lstStyle/>
          <a:p>
            <a:pPr algn="ctr"/>
            <a:r>
              <a:rPr lang="vi-VN" b="1" dirty="0"/>
              <a:t>Izvođenje razgledanja grada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305800" cy="4873752"/>
          </a:xfrm>
        </p:spPr>
        <p:txBody>
          <a:bodyPr/>
          <a:lstStyle/>
          <a:p>
            <a:r>
              <a:rPr lang="sr-Latn-RS" dirty="0" smtClean="0"/>
              <a:t>Turističko vođenje na razgledanju grada zahteva </a:t>
            </a:r>
            <a:r>
              <a:rPr lang="sr-Latn-RS" b="1" dirty="0" smtClean="0"/>
              <a:t>znanje, preciznost i koncentraciju</a:t>
            </a:r>
            <a:r>
              <a:rPr lang="sr-Latn-RS" dirty="0" smtClean="0"/>
              <a:t>.</a:t>
            </a:r>
          </a:p>
          <a:p>
            <a:endParaRPr lang="sr-Latn-RS" dirty="0"/>
          </a:p>
          <a:p>
            <a:r>
              <a:rPr lang="sr-Latn-RS" dirty="0" smtClean="0"/>
              <a:t>Kod </a:t>
            </a:r>
            <a:r>
              <a:rPr lang="sr-Latn-RS" b="1" dirty="0" smtClean="0"/>
              <a:t>izbora itinerera </a:t>
            </a:r>
            <a:r>
              <a:rPr lang="sr-Latn-RS" dirty="0" smtClean="0"/>
              <a:t>priorite imaju:</a:t>
            </a:r>
          </a:p>
          <a:p>
            <a:pPr>
              <a:buFontTx/>
              <a:buChar char="-"/>
            </a:pPr>
            <a:r>
              <a:rPr lang="sr-Latn-RS" dirty="0"/>
              <a:t>d</a:t>
            </a:r>
            <a:r>
              <a:rPr lang="sr-Latn-RS" dirty="0" smtClean="0"/>
              <a:t>ostupnost pojedinih atrakcija i objekata,</a:t>
            </a:r>
          </a:p>
          <a:p>
            <a:pPr>
              <a:buFontTx/>
              <a:buChar char="-"/>
            </a:pPr>
            <a:r>
              <a:rPr lang="sr-Latn-RS" dirty="0" smtClean="0"/>
              <a:t>„autentičnost“ atrakcija;</a:t>
            </a:r>
          </a:p>
          <a:p>
            <a:pPr>
              <a:buFontTx/>
              <a:buChar char="-"/>
            </a:pPr>
            <a:r>
              <a:rPr lang="sr-Latn-RS" dirty="0"/>
              <a:t>k</a:t>
            </a:r>
            <a:r>
              <a:rPr lang="sr-Latn-RS" dirty="0" smtClean="0"/>
              <a:t>onkretna tema ture.</a:t>
            </a:r>
          </a:p>
          <a:p>
            <a:pPr>
              <a:buFontTx/>
              <a:buChar char="-"/>
            </a:pPr>
            <a:endParaRPr lang="sr-Latn-RS" dirty="0"/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U pogledu maršrute, izuzetak su objavljene ture sa fiksnim polascima, kod kojih je prevozni put precizno definisan, što je turistički vodič dužan da poštuje.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76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763000" cy="1143000"/>
          </a:xfrm>
        </p:spPr>
        <p:txBody>
          <a:bodyPr/>
          <a:lstStyle/>
          <a:p>
            <a:pPr algn="ctr"/>
            <a:r>
              <a:rPr lang="sr-Latn-RS" b="1" dirty="0" smtClean="0"/>
              <a:t>Izvođenje razgledanja grada </a:t>
            </a:r>
            <a:br>
              <a:rPr lang="sr-Latn-RS" b="1" dirty="0" smtClean="0"/>
            </a:br>
            <a:r>
              <a:rPr lang="sr-Latn-RS" b="1" dirty="0" smtClean="0"/>
              <a:t>za učesnike krstarenja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610600" cy="4873752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 smtClean="0"/>
              <a:t>Veliki broj turista neophodno je </a:t>
            </a:r>
            <a:r>
              <a:rPr lang="sr-Latn-RS" b="1" dirty="0" smtClean="0"/>
              <a:t>razdeliti u više autobusa</a:t>
            </a:r>
            <a:r>
              <a:rPr lang="sr-Latn-RS" dirty="0" smtClean="0"/>
              <a:t>.</a:t>
            </a:r>
          </a:p>
          <a:p>
            <a:endParaRPr lang="sr-Latn-RS" dirty="0"/>
          </a:p>
          <a:p>
            <a:r>
              <a:rPr lang="sr-Latn-RS" dirty="0" smtClean="0"/>
              <a:t>Za razgledanje se angažuje više turističkih vodiča, koji moraju poštovati uputstva koja dobiju od receptivne agencije kao poslodavca.</a:t>
            </a:r>
          </a:p>
          <a:p>
            <a:endParaRPr lang="sr-Latn-RS" dirty="0"/>
          </a:p>
          <a:p>
            <a:r>
              <a:rPr lang="sr-Latn-RS" dirty="0" smtClean="0"/>
              <a:t>Veoma je važno </a:t>
            </a:r>
            <a:r>
              <a:rPr lang="sr-Latn-RS" b="1" dirty="0" smtClean="0"/>
              <a:t>poštovanje dogovorene satnice</a:t>
            </a:r>
            <a:r>
              <a:rPr lang="sr-Latn-RS" dirty="0" smtClean="0"/>
              <a:t>.</a:t>
            </a:r>
          </a:p>
          <a:p>
            <a:endParaRPr lang="sr-Latn-RS" dirty="0"/>
          </a:p>
          <a:p>
            <a:r>
              <a:rPr lang="sr-Latn-RS" dirty="0" smtClean="0"/>
              <a:t>Najveća odgovornost za realizaciju programa u mestima pristajanja broda leži na </a:t>
            </a:r>
            <a:r>
              <a:rPr lang="sr-Latn-RS" b="1" dirty="0" smtClean="0"/>
              <a:t>pratiocu krstarenja </a:t>
            </a:r>
            <a:r>
              <a:rPr lang="sr-Latn-RS" dirty="0" smtClean="0"/>
              <a:t>(</a:t>
            </a:r>
            <a:r>
              <a:rPr lang="sr-Latn-RS" i="1" dirty="0" smtClean="0"/>
              <a:t>cruise director, program director</a:t>
            </a:r>
            <a:r>
              <a:rPr lang="sr-Latn-RS" dirty="0" smtClean="0"/>
              <a:t> ili </a:t>
            </a:r>
            <a:r>
              <a:rPr lang="sr-Latn-RS" i="1" dirty="0" smtClean="0"/>
              <a:t>program manager</a:t>
            </a:r>
            <a:r>
              <a:rPr lang="sr-Latn-RS" dirty="0" smtClean="0"/>
              <a:t>) - važno je da domicilni turistički vodiči neguju dobar odnos sa njima, usklade sve detalje oko realizacije programa i postupaju po dobijenim instrukcijama.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29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pPr algn="ctr"/>
            <a:r>
              <a:rPr lang="sr-Latn-RS" b="1" dirty="0" smtClean="0"/>
              <a:t>Izvođenje autobuskih transfera do turističkih destinacija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4400" cy="4873752"/>
          </a:xfrm>
        </p:spPr>
        <p:txBody>
          <a:bodyPr>
            <a:normAutofit lnSpcReduction="10000"/>
          </a:bodyPr>
          <a:lstStyle/>
          <a:p>
            <a:r>
              <a:rPr lang="sr-Latn-RS" dirty="0" smtClean="0"/>
              <a:t>U domaćoj praksi, turistički pratioci, pa i turistički vodiči izvršavaju specifične autobuske transfere do destinacije u zemlji ili inostranstvu, odnosno prate turističku grupu samo tokom njenog prevoza do mesta letovanja ili zimovanja, gde odmah preuzimaju drugu grupu (koja je svoj boravak završila) i vraćaju je nazad - ova vrsta posla poznata je kao „</a:t>
            </a:r>
            <a:r>
              <a:rPr lang="sr-Latn-RS" i="1" dirty="0" smtClean="0"/>
              <a:t>pendlovanje</a:t>
            </a:r>
            <a:r>
              <a:rPr lang="sr-Latn-RS" dirty="0" smtClean="0"/>
              <a:t>“.</a:t>
            </a:r>
          </a:p>
          <a:p>
            <a:endParaRPr lang="sr-Latn-RS" dirty="0"/>
          </a:p>
          <a:p>
            <a:r>
              <a:rPr lang="sr-Latn-RS" b="1" dirty="0" smtClean="0"/>
              <a:t>Zadatak pratioca </a:t>
            </a:r>
            <a:r>
              <a:rPr lang="sr-Latn-RS" dirty="0" smtClean="0"/>
              <a:t>ovih transfera je da brine o </a:t>
            </a:r>
            <a:r>
              <a:rPr lang="sr-Latn-RS" i="1" dirty="0" smtClean="0"/>
              <a:t>udobnosti putnika</a:t>
            </a:r>
            <a:r>
              <a:rPr lang="sr-Latn-RS" dirty="0" smtClean="0"/>
              <a:t>, kao i </a:t>
            </a:r>
            <a:r>
              <a:rPr lang="sr-Latn-RS" i="1" dirty="0" smtClean="0"/>
              <a:t>tehničkim i logističkim detaljima putovanja</a:t>
            </a:r>
            <a:r>
              <a:rPr lang="sr-Latn-RS" dirty="0" smtClean="0"/>
              <a:t> (spiskovi, evidencije, dokumenta, pauze tokom putovanja, granične i carinske formalnosti, orijentacione informacije).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88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467600" cy="808038"/>
          </a:xfrm>
        </p:spPr>
        <p:txBody>
          <a:bodyPr/>
          <a:lstStyle/>
          <a:p>
            <a:pPr algn="ctr"/>
            <a:r>
              <a:rPr lang="sr-Latn-RS" b="1" dirty="0" smtClean="0"/>
              <a:t>Tehnika smeštaja grupe u hotelu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458200" cy="4873752"/>
          </a:xfrm>
        </p:spPr>
        <p:txBody>
          <a:bodyPr>
            <a:normAutofit fontScale="92500" lnSpcReduction="20000"/>
          </a:bodyPr>
          <a:lstStyle/>
          <a:p>
            <a:r>
              <a:rPr lang="sr-Latn-RS" b="1" dirty="0" smtClean="0"/>
              <a:t>Prijavljivanje u hotelu </a:t>
            </a:r>
            <a:r>
              <a:rPr lang="sr-Latn-RS" dirty="0" smtClean="0"/>
              <a:t>(</a:t>
            </a:r>
            <a:r>
              <a:rPr lang="sr-Latn-RS" i="1" dirty="0" smtClean="0"/>
              <a:t>check in</a:t>
            </a:r>
            <a:r>
              <a:rPr lang="sr-Latn-RS" dirty="0" smtClean="0"/>
              <a:t>) - raspored po sobama i podela ključeva, predaja pasoša na recepciji, popunjavanje registracionih kartica.</a:t>
            </a:r>
          </a:p>
          <a:p>
            <a:endParaRPr lang="sr-Latn-RS" dirty="0"/>
          </a:p>
          <a:p>
            <a:r>
              <a:rPr lang="sr-Latn-RS" b="1" dirty="0" smtClean="0"/>
              <a:t>Odjavljivanje grupe </a:t>
            </a:r>
            <a:r>
              <a:rPr lang="sr-Latn-RS" dirty="0" smtClean="0"/>
              <a:t>prilikom napuštanja hotela (</a:t>
            </a:r>
            <a:r>
              <a:rPr lang="sr-Latn-RS" i="1" dirty="0" smtClean="0"/>
              <a:t>check out</a:t>
            </a:r>
            <a:r>
              <a:rPr lang="sr-Latn-RS" dirty="0" smtClean="0"/>
              <a:t>) - dužnost pratioca, turističkog vodiča ili agencijskog predstavnika je da grupu pravovremeno, obično dan pre napuštanja hotela, podseti na vreme polaska i sve detalje u vezi sa odjavljivanjem na recepciji.</a:t>
            </a:r>
          </a:p>
          <a:p>
            <a:endParaRPr lang="sr-Latn-RS" dirty="0"/>
          </a:p>
          <a:p>
            <a:r>
              <a:rPr lang="sr-Latn-RS" dirty="0" smtClean="0"/>
              <a:t>Ukoliko je vreme odlaska rano ujutru ili kasno uveče, neophodno je rešiti pitanje dokučka ili obezbediti odgovarajuće uslove za čuvanje prtljaga gostiju do polaska i animirati članove grupe da raspoloživo vreme do polaska prigodno iskoriste.</a:t>
            </a:r>
          </a:p>
          <a:p>
            <a:endParaRPr lang="sr-Latn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57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077200" cy="1143000"/>
          </a:xfrm>
        </p:spPr>
        <p:txBody>
          <a:bodyPr/>
          <a:lstStyle/>
          <a:p>
            <a:pPr algn="ctr"/>
            <a:r>
              <a:rPr lang="sr-Latn-RS" b="1" dirty="0" smtClean="0"/>
              <a:t>Izvođenje individualnog aranžmana od strane vodiča-vozača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4400" cy="4873752"/>
          </a:xfrm>
        </p:spPr>
        <p:txBody>
          <a:bodyPr>
            <a:normAutofit lnSpcReduction="10000"/>
          </a:bodyPr>
          <a:lstStyle/>
          <a:p>
            <a:r>
              <a:rPr lang="sr-Latn-RS" dirty="0" smtClean="0"/>
              <a:t>Pojam </a:t>
            </a:r>
            <a:r>
              <a:rPr lang="sr-Latn-RS" i="1" dirty="0" smtClean="0"/>
              <a:t>driver-guide</a:t>
            </a:r>
            <a:r>
              <a:rPr lang="sr-Latn-RS" dirty="0" smtClean="0"/>
              <a:t> u zemljama gde delatnost turističkih agencija uglavnom nije zakonom regulisana, kao u slučaju SAD ili Kanade, odnosi se na profesionalne vozače koji, vozeći turistički autobus, kombi ili automobil, putnicima pružaju informacije iz domena turističkog vođenja.</a:t>
            </a:r>
          </a:p>
          <a:p>
            <a:endParaRPr lang="sr-Latn-RS" dirty="0"/>
          </a:p>
          <a:p>
            <a:r>
              <a:rPr lang="sr-Latn-RS" dirty="0" smtClean="0"/>
              <a:t>U evropskim zemljama takva praksa nije dozvoljena (ponegde je i zakonom zabranjena), pa isti termin označava turističkog vodiča koji i prevozi svoje klijente.</a:t>
            </a:r>
          </a:p>
          <a:p>
            <a:endParaRPr lang="sr-Latn-RS" dirty="0"/>
          </a:p>
          <a:p>
            <a:r>
              <a:rPr lang="sr-Latn-RS" dirty="0" smtClean="0"/>
              <a:t>Prednosti</a:t>
            </a:r>
          </a:p>
          <a:p>
            <a:r>
              <a:rPr lang="sr-Latn-RS" dirty="0" smtClean="0"/>
              <a:t>Nedostaci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95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467600" cy="1143000"/>
          </a:xfrm>
        </p:spPr>
        <p:txBody>
          <a:bodyPr/>
          <a:lstStyle/>
          <a:p>
            <a:pPr algn="ctr"/>
            <a:r>
              <a:rPr lang="sr-Latn-RS" b="1" dirty="0" smtClean="0"/>
              <a:t>Vanredne situacije (akcidenti) u odvijanju turističkog aranžmana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458200" cy="4873752"/>
          </a:xfrm>
        </p:spPr>
        <p:txBody>
          <a:bodyPr>
            <a:normAutofit lnSpcReduction="10000"/>
          </a:bodyPr>
          <a:lstStyle/>
          <a:p>
            <a:r>
              <a:rPr lang="sr-Latn-RS" dirty="0" smtClean="0"/>
              <a:t>U organizaciji i funkcionisanju poslovanja može doći do </a:t>
            </a:r>
            <a:r>
              <a:rPr lang="sr-Latn-RS" i="1" dirty="0" smtClean="0"/>
              <a:t>povremenih „iskakanja</a:t>
            </a:r>
            <a:r>
              <a:rPr lang="sr-Latn-RS" dirty="0" smtClean="0"/>
              <a:t>“: razne neplanirane, pa i potencijalno rizične situacije nisu nemoguće - ne može se uticati na </a:t>
            </a:r>
            <a:r>
              <a:rPr lang="sr-Latn-RS" i="1" dirty="0" smtClean="0"/>
              <a:t>delovanje „eksternih faktora“ </a:t>
            </a:r>
            <a:r>
              <a:rPr lang="sr-Latn-RS" dirty="0" smtClean="0"/>
              <a:t>od kojih, takođe, zavisi uspeh aranžmana (vremenski uslovi, kašnjenje prevoznih sredstava, cene vanpansionskih usluga, stavovi lokalnog stanovništva prema turistima i sl.).</a:t>
            </a:r>
          </a:p>
          <a:p>
            <a:endParaRPr lang="sr-Latn-RS" dirty="0"/>
          </a:p>
          <a:p>
            <a:r>
              <a:rPr lang="sr-Latn-RS" dirty="0" smtClean="0"/>
              <a:t>U uslovima vanrednih okolnosti, </a:t>
            </a:r>
            <a:r>
              <a:rPr lang="sr-Latn-RS" b="1" dirty="0" smtClean="0"/>
              <a:t>posebno je značajan način reagovanja turističkog pratioca </a:t>
            </a:r>
            <a:r>
              <a:rPr lang="sr-Latn-RS" dirty="0"/>
              <a:t>-</a:t>
            </a:r>
            <a:r>
              <a:rPr lang="sr-Latn-RS" dirty="0" smtClean="0"/>
              <a:t> mora da donosi odluke u nastojanju da nastalu situaciju razreši na najbolji način (da eventualna šteta bude što manja), po pravilu uz prethodnu konsultaciju sa predstavnicima turoperatora.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65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467600" cy="1143000"/>
          </a:xfrm>
        </p:spPr>
        <p:txBody>
          <a:bodyPr/>
          <a:lstStyle/>
          <a:p>
            <a:pPr algn="ctr"/>
            <a:r>
              <a:rPr lang="sr-Latn-RS" b="1" dirty="0" smtClean="0"/>
              <a:t>Nezadovoljstva i žalbe učesnika turističkog aranžmana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86800" cy="5029200"/>
          </a:xfrm>
        </p:spPr>
        <p:txBody>
          <a:bodyPr>
            <a:normAutofit fontScale="92500" lnSpcReduction="20000"/>
          </a:bodyPr>
          <a:lstStyle/>
          <a:p>
            <a:r>
              <a:rPr lang="sr-Latn-RS" dirty="0" smtClean="0"/>
              <a:t>Usluga koja ne odgovara očekivanju potrošača i izaziva njegovo nezadovoljstvo predstavlja defektnu uslugu (nije svaka usluga uvek pružena u skladu sa obećanim kvalitetom).</a:t>
            </a:r>
          </a:p>
          <a:p>
            <a:endParaRPr lang="sr-Latn-RS" dirty="0"/>
          </a:p>
          <a:p>
            <a:r>
              <a:rPr lang="sr-Latn-RS" dirty="0" smtClean="0"/>
              <a:t>Glavni razlozi objektivnog nezadovoljstva učesnika ture:</a:t>
            </a:r>
          </a:p>
          <a:p>
            <a:pPr>
              <a:buFontTx/>
              <a:buChar char="-"/>
            </a:pPr>
            <a:r>
              <a:rPr lang="sr-Latn-RS" dirty="0"/>
              <a:t>n</a:t>
            </a:r>
            <a:r>
              <a:rPr lang="sr-Latn-RS" dirty="0" smtClean="0"/>
              <a:t>eizvršena ili nekvalitetno pružena usluga;</a:t>
            </a:r>
          </a:p>
          <a:p>
            <a:pPr>
              <a:buFontTx/>
              <a:buChar char="-"/>
            </a:pPr>
            <a:r>
              <a:rPr lang="sr-Latn-RS" dirty="0"/>
              <a:t>p</a:t>
            </a:r>
            <a:r>
              <a:rPr lang="sr-Latn-RS" dirty="0" smtClean="0"/>
              <a:t>ropust u zadovoljenju posebnih potreba i zahteva putnika;</a:t>
            </a:r>
          </a:p>
          <a:p>
            <a:pPr>
              <a:buFontTx/>
              <a:buChar char="-"/>
            </a:pPr>
            <a:r>
              <a:rPr lang="sr-Latn-RS" dirty="0"/>
              <a:t>n</a:t>
            </a:r>
            <a:r>
              <a:rPr lang="sr-Latn-RS" dirty="0" smtClean="0"/>
              <a:t>ačin reagovanja vodiča na iskazano nezadovoljstvo putnika.</a:t>
            </a:r>
          </a:p>
          <a:p>
            <a:pPr>
              <a:buFontTx/>
              <a:buChar char="-"/>
            </a:pPr>
            <a:endParaRPr lang="sr-Latn-RS" dirty="0"/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Izvođač aranžmana mora da:</a:t>
            </a:r>
          </a:p>
          <a:p>
            <a:pPr>
              <a:buFontTx/>
              <a:buChar char="-"/>
            </a:pPr>
            <a:r>
              <a:rPr lang="sr-Latn-RS" dirty="0" smtClean="0"/>
              <a:t>pravovremeno uoči signale nezadovoljstva, </a:t>
            </a:r>
          </a:p>
          <a:p>
            <a:pPr>
              <a:buFontTx/>
              <a:buChar char="-"/>
            </a:pPr>
            <a:r>
              <a:rPr lang="sr-Latn-RS" dirty="0" smtClean="0"/>
              <a:t>adekvatno i promptno reaguje i </a:t>
            </a:r>
          </a:p>
          <a:p>
            <a:pPr>
              <a:buFontTx/>
              <a:buChar char="-"/>
            </a:pPr>
            <a:r>
              <a:rPr lang="sr-Latn-RS" dirty="0" smtClean="0"/>
              <a:t>detaljno obavesti poslodavca o svemu što se na putovanju dogodilo (naročito o primedbama, žalbama i sugestijama članova grupe).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1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76200"/>
            <a:ext cx="71628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2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467600" cy="731838"/>
          </a:xfrm>
        </p:spPr>
        <p:txBody>
          <a:bodyPr/>
          <a:lstStyle/>
          <a:p>
            <a:pPr algn="ctr"/>
            <a:r>
              <a:rPr lang="sr-Latn-RS" b="1" dirty="0" smtClean="0"/>
              <a:t>Obračun turističkog aranžmana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19200"/>
            <a:ext cx="8686800" cy="5254752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 smtClean="0"/>
              <a:t>Završna faza u radu na turističkom aranžmanu - obično se obavlja u komercijalnom sektoru.</a:t>
            </a:r>
          </a:p>
          <a:p>
            <a:endParaRPr lang="sr-Latn-RS" dirty="0"/>
          </a:p>
          <a:p>
            <a:r>
              <a:rPr lang="sr-Latn-RS" b="1" dirty="0" smtClean="0"/>
              <a:t>Faze obračuna turističkog aranžmana</a:t>
            </a:r>
            <a:r>
              <a:rPr lang="sr-Latn-RS" dirty="0" smtClean="0"/>
              <a:t>:</a:t>
            </a:r>
          </a:p>
          <a:p>
            <a:pPr>
              <a:buFontTx/>
              <a:buChar char="-"/>
            </a:pPr>
            <a:r>
              <a:rPr lang="sr-Latn-RS" b="1" dirty="0" smtClean="0"/>
              <a:t>Obračun prihoda aranžmana </a:t>
            </a:r>
            <a:r>
              <a:rPr lang="sr-Latn-RS" dirty="0" smtClean="0"/>
              <a:t>- na osnovu spiskova putnika uz koji se prilaže dokaz da je svaki učesnik putovanja izvršio određenu uplatu;</a:t>
            </a:r>
          </a:p>
          <a:p>
            <a:pPr>
              <a:buFontTx/>
              <a:buChar char="-"/>
            </a:pPr>
            <a:r>
              <a:rPr lang="sr-Latn-RS" b="1" dirty="0" smtClean="0"/>
              <a:t>Obračun usluga plaćenih neposrednim izvršiocima </a:t>
            </a:r>
            <a:r>
              <a:rPr lang="sr-Latn-RS" dirty="0"/>
              <a:t>-</a:t>
            </a:r>
            <a:r>
              <a:rPr lang="sr-Latn-RS" dirty="0" smtClean="0"/>
              <a:t> na osnovu sledeće dokumentacije: fakture, računi i priznanice;</a:t>
            </a:r>
          </a:p>
          <a:p>
            <a:pPr>
              <a:buFontTx/>
              <a:buChar char="-"/>
            </a:pPr>
            <a:r>
              <a:rPr lang="sr-Latn-RS" b="1" dirty="0" smtClean="0"/>
              <a:t>Obračun troškova turoperatora </a:t>
            </a:r>
            <a:r>
              <a:rPr lang="sr-Latn-RS" dirty="0"/>
              <a:t>-</a:t>
            </a:r>
            <a:r>
              <a:rPr lang="sr-Latn-RS" dirty="0" smtClean="0"/>
              <a:t> prema specifikaciji rashoda koje je imao u vezi sa pripremom i izvođenjem samog aranžmana - fakture i interna zaduženja za pojedine troškove;</a:t>
            </a:r>
          </a:p>
          <a:p>
            <a:pPr>
              <a:buFontTx/>
              <a:buChar char="-"/>
            </a:pPr>
            <a:r>
              <a:rPr lang="sr-Latn-RS" b="1" dirty="0" smtClean="0"/>
              <a:t>Utvrđivanje finansijskog rezultata </a:t>
            </a:r>
            <a:r>
              <a:rPr lang="sr-Latn-RS" dirty="0"/>
              <a:t>-</a:t>
            </a:r>
            <a:r>
              <a:rPr lang="sr-Latn-RS" dirty="0" smtClean="0"/>
              <a:t> razlika između ukupnih prihoda i troškova konkretnog aranžmana (mora biti realno obračunat).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41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467600" cy="1143000"/>
          </a:xfrm>
        </p:spPr>
        <p:txBody>
          <a:bodyPr/>
          <a:lstStyle/>
          <a:p>
            <a:pPr algn="ctr"/>
            <a:r>
              <a:rPr lang="sr-Latn-RS" b="1" dirty="0" smtClean="0"/>
              <a:t>Pravno regulisanje odnosa između turoperatora i turista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382000" cy="4873752"/>
          </a:xfrm>
        </p:spPr>
        <p:txBody>
          <a:bodyPr>
            <a:normAutofit fontScale="85000" lnSpcReduction="10000"/>
          </a:bodyPr>
          <a:lstStyle/>
          <a:p>
            <a:r>
              <a:rPr lang="sr-Latn-RS" dirty="0" smtClean="0"/>
              <a:t>Aktom kupovine aranžmana ili neke pojedinačne usluge, potrošač uspostavlja svojevrstan pravni odnos sa turističkom agencijom, koji se reguliše dokumentima koji dobijaju karakteristike ugovora, utvrđuju prava i obaveze obe ugovorne strane.</a:t>
            </a:r>
          </a:p>
          <a:p>
            <a:endParaRPr lang="sr-Latn-RS" dirty="0"/>
          </a:p>
          <a:p>
            <a:r>
              <a:rPr lang="sr-Latn-RS" b="1" dirty="0" smtClean="0"/>
              <a:t>Dva osnovna načina zaključivanja ugovora </a:t>
            </a:r>
            <a:r>
              <a:rPr lang="sr-Latn-RS" dirty="0" smtClean="0"/>
              <a:t>ozmeđu turiste i turističke agencije:</a:t>
            </a:r>
          </a:p>
          <a:p>
            <a:pPr>
              <a:buFontTx/>
              <a:buChar char="-"/>
            </a:pPr>
            <a:r>
              <a:rPr lang="sr-Latn-RS" b="1" dirty="0"/>
              <a:t>n</a:t>
            </a:r>
            <a:r>
              <a:rPr lang="sr-Latn-RS" b="1" dirty="0" smtClean="0"/>
              <a:t>a osnovu zahteva klijenta </a:t>
            </a:r>
            <a:r>
              <a:rPr lang="sr-Latn-RS" dirty="0" smtClean="0"/>
              <a:t>i</a:t>
            </a:r>
          </a:p>
          <a:p>
            <a:pPr>
              <a:buFontTx/>
              <a:buChar char="-"/>
            </a:pPr>
            <a:r>
              <a:rPr lang="sr-Latn-RS" b="1" dirty="0"/>
              <a:t>n</a:t>
            </a:r>
            <a:r>
              <a:rPr lang="sr-Latn-RS" b="1" dirty="0" smtClean="0"/>
              <a:t>a osnovu agencijske ponude</a:t>
            </a:r>
            <a:r>
              <a:rPr lang="sr-Latn-RS" dirty="0" smtClean="0"/>
              <a:t>.</a:t>
            </a:r>
          </a:p>
          <a:p>
            <a:pPr>
              <a:buFontTx/>
              <a:buChar char="-"/>
            </a:pPr>
            <a:endParaRPr lang="sr-Latn-RS" dirty="0"/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Odnos je pravno regulisan:</a:t>
            </a:r>
          </a:p>
          <a:p>
            <a:pPr>
              <a:buFontTx/>
              <a:buChar char="-"/>
            </a:pPr>
            <a:r>
              <a:rPr lang="sr-Latn-RS" dirty="0"/>
              <a:t>u</a:t>
            </a:r>
            <a:r>
              <a:rPr lang="sr-Latn-RS" dirty="0" smtClean="0"/>
              <a:t>govorom o organizovanju putovanja (prijava za putovanje i potvrda o putovanju) i posredničkim ugovorom (Zakon o obligacionim odnosima), kao i </a:t>
            </a:r>
          </a:p>
          <a:p>
            <a:pPr>
              <a:buFontTx/>
              <a:buChar char="-"/>
            </a:pPr>
            <a:r>
              <a:rPr lang="sr-Latn-RS" dirty="0" smtClean="0"/>
              <a:t>Zakonom o turizmu.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59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/>
              <a:t>Pravno regulisanje odnosa između turoperatora i turista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4400" cy="4873752"/>
          </a:xfrm>
        </p:spPr>
        <p:txBody>
          <a:bodyPr>
            <a:normAutofit fontScale="92500"/>
          </a:bodyPr>
          <a:lstStyle/>
          <a:p>
            <a:r>
              <a:rPr lang="sr-Latn-RS" dirty="0" smtClean="0"/>
              <a:t>Do prestanka ugovora o organizovanju putovanja može doći iz više razloga: usled promenjenih okolnosti, dejstva više sile, sporazumom ugovornih stranaka ili jednostranim raskidom (pitanje odgovornosti za radnje davalaca usluga, kao i nadoknade prouzrokovane štete).</a:t>
            </a:r>
          </a:p>
          <a:p>
            <a:endParaRPr lang="sr-Latn-RS" dirty="0"/>
          </a:p>
          <a:p>
            <a:r>
              <a:rPr lang="sr-Latn-RS" dirty="0" smtClean="0"/>
              <a:t>Posrednički ugovor o putovanju - putnik ne zaključuje ugovor sa neposrednim davaocem usluga, već to za njegov račun vrši turistička agencija.</a:t>
            </a:r>
          </a:p>
          <a:p>
            <a:endParaRPr lang="sr-Latn-RS" dirty="0"/>
          </a:p>
          <a:p>
            <a:r>
              <a:rPr lang="sr-Latn-RS" dirty="0" smtClean="0"/>
              <a:t>Ovaj ugovor može prestati i jednostranom izjavom volje svake strane, s tim što agencija ima pravo da traži da joj putnik podmiri sve eventualne troškove koji su, na taj način nastali.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05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467600" cy="1066800"/>
          </a:xfrm>
        </p:spPr>
        <p:txBody>
          <a:bodyPr/>
          <a:lstStyle/>
          <a:p>
            <a:pPr algn="ctr"/>
            <a:r>
              <a:rPr lang="sr-Latn-RS" b="1" dirty="0" smtClean="0"/>
              <a:t>Odgovornost turoperatora i zaštita potrošača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447800"/>
            <a:ext cx="8915400" cy="5334000"/>
          </a:xfrm>
        </p:spPr>
        <p:txBody>
          <a:bodyPr>
            <a:normAutofit fontScale="70000" lnSpcReduction="20000"/>
          </a:bodyPr>
          <a:lstStyle/>
          <a:p>
            <a:r>
              <a:rPr lang="sr-Latn-RS" dirty="0" smtClean="0"/>
              <a:t>Na području Evropske unije je, posle donošenja nove regulative, povećan stepen odgovornosti turoperatora u odnosu na učesnike paket aranžmana (</a:t>
            </a:r>
            <a:r>
              <a:rPr lang="sr-Latn-RS" i="1" dirty="0" smtClean="0"/>
              <a:t>EU Directive on Package Holidays</a:t>
            </a:r>
            <a:r>
              <a:rPr lang="sr-Latn-RS" dirty="0" smtClean="0"/>
              <a:t>), koji se posebno odnosi na sledeća pitanja:</a:t>
            </a:r>
          </a:p>
          <a:p>
            <a:pPr marL="0" indent="0">
              <a:buNone/>
            </a:pPr>
            <a:endParaRPr lang="sr-Latn-RS" dirty="0" smtClean="0"/>
          </a:p>
          <a:p>
            <a:pPr>
              <a:buFontTx/>
              <a:buChar char="-"/>
            </a:pPr>
            <a:r>
              <a:rPr lang="sr-Latn-RS" dirty="0"/>
              <a:t>o</a:t>
            </a:r>
            <a:r>
              <a:rPr lang="sr-Latn-RS" dirty="0" smtClean="0"/>
              <a:t>bavezu turoperatora u vezi sa informisanjem korisnika aranžmana;</a:t>
            </a:r>
          </a:p>
          <a:p>
            <a:pPr marL="0" indent="0">
              <a:buNone/>
            </a:pPr>
            <a:endParaRPr lang="sr-Latn-RS" dirty="0" smtClean="0"/>
          </a:p>
          <a:p>
            <a:pPr>
              <a:buFontTx/>
              <a:buChar char="-"/>
            </a:pPr>
            <a:r>
              <a:rPr lang="sr-Latn-RS" dirty="0"/>
              <a:t>o</a:t>
            </a:r>
            <a:r>
              <a:rPr lang="sr-Latn-RS" dirty="0" smtClean="0"/>
              <a:t>bavezu izvršenja turističkog aranžmana i odgovornost turoperatora za sve elemente aranžmana,</a:t>
            </a:r>
          </a:p>
          <a:p>
            <a:pPr marL="0" indent="0">
              <a:buNone/>
            </a:pPr>
            <a:endParaRPr lang="sr-Latn-RS" dirty="0" smtClean="0"/>
          </a:p>
          <a:p>
            <a:pPr>
              <a:buFontTx/>
              <a:buChar char="-"/>
            </a:pPr>
            <a:r>
              <a:rPr lang="sr-Latn-RS" dirty="0"/>
              <a:t>o</a:t>
            </a:r>
            <a:r>
              <a:rPr lang="sr-Latn-RS" dirty="0" smtClean="0"/>
              <a:t>bavezu turoperatora da se pridržava objavljenih i ugovorenih cena, a mogućnosti za njihovu reviziju su striktno precizirane;</a:t>
            </a:r>
          </a:p>
          <a:p>
            <a:pPr marL="0" indent="0">
              <a:buNone/>
            </a:pPr>
            <a:endParaRPr lang="sr-Latn-RS" dirty="0" smtClean="0"/>
          </a:p>
          <a:p>
            <a:pPr>
              <a:buFontTx/>
              <a:buChar char="-"/>
            </a:pPr>
            <a:r>
              <a:rPr lang="sr-Latn-RS" dirty="0"/>
              <a:t>p</a:t>
            </a:r>
            <a:r>
              <a:rPr lang="sr-Latn-RS" dirty="0" smtClean="0"/>
              <a:t>ravo potencijalnog učesnika organizovanog putovanja da uplaćeni aranžman prenese na treće lice pod određenim uslovima i obavezu turoperatora da takvu izmenu prihvati;</a:t>
            </a:r>
          </a:p>
          <a:p>
            <a:pPr marL="0" indent="0">
              <a:buNone/>
            </a:pPr>
            <a:endParaRPr lang="sr-Latn-RS" dirty="0" smtClean="0"/>
          </a:p>
          <a:p>
            <a:pPr>
              <a:buFontTx/>
              <a:buChar char="-"/>
            </a:pPr>
            <a:r>
              <a:rPr lang="sr-Latn-RS" dirty="0"/>
              <a:t>o</a:t>
            </a:r>
            <a:r>
              <a:rPr lang="sr-Latn-RS" dirty="0" smtClean="0"/>
              <a:t>stvarivanje prava na kompenzaciju u slučaju neispunjenja obaveza predviđenih programom putovanja ili potrebe za repatrijacijom usled nesolventnosti turoperatora.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37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467600" cy="960438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b="1" dirty="0"/>
              <a:t>Odgovornost turoperatora i </a:t>
            </a:r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sr-Latn-RS" b="1" dirty="0" smtClean="0"/>
              <a:t>zaštita </a:t>
            </a:r>
            <a:r>
              <a:rPr lang="sr-Latn-RS" b="1" dirty="0"/>
              <a:t>potrošača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534400" cy="4873752"/>
          </a:xfrm>
        </p:spPr>
        <p:txBody>
          <a:bodyPr>
            <a:normAutofit fontScale="85000" lnSpcReduction="10000"/>
          </a:bodyPr>
          <a:lstStyle/>
          <a:p>
            <a:r>
              <a:rPr lang="sr-Latn-RS" dirty="0" smtClean="0"/>
              <a:t>U našoj zemlji su pitanja zaštite korisnika aranžmana regulisana Zakonom o obligacionim odnosima i Zakonom o turizmu.</a:t>
            </a:r>
          </a:p>
          <a:p>
            <a:endParaRPr lang="sr-Latn-RS" dirty="0"/>
          </a:p>
          <a:p>
            <a:r>
              <a:rPr lang="sr-Latn-RS" dirty="0" smtClean="0"/>
              <a:t>Zakonom su predviđeni i posebni uslovi za preduzeća koja se bave organizovanjem putovanja, kao što je obaveza posedovanja licence čije je dobijanje uslovljeno, pored ostalog i posebnom „garancijom putovanja“, tj. posedovanjem polise osiguranja ili garancije banke za isplatu eventualne štete.</a:t>
            </a:r>
          </a:p>
          <a:p>
            <a:endParaRPr lang="sr-Latn-RS" dirty="0"/>
          </a:p>
          <a:p>
            <a:r>
              <a:rPr lang="sr-Latn-RS" dirty="0" smtClean="0"/>
              <a:t>Značajnu ulogu u domenu zaštite potrošača ima i Nacionalna asocijacija turističkih agencija (YUTA)  - opšti uslovi putovanja, YUTA standardi, arbitražna komisija u ukviru YUTA.</a:t>
            </a:r>
          </a:p>
          <a:p>
            <a:endParaRPr lang="sr-Latn-RS" dirty="0"/>
          </a:p>
          <a:p>
            <a:r>
              <a:rPr lang="sr-Latn-RS" dirty="0" smtClean="0"/>
              <a:t> Turistička inspekcija pri ministarstvu nadležnom za poslove turizma.</a:t>
            </a:r>
          </a:p>
          <a:p>
            <a:pPr marL="0" indent="0">
              <a:buNone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06133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466</TotalTime>
  <Words>2336</Words>
  <Application>Microsoft Office PowerPoint</Application>
  <PresentationFormat>On-screen Show (4:3)</PresentationFormat>
  <Paragraphs>211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Oriel</vt:lpstr>
      <vt:lpstr>III</vt:lpstr>
      <vt:lpstr>Izvođenje turističkog aranžmana</vt:lpstr>
      <vt:lpstr>Priprema turističkog aranžmana za izvođenje</vt:lpstr>
      <vt:lpstr>Priprema turističkog aranžmana za izvođenje</vt:lpstr>
      <vt:lpstr>Priprema turističkog aranžmana za izvođenje</vt:lpstr>
      <vt:lpstr>Priprema turističkog aranžmana za izvođenje</vt:lpstr>
      <vt:lpstr>Izvođenje turističkog aranžmana</vt:lpstr>
      <vt:lpstr>Opšta načela  u izvođenju turističkog aranžmana</vt:lpstr>
      <vt:lpstr>Izvođenje aerodromskih transfera</vt:lpstr>
      <vt:lpstr>Dolazni transfer (Arrival transfer)</vt:lpstr>
      <vt:lpstr>Odlazni transfer (Departure transfer)</vt:lpstr>
      <vt:lpstr>Izvođenje razgledanja izleta (mikrotura)</vt:lpstr>
      <vt:lpstr>Izvođenje razgledanja grada</vt:lpstr>
      <vt:lpstr>Izvođenje razgledanja grada</vt:lpstr>
      <vt:lpstr>Izvođenje razgledanja grada  za učesnike krstarenja</vt:lpstr>
      <vt:lpstr>Izvođenje autobuskih transfera do turističkih destinacija</vt:lpstr>
      <vt:lpstr>Tehnika smeštaja grupe u hotelu</vt:lpstr>
      <vt:lpstr>Izvođenje individualnog aranžmana od strane vodiča-vozača</vt:lpstr>
      <vt:lpstr>Vanredne situacije (akcidenti) u odvijanju turističkog aranžmana</vt:lpstr>
      <vt:lpstr>Nezadovoljstva i žalbe učesnika turističkog aranžmana</vt:lpstr>
      <vt:lpstr>PowerPoint Presentation</vt:lpstr>
      <vt:lpstr>Obračun turističkog aranžmana</vt:lpstr>
      <vt:lpstr>Pravno regulisanje odnosa između turoperatora i turista</vt:lpstr>
      <vt:lpstr>Pravno regulisanje odnosa između turoperatora i turista</vt:lpstr>
      <vt:lpstr>Odgovornost turoperatora i zaštita potrošača</vt:lpstr>
      <vt:lpstr>Odgovornost turoperatora i  zaštita potrošača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III</dc:title>
  <dc:creator>Jelisaveta</dc:creator>
  <cp:lastModifiedBy>Jelisaveta</cp:lastModifiedBy>
  <cp:revision>63</cp:revision>
  <dcterms:created xsi:type="dcterms:W3CDTF">2020-12-29T21:07:21Z</dcterms:created>
  <dcterms:modified xsi:type="dcterms:W3CDTF">2020-12-31T03:04:05Z</dcterms:modified>
</cp:coreProperties>
</file>