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62" r:id="rId9"/>
    <p:sldId id="266" r:id="rId10"/>
    <p:sldId id="267" r:id="rId11"/>
    <p:sldId id="268" r:id="rId12"/>
    <p:sldId id="269" r:id="rId13"/>
    <p:sldId id="276" r:id="rId14"/>
    <p:sldId id="271" r:id="rId15"/>
    <p:sldId id="272" r:id="rId16"/>
    <p:sldId id="263" r:id="rId17"/>
    <p:sldId id="274" r:id="rId18"/>
    <p:sldId id="275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87D6DCD-7B4F-4975-B626-30136AF7B329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16411C8-0F3B-4105-B9A1-3ED14B3493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87D6DCD-7B4F-4975-B626-30136AF7B329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16411C8-0F3B-4105-B9A1-3ED14B3493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87D6DCD-7B4F-4975-B626-30136AF7B329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16411C8-0F3B-4105-B9A1-3ED14B3493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D6DCD-7B4F-4975-B626-30136AF7B329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11C8-0F3B-4105-B9A1-3ED14B3493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D6DCD-7B4F-4975-B626-30136AF7B329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11C8-0F3B-4105-B9A1-3ED14B3493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87D6DCD-7B4F-4975-B626-30136AF7B329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16411C8-0F3B-4105-B9A1-3ED14B3493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D6DCD-7B4F-4975-B626-30136AF7B329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11C8-0F3B-4105-B9A1-3ED14B3493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87D6DCD-7B4F-4975-B626-30136AF7B329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16411C8-0F3B-4105-B9A1-3ED14B3493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87D6DCD-7B4F-4975-B626-30136AF7B329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16411C8-0F3B-4105-B9A1-3ED14B3493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D6DCD-7B4F-4975-B626-30136AF7B329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11C8-0F3B-4105-B9A1-3ED14B3493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D6DCD-7B4F-4975-B626-30136AF7B329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11C8-0F3B-4105-B9A1-3ED14B3493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87D6DCD-7B4F-4975-B626-30136AF7B329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16411C8-0F3B-4105-B9A1-3ED14B3493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381000"/>
            <a:ext cx="7010400" cy="1360962"/>
          </a:xfrm>
        </p:spPr>
        <p:txBody>
          <a:bodyPr>
            <a:normAutofit/>
          </a:bodyPr>
          <a:lstStyle/>
          <a:p>
            <a:pPr algn="ctr"/>
            <a:r>
              <a:rPr lang="sr-Latn-RS" sz="3600" dirty="0" smtClean="0">
                <a:latin typeface="Calibri" pitchFamily="34" charset="0"/>
                <a:cs typeface="Calibri" pitchFamily="34" charset="0"/>
              </a:rPr>
              <a:t>III</a:t>
            </a:r>
            <a:br>
              <a:rPr lang="sr-Latn-RS" sz="3600" dirty="0" smtClean="0">
                <a:latin typeface="Calibri" pitchFamily="34" charset="0"/>
                <a:cs typeface="Calibri" pitchFamily="34" charset="0"/>
              </a:rPr>
            </a:b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057400"/>
            <a:ext cx="7239000" cy="4317522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 startAt="4"/>
            </a:pPr>
            <a:r>
              <a:rPr lang="sr-Latn-RS" dirty="0" smtClean="0"/>
              <a:t>PROMOCIJA I PRODAJA TURISTIČKIH ARANŽMANA</a:t>
            </a:r>
          </a:p>
          <a:p>
            <a:pPr marL="342900" indent="-342900">
              <a:buAutoNum type="arabicPeriod" startAt="4"/>
            </a:pPr>
            <a:endParaRPr lang="sr-Latn-RS" dirty="0"/>
          </a:p>
          <a:p>
            <a:r>
              <a:rPr lang="sr-Latn-RS" dirty="0" smtClean="0"/>
              <a:t>     4.1. Promocione aktivnosti kao podrška prodaji turističkih aranžmana</a:t>
            </a:r>
          </a:p>
          <a:p>
            <a:endParaRPr lang="sr-Latn-RS" dirty="0"/>
          </a:p>
          <a:p>
            <a:r>
              <a:rPr lang="sr-Latn-RS" dirty="0" smtClean="0"/>
              <a:t>     4.2.  Katalog aranžmana</a:t>
            </a:r>
          </a:p>
          <a:p>
            <a:endParaRPr lang="sr-Latn-RS" dirty="0"/>
          </a:p>
          <a:p>
            <a:r>
              <a:rPr lang="sr-Latn-RS" dirty="0" smtClean="0"/>
              <a:t>     4.3. Oblici prodaje turističkih aranžmana</a:t>
            </a:r>
          </a:p>
          <a:p>
            <a:endParaRPr lang="sr-Latn-RS" dirty="0"/>
          </a:p>
          <a:p>
            <a:r>
              <a:rPr lang="sr-Latn-RS" dirty="0" smtClean="0"/>
              <a:t>     4.4. Nove tendencije u prodaji turističkih aranžmana</a:t>
            </a:r>
          </a:p>
          <a:p>
            <a:endParaRPr lang="sr-Latn-RS" dirty="0"/>
          </a:p>
          <a:p>
            <a:r>
              <a:rPr lang="sr-Latn-RS" dirty="0" smtClean="0"/>
              <a:t>     4.5. Buking ili registrovanje prijavljenih učesnika turističkih aranžmana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56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381000"/>
            <a:ext cx="88392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Calibri" pitchFamily="34" charset="0"/>
                <a:cs typeface="Calibri" pitchFamily="34" charset="0"/>
              </a:rPr>
              <a:t>Promocione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aktivnosti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plasmanu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paket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aranžmana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19200"/>
            <a:ext cx="8763000" cy="5562600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vi-VN" sz="2800" dirty="0" smtClean="0">
                <a:latin typeface="Calibri" pitchFamily="34" charset="0"/>
                <a:cs typeface="Calibri" pitchFamily="34" charset="0"/>
              </a:rPr>
              <a:t>Sistem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komuniciranja između turističkih agencija i organizatora putovanja sa potencijalnim korisnicima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vi-VN" sz="2800" dirty="0" smtClean="0">
                <a:latin typeface="Calibri" pitchFamily="34" charset="0"/>
                <a:cs typeface="Calibri" pitchFamily="34" charset="0"/>
              </a:rPr>
              <a:t>Uloga promocije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 -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značajna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zbog specifičnosti turističkog tržišta (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udaljenost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tražnje od ponude, usluga je nematerijalizovana, prodaja unapred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Sredstva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metode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kojima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se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x-none" sz="2800" dirty="0">
                <a:latin typeface="Calibri" pitchFamily="34" charset="0"/>
                <a:cs typeface="Calibri" pitchFamily="34" charset="0"/>
              </a:rPr>
              <a:t>p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renose informacije i</a:t>
            </a:r>
          </a:p>
          <a:p>
            <a:pPr>
              <a:buFontTx/>
              <a:buChar char="-"/>
            </a:pPr>
            <a:r>
              <a:rPr lang="x-none" sz="2800" dirty="0">
                <a:latin typeface="Calibri" pitchFamily="34" charset="0"/>
                <a:cs typeface="Calibri" pitchFamily="34" charset="0"/>
              </a:rPr>
              <a:t>p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odstiče prodaja turističkih aranžmana.</a:t>
            </a:r>
            <a:endParaRPr lang="en-US" sz="2800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35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572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x-none" sz="3600" b="1" dirty="0" smtClean="0">
                <a:latin typeface="Calibri" pitchFamily="34" charset="0"/>
                <a:cs typeface="Calibri" pitchFamily="34" charset="0"/>
              </a:rPr>
              <a:t>Oblici promocije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990600"/>
            <a:ext cx="8839200" cy="5791200"/>
          </a:xfrm>
        </p:spPr>
        <p:txBody>
          <a:bodyPr>
            <a:normAutofit fontScale="85000" lnSpcReduction="10000"/>
          </a:bodyPr>
          <a:lstStyle/>
          <a:p>
            <a:r>
              <a:rPr lang="vi-VN" sz="2800" b="1" dirty="0">
                <a:latin typeface="Calibri" pitchFamily="34" charset="0"/>
                <a:cs typeface="Calibri" pitchFamily="34" charset="0"/>
              </a:rPr>
              <a:t>Propaganda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vi-VN" sz="2800" b="1" dirty="0" smtClean="0">
                <a:latin typeface="Calibri" pitchFamily="34" charset="0"/>
                <a:cs typeface="Calibri" pitchFamily="34" charset="0"/>
              </a:rPr>
              <a:t>Odnosi </a:t>
            </a:r>
            <a:r>
              <a:rPr lang="vi-VN" sz="2800" b="1" dirty="0">
                <a:latin typeface="Calibri" pitchFamily="34" charset="0"/>
                <a:cs typeface="Calibri" pitchFamily="34" charset="0"/>
              </a:rPr>
              <a:t>s javnošću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vi-VN" sz="2800" i="1" dirty="0">
                <a:latin typeface="Calibri" pitchFamily="34" charset="0"/>
                <a:cs typeface="Calibri" pitchFamily="34" charset="0"/>
              </a:rPr>
              <a:t>public relations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 -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cilj: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stvaranje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pozitivne predstave u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javnosti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; neplaćeni oblici promocije - konferencije za štampu, prezentacije uz propagandne filmove, studijska putovanja za turističke novinare i sl.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vi-VN" sz="2800" b="1" dirty="0" smtClean="0">
                <a:latin typeface="Calibri" pitchFamily="34" charset="0"/>
                <a:cs typeface="Calibri" pitchFamily="34" charset="0"/>
              </a:rPr>
              <a:t>Lična </a:t>
            </a:r>
            <a:r>
              <a:rPr lang="vi-VN" sz="2800" b="1" dirty="0">
                <a:latin typeface="Calibri" pitchFamily="34" charset="0"/>
                <a:cs typeface="Calibri" pitchFamily="34" charset="0"/>
              </a:rPr>
              <a:t>prodaja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ostvaruje se neposredan kontakt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sa potencijalnim potrošačima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(sajmovi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,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izložbe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 i sl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x-none" sz="2800" b="1" dirty="0">
                <a:latin typeface="Calibri" pitchFamily="34" charset="0"/>
                <a:cs typeface="Calibri" pitchFamily="34" charset="0"/>
              </a:rPr>
              <a:t>U</a:t>
            </a:r>
            <a:r>
              <a:rPr lang="vi-VN" sz="2800" b="1" dirty="0" smtClean="0">
                <a:latin typeface="Calibri" pitchFamily="34" charset="0"/>
                <a:cs typeface="Calibri" pitchFamily="34" charset="0"/>
              </a:rPr>
              <a:t>napređenje </a:t>
            </a:r>
            <a:r>
              <a:rPr lang="vi-VN" sz="2800" b="1" dirty="0">
                <a:latin typeface="Calibri" pitchFamily="34" charset="0"/>
                <a:cs typeface="Calibri" pitchFamily="34" charset="0"/>
              </a:rPr>
              <a:t>prodaje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oblici podsticaja usmereni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ka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vi-VN" sz="2800" dirty="0" smtClean="0">
                <a:latin typeface="Calibri" pitchFamily="34" charset="0"/>
                <a:cs typeface="Calibri" pitchFamily="34" charset="0"/>
              </a:rPr>
              <a:t>maloprodaji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(stimulativne provizije, bonifikacije, popusti)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i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x-none" sz="2800" dirty="0">
                <a:latin typeface="Calibri" pitchFamily="34" charset="0"/>
                <a:cs typeface="Calibri" pitchFamily="34" charset="0"/>
              </a:rPr>
              <a:t>p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otrošačima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 (nagradne igre, pokloni, sniženje cena, popusti i sl).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Opremanje i dizajniranje poslovnog prostora - isticanje određenog aranžmana i stimulisanje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potrošača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ka njegovoj kupovini.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87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4572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x-none" sz="3600" b="1" dirty="0" smtClean="0">
                <a:latin typeface="Calibri" pitchFamily="34" charset="0"/>
                <a:cs typeface="Calibri" pitchFamily="34" charset="0"/>
              </a:rPr>
              <a:t>Propaganda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685800"/>
            <a:ext cx="8686800" cy="5943600"/>
          </a:xfrm>
        </p:spPr>
        <p:txBody>
          <a:bodyPr>
            <a:noAutofit/>
          </a:bodyPr>
          <a:lstStyle/>
          <a:p>
            <a:r>
              <a:rPr lang="x-none" dirty="0" smtClean="0">
                <a:latin typeface="Calibri" pitchFamily="34" charset="0"/>
                <a:cs typeface="Calibri" pitchFamily="34" charset="0"/>
              </a:rPr>
              <a:t>Grupisanje sredstava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: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vi-VN" b="1" dirty="0" smtClean="0">
                <a:latin typeface="Calibri" pitchFamily="34" charset="0"/>
                <a:cs typeface="Calibri" pitchFamily="34" charset="0"/>
              </a:rPr>
              <a:t>Grafička </a:t>
            </a:r>
            <a:r>
              <a:rPr lang="vi-VN" b="1" dirty="0">
                <a:latin typeface="Calibri" pitchFamily="34" charset="0"/>
                <a:cs typeface="Calibri" pitchFamily="34" charset="0"/>
              </a:rPr>
              <a:t>sredstva 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(katalog, brošura, letak, prospekt, plakat, pano i sl.);</a:t>
            </a:r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vi-VN" b="1" dirty="0" smtClean="0">
                <a:latin typeface="Calibri" pitchFamily="34" charset="0"/>
                <a:cs typeface="Calibri" pitchFamily="34" charset="0"/>
              </a:rPr>
              <a:t>Oglasna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(različiti vidovi oglašavanja putem određenih medija – štampa, radio, TV);</a:t>
            </a:r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vi-VN" b="1" dirty="0" smtClean="0">
                <a:latin typeface="Calibri" pitchFamily="34" charset="0"/>
                <a:cs typeface="Calibri" pitchFamily="34" charset="0"/>
              </a:rPr>
              <a:t>Projekciona</a:t>
            </a:r>
            <a:r>
              <a:rPr lang="x-none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(propagandni filmovi i sl)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.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Pitanje </a:t>
            </a:r>
            <a:r>
              <a:rPr lang="vi-VN" b="1" dirty="0">
                <a:latin typeface="Calibri" pitchFamily="34" charset="0"/>
                <a:cs typeface="Calibri" pitchFamily="34" charset="0"/>
              </a:rPr>
              <a:t>pravilnog izbora </a:t>
            </a:r>
            <a:r>
              <a:rPr lang="vi-VN" dirty="0">
                <a:latin typeface="Calibri" pitchFamily="34" charset="0"/>
                <a:cs typeface="Calibri" pitchFamily="34" charset="0"/>
              </a:rPr>
              <a:t>između različitih propagandnih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sredstava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 i kanala njihove distribucije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dirty="0">
                <a:latin typeface="Calibri" pitchFamily="34" charset="0"/>
                <a:cs typeface="Calibri" pitchFamily="34" charset="0"/>
              </a:rPr>
              <a:t>(vrsta aranžmana,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tržišni segmenti,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troškovi</a:t>
            </a:r>
            <a:r>
              <a:rPr lang="vi-VN" dirty="0">
                <a:latin typeface="Calibri" pitchFamily="34" charset="0"/>
                <a:cs typeface="Calibri" pitchFamily="34" charset="0"/>
              </a:rPr>
              <a:t>, sadržaj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poruke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 - atraktivn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 i istinit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.</a:t>
            </a:r>
            <a:endParaRPr lang="x-none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r>
              <a:rPr lang="x-none" b="1" dirty="0">
                <a:latin typeface="Calibri" pitchFamily="34" charset="0"/>
                <a:cs typeface="Calibri" pitchFamily="34" charset="0"/>
              </a:rPr>
              <a:t>V</a:t>
            </a:r>
            <a:r>
              <a:rPr lang="vi-VN" b="1" dirty="0" smtClean="0">
                <a:latin typeface="Calibri" pitchFamily="34" charset="0"/>
                <a:cs typeface="Calibri" pitchFamily="34" charset="0"/>
              </a:rPr>
              <a:t>remensko </a:t>
            </a:r>
            <a:r>
              <a:rPr lang="vi-VN" b="1" dirty="0">
                <a:latin typeface="Calibri" pitchFamily="34" charset="0"/>
                <a:cs typeface="Calibri" pitchFamily="34" charset="0"/>
              </a:rPr>
              <a:t>terminiranje </a:t>
            </a:r>
            <a:r>
              <a:rPr lang="vi-VN" dirty="0">
                <a:latin typeface="Calibri" pitchFamily="34" charset="0"/>
                <a:cs typeface="Calibri" pitchFamily="34" charset="0"/>
              </a:rPr>
              <a:t>promocionih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aktivnosti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 (pojedinačne akcije ili kampanje).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4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3048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x-none" sz="3600" b="1" dirty="0" smtClean="0">
                <a:latin typeface="Calibri" pitchFamily="34" charset="0"/>
                <a:cs typeface="Calibri" pitchFamily="34" charset="0"/>
              </a:rPr>
              <a:t>Promocioni budžet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19200"/>
            <a:ext cx="8686800" cy="5562600"/>
          </a:xfrm>
        </p:spPr>
        <p:txBody>
          <a:bodyPr>
            <a:normAutofit fontScale="92500" lnSpcReduction="20000"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Obuhvata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sredstva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namenjena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promocionim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aktivnostima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Font typeface="Courier New" pitchFamily="49" charset="0"/>
              <a:buChar char="o"/>
            </a:pPr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x-none" sz="2800" b="1" dirty="0">
                <a:latin typeface="Calibri" pitchFamily="34" charset="0"/>
                <a:cs typeface="Calibri" pitchFamily="34" charset="0"/>
              </a:rPr>
              <a:t>D</a:t>
            </a:r>
            <a:r>
              <a:rPr lang="x-none" sz="2800" b="1" dirty="0" smtClean="0">
                <a:latin typeface="Calibri" pitchFamily="34" charset="0"/>
                <a:cs typeface="Calibri" pitchFamily="34" charset="0"/>
              </a:rPr>
              <a:t>va pristupa planiranju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za narednu godinu:</a:t>
            </a:r>
          </a:p>
          <a:p>
            <a:pPr marL="0" indent="0">
              <a:buNone/>
            </a:pP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x-none" sz="2800" dirty="0" smtClean="0">
                <a:latin typeface="Calibri" pitchFamily="34" charset="0"/>
                <a:cs typeface="Calibri" pitchFamily="34" charset="0"/>
              </a:rPr>
              <a:t>kao određeni procenat od ukupno ostvarenih prihoda u prethodnoj godini ili</a:t>
            </a:r>
          </a:p>
          <a:p>
            <a:pPr marL="0" indent="0">
              <a:buNone/>
            </a:pP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x-none" sz="2800" dirty="0" smtClean="0">
                <a:latin typeface="Calibri" pitchFamily="34" charset="0"/>
                <a:cs typeface="Calibri" pitchFamily="34" charset="0"/>
              </a:rPr>
              <a:t>na osnovu ciljeva i zadataka konkretnih promotivnih aktivnosti, koje se žele preduzeti.</a:t>
            </a: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Oko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50% se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troši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za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kataloge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brošure</a:t>
            </a:r>
            <a:r>
              <a:rPr lang="x-none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(na drugom mestu su sredstva masovnog komuniciranja - štampa, radio, televizija)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Kontrola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efekata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promocionih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aktivnosti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97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609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x-none" sz="3600" b="1" dirty="0" smtClean="0">
                <a:latin typeface="Calibri" pitchFamily="34" charset="0"/>
                <a:cs typeface="Calibri" pitchFamily="34" charset="0"/>
              </a:rPr>
              <a:t>Katalog aranžmana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882" y="990600"/>
            <a:ext cx="8915400" cy="5638800"/>
          </a:xfrm>
        </p:spPr>
        <p:txBody>
          <a:bodyPr>
            <a:normAutofit/>
          </a:bodyPr>
          <a:lstStyle/>
          <a:p>
            <a:endParaRPr lang="sr-Latn-CS" sz="28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Najvažnije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promotivno</a:t>
            </a:r>
            <a:r>
              <a:rPr lang="x-none" sz="2800" b="1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prodajno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sredstvo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organizatora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putovanja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Moderni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katalozi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se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javili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60. god. 20.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veka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Mogu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biti</a:t>
            </a:r>
            <a:r>
              <a:rPr lang="sr-Latn-CS" sz="2800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sr-Latn-CS" sz="2800" b="1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pšti</a:t>
            </a:r>
            <a:r>
              <a:rPr lang="sr-Latn-C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CS" sz="2800" dirty="0" smtClean="0">
                <a:latin typeface="Calibri" pitchFamily="34" charset="0"/>
                <a:cs typeface="Calibri" pitchFamily="34" charset="0"/>
              </a:rPr>
              <a:t>(kompletna ponuda u toku jedne poslovne godine ili za sezonu - letnju/zimsku)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endParaRPr lang="sr-Latn-CS" sz="28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sz="2800" b="1" dirty="0" err="1" smtClean="0">
                <a:latin typeface="Calibri" pitchFamily="34" charset="0"/>
                <a:cs typeface="Calibri" pitchFamily="34" charset="0"/>
              </a:rPr>
              <a:t>t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ematski</a:t>
            </a:r>
            <a:r>
              <a:rPr lang="sr-Latn-C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CS" sz="2800" dirty="0" smtClean="0">
                <a:latin typeface="Calibri" pitchFamily="34" charset="0"/>
                <a:cs typeface="Calibri" pitchFamily="34" charset="0"/>
              </a:rPr>
              <a:t>(ponuda prema vrstama aranžmana i destinacijama)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x-none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92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57200"/>
            <a:ext cx="7467600" cy="1143000"/>
          </a:xfrm>
        </p:spPr>
        <p:txBody>
          <a:bodyPr/>
          <a:lstStyle/>
          <a:p>
            <a:pPr algn="ctr"/>
            <a:r>
              <a:rPr lang="x-none" sz="3200" b="1" smtClean="0">
                <a:latin typeface="Calibri" pitchFamily="34" charset="0"/>
                <a:cs typeface="Calibri" pitchFamily="34" charset="0"/>
              </a:rPr>
              <a:t>Katalog aranžmana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762000"/>
            <a:ext cx="8915400" cy="6019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Mora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sadržati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informativno-prodajni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propagandni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deo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.</a:t>
            </a:r>
            <a:endParaRPr lang="sr-Latn-CS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r>
              <a:rPr lang="sr-Latn-CS" b="1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nformativno-prodajni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CS" b="1" dirty="0" smtClean="0">
                <a:latin typeface="Calibri" pitchFamily="34" charset="0"/>
                <a:cs typeface="Calibri" pitchFamily="34" charset="0"/>
              </a:rPr>
              <a:t>deo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sr-Latn-CS" dirty="0" smtClean="0">
                <a:latin typeface="Calibri" pitchFamily="34" charset="0"/>
                <a:cs typeface="Calibri" pitchFamily="34" charset="0"/>
              </a:rPr>
              <a:t>informacije o turoperatoru, sadržaju kataloga, načinu kupovine, destinaciji;</a:t>
            </a:r>
          </a:p>
          <a:p>
            <a:pPr>
              <a:buFontTx/>
              <a:buChar char="-"/>
            </a:pPr>
            <a:r>
              <a:rPr lang="sr-Latn-CS" dirty="0" smtClean="0">
                <a:latin typeface="Calibri" pitchFamily="34" charset="0"/>
                <a:cs typeface="Calibri" pitchFamily="34" charset="0"/>
              </a:rPr>
              <a:t>programi putovanja sa svim bitnim elementima aranžmana;</a:t>
            </a:r>
          </a:p>
          <a:p>
            <a:pPr>
              <a:buFontTx/>
              <a:buChar char="-"/>
            </a:pPr>
            <a:r>
              <a:rPr lang="sr-Latn-CS" dirty="0" smtClean="0">
                <a:latin typeface="Calibri" pitchFamily="34" charset="0"/>
                <a:cs typeface="Calibri" pitchFamily="34" charset="0"/>
              </a:rPr>
              <a:t>cene (uz ponudu ili kumulativno za sva putovanja u okviru posebnog umetka), popusti, dodatna plaćanja;</a:t>
            </a:r>
          </a:p>
          <a:p>
            <a:pPr>
              <a:buFontTx/>
              <a:buChar char="-"/>
            </a:pPr>
            <a:r>
              <a:rPr lang="sr-Latn-CS" dirty="0" smtClean="0">
                <a:latin typeface="Calibri" pitchFamily="34" charset="0"/>
                <a:cs typeface="Calibri" pitchFamily="34" charset="0"/>
              </a:rPr>
              <a:t>opšti uslovi putovanja.</a:t>
            </a:r>
          </a:p>
          <a:p>
            <a:pPr marL="0" indent="0">
              <a:buNone/>
            </a:pPr>
            <a:endParaRPr lang="sr-Latn-CS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sr-Latn-CS" dirty="0" smtClean="0">
                <a:latin typeface="Calibri" pitchFamily="34" charset="0"/>
                <a:cs typeface="Calibri" pitchFamily="34" charset="0"/>
              </a:rPr>
              <a:t>Pravilno „doziranje“ količine informacija.</a:t>
            </a:r>
          </a:p>
          <a:p>
            <a:pPr>
              <a:buNone/>
            </a:pPr>
            <a:endParaRPr lang="sr-Latn-CS" dirty="0" smtClean="0">
              <a:latin typeface="Calibri" pitchFamily="34" charset="0"/>
              <a:cs typeface="Calibri" pitchFamily="34" charset="0"/>
            </a:endParaRPr>
          </a:p>
          <a:p>
            <a:r>
              <a:rPr lang="sr-Latn-CS" b="1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ropagandni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deo</a:t>
            </a:r>
            <a:r>
              <a:rPr lang="sr-Latn-C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- cilj: privući potencijalne kupace i ubediti ih u stručnost turoperatora i kvalitet usluge (značaj adekvatnih fotografija - turističkih mesta, smeštajnih objekata, enterijera i sl).</a:t>
            </a:r>
          </a:p>
          <a:p>
            <a:pPr marL="0" indent="0">
              <a:buNone/>
            </a:pPr>
            <a:endParaRPr lang="sr-Latn-CS" dirty="0" smtClean="0">
              <a:latin typeface="Calibri" pitchFamily="34" charset="0"/>
              <a:cs typeface="Calibri" pitchFamily="34" charset="0"/>
            </a:endParaRPr>
          </a:p>
          <a:p>
            <a:r>
              <a:rPr lang="sr-Latn-CS" dirty="0" smtClean="0">
                <a:latin typeface="Calibri" pitchFamily="34" charset="0"/>
              </a:rPr>
              <a:t>Atraktivan dizajn, usklađen sa informativnim delom.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3810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x-none" sz="3600" b="1" dirty="0" smtClean="0">
                <a:latin typeface="Calibri" pitchFamily="34" charset="0"/>
                <a:cs typeface="Calibri" pitchFamily="34" charset="0"/>
              </a:rPr>
              <a:t>Katalog aranžmana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914400"/>
            <a:ext cx="8839200" cy="5715000"/>
          </a:xfrm>
        </p:spPr>
        <p:txBody>
          <a:bodyPr>
            <a:normAutofit fontScale="77500" lnSpcReduction="20000"/>
          </a:bodyPr>
          <a:lstStyle/>
          <a:p>
            <a:r>
              <a:rPr lang="sr-Latn-CS" sz="2800" dirty="0" smtClean="0">
                <a:latin typeface="Calibri" pitchFamily="34" charset="0"/>
                <a:cs typeface="Calibri" pitchFamily="34" charset="0"/>
              </a:rPr>
              <a:t>Dobar katalog se odlikuje:</a:t>
            </a:r>
          </a:p>
          <a:p>
            <a:pPr>
              <a:buFontTx/>
              <a:buChar char="-"/>
            </a:pPr>
            <a:r>
              <a:rPr lang="sr-Latn-CS" sz="2800" dirty="0" smtClean="0">
                <a:latin typeface="Calibri" pitchFamily="34" charset="0"/>
                <a:cs typeface="Calibri" pitchFamily="34" charset="0"/>
              </a:rPr>
              <a:t>osmišljenim, jasno napisanim i preglednim tekstom (bez grešaka),</a:t>
            </a:r>
          </a:p>
          <a:p>
            <a:pPr>
              <a:buFontTx/>
              <a:buChar char="-"/>
            </a:pPr>
            <a:r>
              <a:rPr lang="sr-Latn-CS" sz="2800" dirty="0" smtClean="0">
                <a:latin typeface="Calibri" pitchFamily="34" charset="0"/>
                <a:cs typeface="Calibri" pitchFamily="34" charset="0"/>
              </a:rPr>
              <a:t>atraktivnom likovnom obradom,</a:t>
            </a:r>
          </a:p>
          <a:p>
            <a:pPr>
              <a:buFontTx/>
              <a:buChar char="-"/>
            </a:pPr>
            <a:r>
              <a:rPr lang="sr-Latn-CS" sz="2800" dirty="0" smtClean="0">
                <a:latin typeface="Calibri" pitchFamily="34" charset="0"/>
                <a:cs typeface="Calibri" pitchFamily="34" charset="0"/>
              </a:rPr>
              <a:t>adekvatnom selekcijom fotografija visokog kvaliteta,</a:t>
            </a:r>
          </a:p>
          <a:p>
            <a:pPr>
              <a:buFontTx/>
              <a:buChar char="-"/>
            </a:pPr>
            <a:r>
              <a:rPr lang="sr-Latn-CS" sz="2800" dirty="0" smtClean="0">
                <a:latin typeface="Calibri" pitchFamily="34" charset="0"/>
                <a:cs typeface="Calibri" pitchFamily="34" charset="0"/>
              </a:rPr>
              <a:t>kvalitetnom štampom.</a:t>
            </a:r>
          </a:p>
          <a:p>
            <a:pPr>
              <a:buNone/>
            </a:pPr>
            <a:endParaRPr lang="sr-Latn-CS" sz="28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Neophodan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je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planski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pristup</a:t>
            </a:r>
            <a:r>
              <a:rPr lang="x-none" sz="2800" dirty="0">
                <a:latin typeface="Calibri" pitchFamily="34" charset="0"/>
                <a:cs typeface="Calibri" pitchFamily="34" charset="0"/>
              </a:rPr>
              <a:t>.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Izbor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kanala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distribucije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direktna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(</a:t>
            </a:r>
            <a:r>
              <a:rPr lang="en-US" sz="2800" i="1" dirty="0">
                <a:latin typeface="Calibri" pitchFamily="34" charset="0"/>
                <a:cs typeface="Calibri" pitchFamily="34" charset="0"/>
              </a:rPr>
              <a:t>mailing </a:t>
            </a:r>
            <a:r>
              <a:rPr lang="en-US" sz="2800" i="1" dirty="0" err="1">
                <a:latin typeface="Calibri" pitchFamily="34" charset="0"/>
                <a:cs typeface="Calibri" pitchFamily="34" charset="0"/>
              </a:rPr>
              <a:t>liste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)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ili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putem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CS" sz="2800" dirty="0" smtClean="0">
                <a:latin typeface="Calibri" pitchFamily="34" charset="0"/>
                <a:cs typeface="Calibri" pitchFamily="34" charset="0"/>
              </a:rPr>
              <a:t>mreže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turističkih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agencija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Složeno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pitanje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kontrole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efikasnosti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kataloga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u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ostvarenju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tržišnih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ciljeva</a:t>
            </a:r>
            <a:r>
              <a:rPr lang="sr-Latn-CS" sz="2800" dirty="0" smtClean="0">
                <a:latin typeface="Calibri" pitchFamily="34" charset="0"/>
                <a:cs typeface="Calibri" pitchFamily="34" charset="0"/>
              </a:rPr>
              <a:t> (odnos između broja distribuiranih kataloga i ostvarenih rezervacija na jednom prodajnom mestu - jedna rezervacija na tri do četiri kataloga ili na 20-25 kataloga)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Elektronske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brošure</a:t>
            </a:r>
            <a:r>
              <a:rPr lang="sr-Latn-C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CS" sz="2800" dirty="0" smtClean="0">
                <a:latin typeface="Calibri" pitchFamily="34" charset="0"/>
                <a:cs typeface="Calibri" pitchFamily="34" charset="0"/>
              </a:rPr>
              <a:t>(uštede i fleksibilnost).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90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153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latin typeface="Calibri" pitchFamily="34" charset="0"/>
                <a:cs typeface="Calibri" pitchFamily="34" charset="0"/>
              </a:rPr>
              <a:t>Poslovne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operacije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prodaji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turističkog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b="1" dirty="0">
                <a:latin typeface="Calibri" pitchFamily="34" charset="0"/>
                <a:cs typeface="Calibri" pitchFamily="34" charset="0"/>
              </a:rPr>
            </a:b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7467600" cy="5102352"/>
          </a:xfrm>
        </p:spPr>
        <p:txBody>
          <a:bodyPr>
            <a:noAutofit/>
          </a:bodyPr>
          <a:lstStyle/>
          <a:p>
            <a:r>
              <a:rPr lang="en-US" dirty="0" err="1">
                <a:latin typeface="Calibri" pitchFamily="34" charset="0"/>
                <a:cs typeface="Calibri" pitchFamily="34" charset="0"/>
              </a:rPr>
              <a:t>Uticaj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specifičnih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obeležja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turističkog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tržišta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Turistička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usluga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je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nematerijalizovana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An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icipiranost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prodaje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najvećeg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dela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plaćanja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Putovanja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su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skopčana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značajnim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izdacima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Ne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postoji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mogućnost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zamene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kupljenog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proizvoda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Značaj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promocije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prave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informacije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69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Program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kao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oblik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ponude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aranžmana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8686800" cy="487375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libri" pitchFamily="34" charset="0"/>
                <a:cs typeface="Calibri" pitchFamily="34" charset="0"/>
              </a:rPr>
              <a:t>Mora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biti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pisanom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obliku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osnov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za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zaključivanje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ugovora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korisnikom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Može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se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ići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pojedinačnu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ponudu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ili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zajedničku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ponudu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više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Programi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se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dostavljaju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prodajnim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mestima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Priručnici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za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prodaju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09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1143000"/>
          </a:xfrm>
        </p:spPr>
        <p:txBody>
          <a:bodyPr/>
          <a:lstStyle/>
          <a:p>
            <a:pPr algn="ctr"/>
            <a:r>
              <a:rPr lang="en-US" sz="3200" b="1" dirty="0" err="1">
                <a:latin typeface="Calibri" pitchFamily="34" charset="0"/>
                <a:cs typeface="Calibri" pitchFamily="34" charset="0"/>
              </a:rPr>
              <a:t>Oblici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prodaje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86106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Direktna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prodaja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bez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posrednika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(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sopstvena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prodajna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mreža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„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veliki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potrošači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sr-Latn-R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pošta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mediji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Internet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Indirektna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prodaja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korišćenje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posrednika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(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subagenata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),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dominira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turističkom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tržištu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Pitanje izbora i formiranja distributivne mreže - veliki značaj za ostvarivanje dobrih poslovnih rezultata (važno je sagledavanje odnosa troškova i koristi tj. </a:t>
            </a:r>
            <a:r>
              <a:rPr lang="sr-Latn-RS" sz="2800" dirty="0">
                <a:latin typeface="Calibri" pitchFamily="34" charset="0"/>
                <a:cs typeface="Calibri" pitchFamily="34" charset="0"/>
              </a:rPr>
              <a:t>e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fekata).</a:t>
            </a: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+ Kvalitetno prodajno osoblje!!!</a:t>
            </a:r>
          </a:p>
          <a:p>
            <a:pPr marL="0" indent="0">
              <a:buNone/>
            </a:pP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Troškovi distribucije učestvuju sa oko 20% do 25% u strukturi cene aranžmana.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16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467600" cy="1143000"/>
          </a:xfrm>
        </p:spPr>
        <p:txBody>
          <a:bodyPr/>
          <a:lstStyle/>
          <a:p>
            <a:pPr algn="ctr"/>
            <a:r>
              <a:rPr lang="en-US" sz="3200" b="1" dirty="0" err="1">
                <a:latin typeface="Calibri" pitchFamily="34" charset="0"/>
                <a:cs typeface="Calibri" pitchFamily="34" charset="0"/>
              </a:rPr>
              <a:t>Oblici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prodaje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914400"/>
            <a:ext cx="8839200" cy="5867400"/>
          </a:xfrm>
        </p:spPr>
        <p:txBody>
          <a:bodyPr>
            <a:noAutofit/>
          </a:bodyPr>
          <a:lstStyle/>
          <a:p>
            <a:r>
              <a:rPr lang="en-US" b="1" dirty="0" err="1">
                <a:latin typeface="Calibri" pitchFamily="34" charset="0"/>
                <a:cs typeface="Calibri" pitchFamily="34" charset="0"/>
              </a:rPr>
              <a:t>Prednosti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direktne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prodaje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: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Calibri" pitchFamily="34" charset="0"/>
                <a:cs typeface="Calibri" pitchFamily="34" charset="0"/>
              </a:rPr>
              <a:t>   - 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d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irektan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uvid</a:t>
            </a:r>
            <a:r>
              <a:rPr lang="en-US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kretanja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tržištu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i kontrola nad distribucijom promotivnih materijala,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Calibri" pitchFamily="34" charset="0"/>
                <a:cs typeface="Calibri" pitchFamily="34" charset="0"/>
              </a:rPr>
              <a:t>   - 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d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irektan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kontakt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potrošačima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(formiranje sopstvene baze podataka),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Calibri" pitchFamily="34" charset="0"/>
                <a:cs typeface="Calibri" pitchFamily="34" charset="0"/>
              </a:rPr>
              <a:t>   - 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f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inansijske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prednosti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ušteda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posredničkim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provizijama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i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brži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direktni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priliv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novca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sr-Latn-RS" dirty="0">
              <a:latin typeface="Calibri" pitchFamily="34" charset="0"/>
              <a:cs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sr-Latn-RS" dirty="0" smtClean="0">
                <a:latin typeface="Calibri" pitchFamily="34" charset="0"/>
                <a:cs typeface="Calibri" pitchFamily="34" charset="0"/>
              </a:rPr>
              <a:t>Sa druge strane - povećanje drugih troškova (otvaranje novih radnih mesta, zakup dodatnog prostora i sl.), koji imaju fiksni karakter (a provizija se plaća subagentu samo u slučaju prodatih aranžmana).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21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3810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Calibri" pitchFamily="34" charset="0"/>
                <a:cs typeface="Calibri" pitchFamily="34" charset="0"/>
              </a:rPr>
              <a:t>Oblici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prodaje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aranžmana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990600"/>
            <a:ext cx="8534400" cy="57150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>
                <a:latin typeface="Calibri" pitchFamily="34" charset="0"/>
                <a:cs typeface="Calibri" pitchFamily="34" charset="0"/>
              </a:rPr>
              <a:t>Prednosti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indirektne prodaje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marL="0" indent="0">
              <a:buNone/>
            </a:pPr>
            <a:r>
              <a:rPr lang="sr-Latn-R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širina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pokrivanju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tržišta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(kroz mrežu </a:t>
            </a:r>
            <a:r>
              <a:rPr lang="sr-Latn-RS" i="1" dirty="0" smtClean="0">
                <a:latin typeface="Calibri" pitchFamily="34" charset="0"/>
                <a:cs typeface="Calibri" pitchFamily="34" charset="0"/>
              </a:rPr>
              <a:t>retailera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i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Calibri" pitchFamily="34" charset="0"/>
                <a:cs typeface="Calibri" pitchFamily="34" charset="0"/>
              </a:rPr>
              <a:t>   - 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tručna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i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profesionalna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osposobljenost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kadrova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r>
              <a:rPr lang="sr-Latn-RS" dirty="0">
                <a:latin typeface="Calibri" pitchFamily="34" charset="0"/>
                <a:cs typeface="Calibri" pitchFamily="34" charset="0"/>
              </a:rPr>
              <a:t>V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ažna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je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odluka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o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pravilnom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izboru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posrednika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sr-Latn-RS" b="1" dirty="0">
                <a:latin typeface="Calibri" pitchFamily="34" charset="0"/>
                <a:cs typeface="Calibri" pitchFamily="34" charset="0"/>
              </a:rPr>
              <a:t>i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ntenzivna prodaja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(veći broj posrednika i plasman na širokom tržištu - npr. za letovanja),</a:t>
            </a:r>
          </a:p>
          <a:p>
            <a:pPr>
              <a:buFontTx/>
              <a:buChar char="-"/>
            </a:pPr>
            <a:r>
              <a:rPr lang="sr-Latn-RS" b="1" dirty="0">
                <a:latin typeface="Calibri" pitchFamily="34" charset="0"/>
                <a:cs typeface="Calibri" pitchFamily="34" charset="0"/>
              </a:rPr>
              <a:t>s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elektivna prodaja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(ograničen broj posrednika i uže tržište - turoperatori-specijalisti),</a:t>
            </a:r>
          </a:p>
          <a:p>
            <a:pPr>
              <a:buFontTx/>
              <a:buChar char="-"/>
            </a:pPr>
            <a:r>
              <a:rPr lang="sr-Latn-RS" b="1" dirty="0">
                <a:latin typeface="Calibri" pitchFamily="34" charset="0"/>
                <a:cs typeface="Calibri" pitchFamily="34" charset="0"/>
              </a:rPr>
              <a:t>e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kskluzivna prodaja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(samo jedno prodajno mesto na određenoj teritoriji).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>
                <a:latin typeface="Calibri" pitchFamily="34" charset="0"/>
                <a:cs typeface="Calibri" pitchFamily="34" charset="0"/>
              </a:rPr>
              <a:t>Sistem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stimulativnih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provizija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r>
              <a:rPr lang="sr-Latn-RS" dirty="0" err="1" smtClean="0">
                <a:latin typeface="Calibri" pitchFamily="34" charset="0"/>
                <a:cs typeface="Calibri" pitchFamily="34" charset="0"/>
              </a:rPr>
              <a:t>O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dnos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subagentima (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ugovor o subagenturi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-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veliki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značaj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ima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znanje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prodajnog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osoblja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(seminari, prezentacije novih proizvoda, studijska putovanja).</a:t>
            </a:r>
          </a:p>
          <a:p>
            <a:pPr marL="0" indent="0">
              <a:buNone/>
            </a:pP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Nova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tendencija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-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kontrola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distributivne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mreže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od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strane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velikih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turoperatora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(angažuju se tzv. 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prodajni predstavnici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).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37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latin typeface="Calibri" pitchFamily="34" charset="0"/>
                <a:cs typeface="Calibri" pitchFamily="34" charset="0"/>
              </a:rPr>
              <a:t>Nove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tendencije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prodaji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paket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752600"/>
            <a:ext cx="8610600" cy="4873752"/>
          </a:xfrm>
        </p:spPr>
        <p:txBody>
          <a:bodyPr>
            <a:normAutofit/>
          </a:bodyPr>
          <a:lstStyle/>
          <a:p>
            <a:r>
              <a:rPr lang="sr-Latn-RS" dirty="0" smtClean="0">
                <a:latin typeface="Calibri" pitchFamily="34" charset="0"/>
                <a:cs typeface="Calibri" pitchFamily="34" charset="0"/>
              </a:rPr>
              <a:t> Jačanje konkurencije - 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p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okušaji </a:t>
            </a:r>
            <a:r>
              <a:rPr lang="vi-VN" dirty="0">
                <a:latin typeface="Calibri" pitchFamily="34" charset="0"/>
                <a:cs typeface="Calibri" pitchFamily="34" charset="0"/>
              </a:rPr>
              <a:t>da se nađu novi načini prodaje paket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sr-Latn-RS" dirty="0" smtClean="0">
                <a:latin typeface="Calibri" pitchFamily="34" charset="0"/>
                <a:cs typeface="Calibri" pitchFamily="34" charset="0"/>
              </a:rPr>
              <a:t>Od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90</a:t>
            </a:r>
            <a:r>
              <a:rPr lang="vi-VN" dirty="0">
                <a:latin typeface="Calibri" pitchFamily="34" charset="0"/>
                <a:cs typeface="Calibri" pitchFamily="34" charset="0"/>
              </a:rPr>
              <a:t>. g.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20. veka - </a:t>
            </a:r>
            <a:r>
              <a:rPr lang="vi-VN" b="1" dirty="0" smtClean="0">
                <a:latin typeface="Calibri" pitchFamily="34" charset="0"/>
                <a:cs typeface="Calibri" pitchFamily="34" charset="0"/>
              </a:rPr>
              <a:t>elektronska trgovina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(prodaja putem elektronskih medija - internet i digitalna televizija).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sr-Latn-RS" dirty="0">
                <a:latin typeface="Calibri" pitchFamily="34" charset="0"/>
                <a:cs typeface="Calibri" pitchFamily="34" charset="0"/>
              </a:rPr>
              <a:t>I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nternet </a:t>
            </a:r>
            <a:r>
              <a:rPr lang="vi-VN" dirty="0">
                <a:latin typeface="Calibri" pitchFamily="34" charset="0"/>
                <a:cs typeface="Calibri" pitchFamily="34" charset="0"/>
              </a:rPr>
              <a:t>- novi odnosi u konkurenciji na turističkom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tržištu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Internet </a:t>
            </a:r>
            <a:r>
              <a:rPr lang="vi-VN" dirty="0">
                <a:latin typeface="Calibri" pitchFamily="34" charset="0"/>
                <a:cs typeface="Calibri" pitchFamily="34" charset="0"/>
              </a:rPr>
              <a:t>sajtovi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tzv.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i="1" dirty="0">
                <a:latin typeface="Calibri" pitchFamily="34" charset="0"/>
                <a:cs typeface="Calibri" pitchFamily="34" charset="0"/>
              </a:rPr>
              <a:t>call centri</a:t>
            </a:r>
            <a:endParaRPr lang="en-US" i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50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524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Calibri" pitchFamily="34" charset="0"/>
                <a:cs typeface="Calibri" pitchFamily="34" charset="0"/>
              </a:rPr>
              <a:t>Nove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tendencije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prodaji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paket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aranžmana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371600"/>
            <a:ext cx="8686800" cy="5254752"/>
          </a:xfrm>
        </p:spPr>
        <p:txBody>
          <a:bodyPr>
            <a:normAutofit lnSpcReduction="10000"/>
          </a:bodyPr>
          <a:lstStyle/>
          <a:p>
            <a:r>
              <a:rPr lang="en-US" b="1" dirty="0" err="1">
                <a:latin typeface="Calibri" pitchFamily="34" charset="0"/>
                <a:cs typeface="Calibri" pitchFamily="34" charset="0"/>
              </a:rPr>
              <a:t>Višestruke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prednosti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i="1" dirty="0">
                <a:latin typeface="Calibri" pitchFamily="34" charset="0"/>
                <a:cs typeface="Calibri" pitchFamily="34" charset="0"/>
              </a:rPr>
              <a:t>online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prodaje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: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Calibri" pitchFamily="34" charset="0"/>
                <a:cs typeface="Calibri" pitchFamily="34" charset="0"/>
              </a:rPr>
              <a:t>   - 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d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irektno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komuniciranje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potrošačima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fleksibilno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reagovanje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Calibri" pitchFamily="34" charset="0"/>
                <a:cs typeface="Calibri" pitchFamily="34" charset="0"/>
              </a:rPr>
              <a:t>   - 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u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smeravanje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ka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užim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tržišnim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segmentima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sr-Latn-RS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 - 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p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rednosti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za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manje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srednje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turoperatore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Osnova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prednost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uštede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troškovima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x-none" b="1" dirty="0" smtClean="0">
                <a:latin typeface="Calibri" pitchFamily="34" charset="0"/>
                <a:cs typeface="Calibri" pitchFamily="34" charset="0"/>
              </a:rPr>
              <a:t>distribucije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.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i="1" dirty="0">
                <a:latin typeface="Calibri" pitchFamily="34" charset="0"/>
                <a:cs typeface="Calibri" pitchFamily="34" charset="0"/>
              </a:rPr>
              <a:t>Dynamic </a:t>
            </a:r>
            <a:r>
              <a:rPr lang="en-US" i="1" dirty="0" smtClean="0">
                <a:latin typeface="Calibri" pitchFamily="34" charset="0"/>
                <a:cs typeface="Calibri" pitchFamily="34" charset="0"/>
              </a:rPr>
              <a:t>packaging</a:t>
            </a:r>
            <a:r>
              <a:rPr lang="sr-Latn-RS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- potrošač može da putem sajta turoperatora  kreira sopstveni itinerer, bira smeštaj, dodatne usluge i druge elemente putovanja.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40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8915400" cy="1143000"/>
          </a:xfrm>
        </p:spPr>
        <p:txBody>
          <a:bodyPr>
            <a:normAutofit/>
          </a:bodyPr>
          <a:lstStyle/>
          <a:p>
            <a:pPr algn="ctr"/>
            <a:r>
              <a:rPr lang="en-US" sz="3100" b="1" dirty="0" err="1">
                <a:latin typeface="Calibri" pitchFamily="34" charset="0"/>
                <a:cs typeface="Calibri" pitchFamily="34" charset="0"/>
              </a:rPr>
              <a:t>Buking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ili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registracija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prijavljenih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učesnika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2637" y="1424473"/>
            <a:ext cx="8686800" cy="5410200"/>
          </a:xfrm>
        </p:spPr>
        <p:txBody>
          <a:bodyPr>
            <a:normAutofit/>
          </a:bodyPr>
          <a:lstStyle/>
          <a:p>
            <a:endParaRPr lang="sr-Latn-CS" sz="28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Deo poslovnih operacija u plasmanu turističkih aranžmana - </a:t>
            </a:r>
            <a:r>
              <a:rPr lang="sr-Latn-RS" sz="2800" b="1" dirty="0">
                <a:latin typeface="Calibri" pitchFamily="34" charset="0"/>
                <a:cs typeface="Calibri" pitchFamily="34" charset="0"/>
              </a:rPr>
              <a:t>e</a:t>
            </a:r>
            <a:r>
              <a:rPr lang="vi-VN" sz="2800" b="1" dirty="0" smtClean="0">
                <a:latin typeface="Calibri" pitchFamily="34" charset="0"/>
                <a:cs typeface="Calibri" pitchFamily="34" charset="0"/>
              </a:rPr>
              <a:t>videntiranje </a:t>
            </a:r>
            <a:r>
              <a:rPr lang="vi-VN" sz="2800" b="1" dirty="0">
                <a:latin typeface="Calibri" pitchFamily="34" charset="0"/>
                <a:cs typeface="Calibri" pitchFamily="34" charset="0"/>
              </a:rPr>
              <a:t>i praćenje toka prijava i rezervacija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za konkretan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aranžman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vi-VN" sz="2800" dirty="0" smtClean="0">
                <a:latin typeface="Calibri" pitchFamily="34" charset="0"/>
                <a:cs typeface="Calibri" pitchFamily="34" charset="0"/>
              </a:rPr>
              <a:t>Osnov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za donošenje konačne odluke o potvrđivanju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ugovorenih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smeštajnih i prevoznih kapaciteta i za aktivnosti koje prethode izvođenju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sz="28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x-none" sz="2800" dirty="0">
              <a:latin typeface="Calibri" pitchFamily="34" charset="0"/>
              <a:cs typeface="Calibri" pitchFamily="34" charset="0"/>
            </a:endParaRPr>
          </a:p>
          <a:p>
            <a:r>
              <a:rPr lang="vi-VN" sz="2800" dirty="0" smtClean="0">
                <a:latin typeface="Calibri" pitchFamily="34" charset="0"/>
                <a:cs typeface="Calibri" pitchFamily="34" charset="0"/>
              </a:rPr>
              <a:t>Počinju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6-8 meseci pre početka putovanja, poslednjih godina pojava zakasnelog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bukinga</a:t>
            </a:r>
            <a:r>
              <a:rPr lang="x-none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83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8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 err="1">
                <a:latin typeface="Calibri" pitchFamily="34" charset="0"/>
                <a:cs typeface="Calibri" pitchFamily="34" charset="0"/>
              </a:rPr>
              <a:t>Buking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ili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registracija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prijavljenih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učesnika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914400"/>
            <a:ext cx="8610600" cy="5715000"/>
          </a:xfrm>
        </p:spPr>
        <p:txBody>
          <a:bodyPr>
            <a:noAutofit/>
          </a:bodyPr>
          <a:lstStyle/>
          <a:p>
            <a:r>
              <a:rPr lang="en-US" dirty="0" err="1">
                <a:latin typeface="Calibri" pitchFamily="34" charset="0"/>
                <a:cs typeface="Calibri" pitchFamily="34" charset="0"/>
              </a:rPr>
              <a:t>Podaci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se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unose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booking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liste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.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x-none" b="1" dirty="0" smtClean="0">
                <a:latin typeface="Calibri" pitchFamily="34" charset="0"/>
                <a:cs typeface="Calibri" pitchFamily="34" charset="0"/>
              </a:rPr>
              <a:t>Dva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sistema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bukinga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: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x-none" dirty="0" smtClean="0">
                <a:latin typeface="Calibri" pitchFamily="34" charset="0"/>
                <a:cs typeface="Calibri" pitchFamily="34" charset="0"/>
              </a:rPr>
              <a:t>   - </a:t>
            </a:r>
            <a:r>
              <a:rPr lang="x-none" b="1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entralni</a:t>
            </a:r>
            <a:r>
              <a:rPr lang="sr-Latn-C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(sve prijave za putovanje prosleđuju se službi centralnog bukinga, koja vrši evidentiranje i daje konačnu saglasnost za prodaju aranžmana)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i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x-none" dirty="0" smtClean="0">
                <a:latin typeface="Calibri" pitchFamily="34" charset="0"/>
                <a:cs typeface="Calibri" pitchFamily="34" charset="0"/>
              </a:rPr>
              <a:t>   -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alotmanski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 (prodajno mesto raspolaže sa dogovorenim kontigentom aranžmana do određenog roka i u tom periodu može ih prodavati, bez prethodnog upita).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Buking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se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može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voditi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manuelno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ili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uz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korišćenje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savremene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komunikacione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tehnologije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86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305800" cy="1143000"/>
          </a:xfrm>
        </p:spPr>
        <p:txBody>
          <a:bodyPr/>
          <a:lstStyle/>
          <a:p>
            <a:r>
              <a:rPr lang="sr-Latn-CS" sz="2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sr-Latn-CS" sz="2800" b="1" dirty="0" smtClean="0">
                <a:latin typeface="Calibri" pitchFamily="34" charset="0"/>
                <a:cs typeface="Calibri" pitchFamily="34" charset="0"/>
              </a:rPr>
            </a:br>
            <a:r>
              <a:rPr lang="sr-Latn-CS" sz="2800" b="1" dirty="0" smtClean="0">
                <a:latin typeface="Calibri" pitchFamily="34" charset="0"/>
                <a:cs typeface="Calibri" pitchFamily="34" charset="0"/>
              </a:rPr>
              <a:t>Šematski prikaz procesa bukiranja turističkog aranžmana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00200"/>
            <a:ext cx="7467600" cy="45539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11430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err="1">
                <a:latin typeface="Calibri" pitchFamily="34" charset="0"/>
                <a:cs typeface="Calibri" pitchFamily="34" charset="0"/>
              </a:rPr>
              <a:t>Buking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ili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registracija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prijavljenih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učesnika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3200" b="1" dirty="0">
                <a:latin typeface="Calibri" pitchFamily="34" charset="0"/>
                <a:cs typeface="Calibri" pitchFamily="34" charset="0"/>
              </a:rPr>
            </a:b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914400"/>
            <a:ext cx="8686800" cy="5791200"/>
          </a:xfrm>
        </p:spPr>
        <p:txBody>
          <a:bodyPr>
            <a:normAutofit/>
          </a:bodyPr>
          <a:lstStyle/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Proces </a:t>
            </a:r>
            <a:r>
              <a:rPr lang="vi-VN" dirty="0">
                <a:latin typeface="Calibri" pitchFamily="34" charset="0"/>
                <a:cs typeface="Calibri" pitchFamily="34" charset="0"/>
              </a:rPr>
              <a:t>obuhvata 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tri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dirty="0">
                <a:latin typeface="Calibri" pitchFamily="34" charset="0"/>
                <a:cs typeface="Calibri" pitchFamily="34" charset="0"/>
              </a:rPr>
              <a:t>strane </a:t>
            </a:r>
            <a:r>
              <a:rPr lang="x-none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dirty="0">
                <a:latin typeface="Calibri" pitchFamily="34" charset="0"/>
                <a:cs typeface="Calibri" pitchFamily="34" charset="0"/>
              </a:rPr>
              <a:t>turistu, prodajno mesto i centralni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buking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sr-Latn-CS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rijavljivanje </a:t>
            </a:r>
            <a:r>
              <a:rPr lang="vi-VN" dirty="0">
                <a:latin typeface="Calibri" pitchFamily="34" charset="0"/>
                <a:cs typeface="Calibri" pitchFamily="34" charset="0"/>
              </a:rPr>
              <a:t>se vrši na posebnom obrascu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vi-VN" b="1" dirty="0" smtClean="0">
                <a:latin typeface="Calibri" pitchFamily="34" charset="0"/>
                <a:cs typeface="Calibri" pitchFamily="34" charset="0"/>
              </a:rPr>
              <a:t>prijava </a:t>
            </a:r>
            <a:r>
              <a:rPr lang="vi-VN" b="1" dirty="0">
                <a:latin typeface="Calibri" pitchFamily="34" charset="0"/>
                <a:cs typeface="Calibri" pitchFamily="34" charset="0"/>
              </a:rPr>
              <a:t>za </a:t>
            </a:r>
            <a:r>
              <a:rPr lang="vi-VN" b="1" dirty="0" smtClean="0">
                <a:latin typeface="Calibri" pitchFamily="34" charset="0"/>
                <a:cs typeface="Calibri" pitchFamily="34" charset="0"/>
              </a:rPr>
              <a:t>putovanje</a:t>
            </a:r>
            <a:r>
              <a:rPr lang="sr-Latn-CS" b="1" dirty="0" smtClean="0">
                <a:latin typeface="Calibri" pitchFamily="34" charset="0"/>
                <a:cs typeface="Calibri" pitchFamily="34" charset="0"/>
              </a:rPr>
              <a:t>”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), </a:t>
            </a:r>
            <a:r>
              <a:rPr lang="vi-VN" dirty="0">
                <a:latin typeface="Calibri" pitchFamily="34" charset="0"/>
                <a:cs typeface="Calibri" pitchFamily="34" charset="0"/>
              </a:rPr>
              <a:t>a agencija izdaje 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vi-VN" b="1" dirty="0" smtClean="0">
                <a:latin typeface="Calibri" pitchFamily="34" charset="0"/>
                <a:cs typeface="Calibri" pitchFamily="34" charset="0"/>
              </a:rPr>
              <a:t>potvrdu </a:t>
            </a:r>
            <a:r>
              <a:rPr lang="vi-VN" b="1" dirty="0">
                <a:latin typeface="Calibri" pitchFamily="34" charset="0"/>
                <a:cs typeface="Calibri" pitchFamily="34" charset="0"/>
              </a:rPr>
              <a:t>o </a:t>
            </a:r>
            <a:r>
              <a:rPr lang="vi-VN" b="1" dirty="0" smtClean="0">
                <a:latin typeface="Calibri" pitchFamily="34" charset="0"/>
                <a:cs typeface="Calibri" pitchFamily="34" charset="0"/>
              </a:rPr>
              <a:t>putovanju</a:t>
            </a:r>
            <a:r>
              <a:rPr lang="sr-Latn-CS" b="1" dirty="0" smtClean="0">
                <a:latin typeface="Calibri" pitchFamily="34" charset="0"/>
                <a:cs typeface="Calibri" pitchFamily="34" charset="0"/>
              </a:rPr>
              <a:t>”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, kojom se potvrđuje nastanak ugovornog odnosa (</a:t>
            </a:r>
            <a:r>
              <a:rPr lang="sr-Latn-CS" b="1" dirty="0" smtClean="0">
                <a:latin typeface="Calibri" pitchFamily="34" charset="0"/>
                <a:cs typeface="Calibri" pitchFamily="34" charset="0"/>
              </a:rPr>
              <a:t>Ugovor po pristanku 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ili adhezioni ugovor).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x-none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x-none" dirty="0">
              <a:latin typeface="Calibri" pitchFamily="34" charset="0"/>
              <a:cs typeface="Calibri" pitchFamily="34" charset="0"/>
            </a:endParaRPr>
          </a:p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Razlikuje se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sr-Latn-CS" b="1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lang="vi-VN" b="1" dirty="0" smtClean="0">
                <a:latin typeface="Calibri" pitchFamily="34" charset="0"/>
                <a:cs typeface="Calibri" pitchFamily="34" charset="0"/>
              </a:rPr>
              <a:t>rivremena</a:t>
            </a:r>
            <a:r>
              <a:rPr lang="sr-Latn-C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(ne obavezuje klijenta do dogovorenog roka)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, </a:t>
            </a:r>
            <a:endParaRPr lang="sr-Latn-CS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vi-VN" b="1" dirty="0" smtClean="0">
                <a:latin typeface="Calibri" pitchFamily="34" charset="0"/>
                <a:cs typeface="Calibri" pitchFamily="34" charset="0"/>
              </a:rPr>
              <a:t>potvrđena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nastaje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plaćanjem </a:t>
            </a:r>
            <a:r>
              <a:rPr lang="vi-VN" dirty="0">
                <a:latin typeface="Calibri" pitchFamily="34" charset="0"/>
                <a:cs typeface="Calibri" pitchFamily="34" charset="0"/>
              </a:rPr>
              <a:t>depozita 10-30%) i </a:t>
            </a:r>
            <a:endParaRPr lang="sr-Latn-CS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vi-VN" b="1" dirty="0" smtClean="0">
                <a:latin typeface="Calibri" pitchFamily="34" charset="0"/>
                <a:cs typeface="Calibri" pitchFamily="34" charset="0"/>
              </a:rPr>
              <a:t>plaćena rezervacija</a:t>
            </a:r>
            <a:r>
              <a:rPr lang="sr-Latn-C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CS" dirty="0" smtClean="0">
                <a:latin typeface="Calibri" pitchFamily="34" charset="0"/>
                <a:cs typeface="Calibri" pitchFamily="34" charset="0"/>
              </a:rPr>
              <a:t>(nastaje kada klijent prema utvrđenim rokovima izvrši uplatu preostalih 90% ili 70% vrednosti aranžmana - obično pre otpočinjanja samog putovana).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43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462</TotalTime>
  <Words>1371</Words>
  <Application>Microsoft Office PowerPoint</Application>
  <PresentationFormat>On-screen Show (4:3)</PresentationFormat>
  <Paragraphs>194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Oriel</vt:lpstr>
      <vt:lpstr>III </vt:lpstr>
      <vt:lpstr>Promocione aktivnosti u plasmanu paket aranžmana</vt:lpstr>
      <vt:lpstr>Oblici promocije</vt:lpstr>
      <vt:lpstr>Propaganda</vt:lpstr>
      <vt:lpstr>Promocioni budžet</vt:lpstr>
      <vt:lpstr>Katalog aranžmana</vt:lpstr>
      <vt:lpstr>Katalog aranžmana</vt:lpstr>
      <vt:lpstr>Katalog aranžmana</vt:lpstr>
      <vt:lpstr>Poslovne operacije u prodaji turističkog aranžmana </vt:lpstr>
      <vt:lpstr>Program kao oblik ponude aranžmana</vt:lpstr>
      <vt:lpstr>Oblici prodaje aranžmana </vt:lpstr>
      <vt:lpstr>Oblici prodaje aranžmana </vt:lpstr>
      <vt:lpstr>Oblici prodaje aranžmana</vt:lpstr>
      <vt:lpstr>Nove tendencije u prodaji paket aranžmana </vt:lpstr>
      <vt:lpstr>Nove tendencije u prodaji paket aranžmana</vt:lpstr>
      <vt:lpstr>Buking ili registracija prijavljenih učesnika aranžmana </vt:lpstr>
      <vt:lpstr>Buking ili registracija prijavljenih učesnika aranžmana </vt:lpstr>
      <vt:lpstr> Šematski prikaz procesa bukiranja turističkog aranžmana</vt:lpstr>
      <vt:lpstr>Buking ili registracija prijavljenih učesnika aranžmana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Poslovne operacije u promociji i prodaji turističkih aranžmana</dc:title>
  <dc:creator>Mish &amp; Mish</dc:creator>
  <cp:lastModifiedBy>Jelisaveta</cp:lastModifiedBy>
  <cp:revision>50</cp:revision>
  <dcterms:created xsi:type="dcterms:W3CDTF">2018-12-17T02:21:19Z</dcterms:created>
  <dcterms:modified xsi:type="dcterms:W3CDTF">2020-12-27T21:32:57Z</dcterms:modified>
</cp:coreProperties>
</file>