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  <p:sldId id="263" r:id="rId10"/>
    <p:sldId id="264" r:id="rId11"/>
    <p:sldId id="265" r:id="rId12"/>
    <p:sldId id="266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7F970CC-A244-49C1-B0B0-666964C83B2C}" type="datetimeFigureOut">
              <a:rPr lang="en-US" smtClean="0"/>
              <a:t>12/26/2020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344600D-FD6D-45D7-960A-C78D53CFBC4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7F970CC-A244-49C1-B0B0-666964C83B2C}" type="datetimeFigureOut">
              <a:rPr lang="en-US" smtClean="0"/>
              <a:t>12/26/2020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344600D-FD6D-45D7-960A-C78D53CFBC4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7F970CC-A244-49C1-B0B0-666964C83B2C}" type="datetimeFigureOut">
              <a:rPr lang="en-US" smtClean="0"/>
              <a:t>12/26/2020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C344600D-FD6D-45D7-960A-C78D53CFBC4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970CC-A244-49C1-B0B0-666964C83B2C}" type="datetimeFigureOut">
              <a:rPr lang="en-US" smtClean="0"/>
              <a:t>12/26/2020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600D-FD6D-45D7-960A-C78D53CFBC4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970CC-A244-49C1-B0B0-666964C83B2C}" type="datetimeFigureOut">
              <a:rPr lang="en-US" smtClean="0"/>
              <a:t>12/26/2020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600D-FD6D-45D7-960A-C78D53CFBC4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7F970CC-A244-49C1-B0B0-666964C83B2C}" type="datetimeFigureOut">
              <a:rPr lang="en-US" smtClean="0"/>
              <a:t>12/26/2020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344600D-FD6D-45D7-960A-C78D53CFBC4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970CC-A244-49C1-B0B0-666964C83B2C}" type="datetimeFigureOut">
              <a:rPr lang="en-US" smtClean="0"/>
              <a:t>12/26/2020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600D-FD6D-45D7-960A-C78D53CFBC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7F970CC-A244-49C1-B0B0-666964C83B2C}" type="datetimeFigureOut">
              <a:rPr lang="en-US" smtClean="0"/>
              <a:t>12/26/2020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344600D-FD6D-45D7-960A-C78D53CFBC47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7F970CC-A244-49C1-B0B0-666964C83B2C}" type="datetimeFigureOut">
              <a:rPr lang="en-US" smtClean="0"/>
              <a:t>12/26/2020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344600D-FD6D-45D7-960A-C78D53CFBC47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970CC-A244-49C1-B0B0-666964C83B2C}" type="datetimeFigureOut">
              <a:rPr lang="en-US" smtClean="0"/>
              <a:t>12/26/2020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600D-FD6D-45D7-960A-C78D53CFBC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970CC-A244-49C1-B0B0-666964C83B2C}" type="datetimeFigureOut">
              <a:rPr lang="en-US" smtClean="0"/>
              <a:t>12/26/2020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600D-FD6D-45D7-960A-C78D53CFBC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7F970CC-A244-49C1-B0B0-666964C83B2C}" type="datetimeFigureOut">
              <a:rPr lang="en-US" smtClean="0"/>
              <a:t>12/26/2020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344600D-FD6D-45D7-960A-C78D53CFBC4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381000"/>
            <a:ext cx="6705600" cy="1056162"/>
          </a:xfrm>
        </p:spPr>
        <p:txBody>
          <a:bodyPr/>
          <a:lstStyle/>
          <a:p>
            <a:pPr algn="ctr"/>
            <a:r>
              <a:rPr lang="sr-Latn-RS" dirty="0" smtClean="0"/>
              <a:t>III</a:t>
            </a:r>
            <a:br>
              <a:rPr lang="sr-Latn-R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2209800"/>
            <a:ext cx="6781800" cy="3784122"/>
          </a:xfrm>
        </p:spPr>
        <p:txBody>
          <a:bodyPr>
            <a:normAutofit/>
          </a:bodyPr>
          <a:lstStyle/>
          <a:p>
            <a:r>
              <a:rPr lang="sr-Latn-RS" dirty="0" smtClean="0"/>
              <a:t>2. FORMIRANJE TURISTIČKOG ARANŽMANA</a:t>
            </a:r>
          </a:p>
          <a:p>
            <a:endParaRPr lang="sr-Latn-RS" dirty="0" smtClean="0"/>
          </a:p>
          <a:p>
            <a:r>
              <a:rPr lang="sr-Latn-RS" dirty="0" smtClean="0"/>
              <a:t>    2.1. Formiranje turističkog aranžmana po narudžbini</a:t>
            </a:r>
          </a:p>
          <a:p>
            <a:endParaRPr lang="sr-Latn-RS" dirty="0" smtClean="0"/>
          </a:p>
          <a:p>
            <a:r>
              <a:rPr lang="sr-Latn-RS" dirty="0" smtClean="0"/>
              <a:t>    2.2. Formiranje turističkog aranžmana prema       </a:t>
            </a:r>
          </a:p>
          <a:p>
            <a:r>
              <a:rPr lang="sr-Latn-RS" dirty="0"/>
              <a:t> </a:t>
            </a:r>
            <a:r>
              <a:rPr lang="sr-Latn-RS" dirty="0" smtClean="0"/>
              <a:t>          programu turoperatora</a:t>
            </a:r>
          </a:p>
          <a:p>
            <a:endParaRPr lang="sr-Latn-RS" dirty="0" smtClean="0"/>
          </a:p>
          <a:p>
            <a:r>
              <a:rPr lang="sr-Latn-RS" dirty="0" smtClean="0"/>
              <a:t>    2.3. Pribavljanje usluga u okviru turističkog </a:t>
            </a:r>
          </a:p>
          <a:p>
            <a:r>
              <a:rPr lang="sr-Latn-RS" dirty="0"/>
              <a:t> </a:t>
            </a:r>
            <a:r>
              <a:rPr lang="sr-Latn-RS" dirty="0" smtClean="0"/>
              <a:t>          aranžmana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589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1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300" b="1" dirty="0">
                <a:latin typeface="Calibri" pitchFamily="34" charset="0"/>
                <a:cs typeface="Calibri" pitchFamily="34" charset="0"/>
              </a:rPr>
              <a:t>Faze u </a:t>
            </a:r>
            <a:r>
              <a:rPr lang="en-US" sz="3300" b="1" dirty="0" err="1">
                <a:latin typeface="Calibri" pitchFamily="34" charset="0"/>
                <a:cs typeface="Calibri" pitchFamily="34" charset="0"/>
              </a:rPr>
              <a:t>stvaranju</a:t>
            </a:r>
            <a:r>
              <a:rPr lang="en-US" sz="3300" b="1" dirty="0">
                <a:latin typeface="Calibri" pitchFamily="34" charset="0"/>
                <a:cs typeface="Calibri" pitchFamily="34" charset="0"/>
              </a:rPr>
              <a:t> i </a:t>
            </a:r>
            <a:r>
              <a:rPr lang="en-US" sz="3300" b="1" dirty="0" err="1">
                <a:latin typeface="Calibri" pitchFamily="34" charset="0"/>
                <a:cs typeface="Calibri" pitchFamily="34" charset="0"/>
              </a:rPr>
              <a:t>izvršenju</a:t>
            </a:r>
            <a:r>
              <a:rPr lang="en-US" sz="33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300" b="1" dirty="0" err="1" smtClean="0">
                <a:latin typeface="Calibri" pitchFamily="34" charset="0"/>
                <a:cs typeface="Calibri" pitchFamily="34" charset="0"/>
              </a:rPr>
              <a:t>turističkih</a:t>
            </a:r>
            <a:r>
              <a:rPr lang="en-US" sz="33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3300" b="1" dirty="0" err="1" smtClean="0">
                <a:latin typeface="Calibri" pitchFamily="34" charset="0"/>
                <a:cs typeface="Calibri" pitchFamily="34" charset="0"/>
              </a:rPr>
              <a:t>aranžmana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b="1" dirty="0">
                <a:latin typeface="Calibri" pitchFamily="34" charset="0"/>
                <a:cs typeface="Calibri" pitchFamily="34" charset="0"/>
              </a:rPr>
            </a:b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vi-VN" sz="2800" dirty="0">
                <a:latin typeface="Calibri" pitchFamily="34" charset="0"/>
                <a:cs typeface="Calibri" pitchFamily="34" charset="0"/>
              </a:rPr>
              <a:t>Postavljanje programa organizovanog </a:t>
            </a:r>
            <a:r>
              <a:rPr lang="vi-VN" sz="2800" dirty="0" smtClean="0">
                <a:latin typeface="Calibri" pitchFamily="34" charset="0"/>
                <a:cs typeface="Calibri" pitchFamily="34" charset="0"/>
              </a:rPr>
              <a:t>putovanja</a:t>
            </a:r>
            <a:endParaRPr lang="sr-Latn-RS" sz="2800" dirty="0" smtClean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r>
              <a:rPr lang="vi-VN" sz="2800" dirty="0" smtClean="0">
                <a:latin typeface="Calibri" pitchFamily="34" charset="0"/>
                <a:cs typeface="Calibri" pitchFamily="34" charset="0"/>
              </a:rPr>
              <a:t> </a:t>
            </a:r>
            <a:endParaRPr lang="sr-Latn-RS" sz="2800" dirty="0" smtClean="0">
              <a:latin typeface="Calibri" pitchFamily="34" charset="0"/>
              <a:cs typeface="Calibri" pitchFamily="34" charset="0"/>
            </a:endParaRPr>
          </a:p>
          <a:p>
            <a:r>
              <a:rPr lang="vi-VN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vi-VN" sz="2800" dirty="0">
                <a:latin typeface="Calibri" pitchFamily="34" charset="0"/>
                <a:cs typeface="Calibri" pitchFamily="34" charset="0"/>
              </a:rPr>
              <a:t>Utvrđivanje cene </a:t>
            </a:r>
            <a:r>
              <a:rPr lang="vi-VN" sz="2800" dirty="0" smtClean="0">
                <a:latin typeface="Calibri" pitchFamily="34" charset="0"/>
                <a:cs typeface="Calibri" pitchFamily="34" charset="0"/>
              </a:rPr>
              <a:t>aranžmana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 (faza kalkulacije)</a:t>
            </a:r>
          </a:p>
          <a:p>
            <a:pPr marL="0" indent="0">
              <a:buNone/>
            </a:pPr>
            <a:r>
              <a:rPr lang="vi-VN" sz="2800" dirty="0" smtClean="0">
                <a:latin typeface="Calibri" pitchFamily="34" charset="0"/>
                <a:cs typeface="Calibri" pitchFamily="34" charset="0"/>
              </a:rPr>
              <a:t> </a:t>
            </a:r>
            <a:endParaRPr lang="sr-Latn-RS" sz="2800" dirty="0" smtClean="0">
              <a:latin typeface="Calibri" pitchFamily="34" charset="0"/>
              <a:cs typeface="Calibri" pitchFamily="34" charset="0"/>
            </a:endParaRPr>
          </a:p>
          <a:p>
            <a:r>
              <a:rPr lang="vi-VN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vi-VN" sz="2800" dirty="0">
                <a:latin typeface="Calibri" pitchFamily="34" charset="0"/>
                <a:cs typeface="Calibri" pitchFamily="34" charset="0"/>
              </a:rPr>
              <a:t>Aktivnosti u oblasti promocije i plasmana </a:t>
            </a:r>
            <a:endParaRPr lang="sr-Latn-RS" sz="2800" dirty="0" smtClean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sr-Latn-RS" sz="2800" dirty="0" smtClean="0">
              <a:latin typeface="Calibri" pitchFamily="34" charset="0"/>
              <a:cs typeface="Calibri" pitchFamily="34" charset="0"/>
            </a:endParaRPr>
          </a:p>
          <a:p>
            <a:r>
              <a:rPr lang="vi-VN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vi-VN" sz="2800" dirty="0">
                <a:latin typeface="Calibri" pitchFamily="34" charset="0"/>
                <a:cs typeface="Calibri" pitchFamily="34" charset="0"/>
              </a:rPr>
              <a:t>Izvođenje </a:t>
            </a:r>
            <a:r>
              <a:rPr lang="vi-VN" sz="2800" dirty="0" smtClean="0">
                <a:latin typeface="Calibri" pitchFamily="34" charset="0"/>
                <a:cs typeface="Calibri" pitchFamily="34" charset="0"/>
              </a:rPr>
              <a:t>aranžmana</a:t>
            </a:r>
            <a:endParaRPr lang="sr-Latn-RS" sz="2800" dirty="0" smtClean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r>
              <a:rPr lang="vi-VN" sz="2800" dirty="0" smtClean="0">
                <a:latin typeface="Calibri" pitchFamily="34" charset="0"/>
                <a:cs typeface="Calibri" pitchFamily="34" charset="0"/>
              </a:rPr>
              <a:t> </a:t>
            </a:r>
            <a:endParaRPr lang="sr-Latn-RS" sz="2800" dirty="0" smtClean="0">
              <a:latin typeface="Calibri" pitchFamily="34" charset="0"/>
              <a:cs typeface="Calibri" pitchFamily="34" charset="0"/>
            </a:endParaRPr>
          </a:p>
          <a:p>
            <a:r>
              <a:rPr lang="vi-VN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vi-VN" sz="2800" dirty="0">
                <a:latin typeface="Calibri" pitchFamily="34" charset="0"/>
                <a:cs typeface="Calibri" pitchFamily="34" charset="0"/>
              </a:rPr>
              <a:t>Obračun ekonomskih efekata</a:t>
            </a:r>
            <a:endParaRPr lang="en-US" sz="2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155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7630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err="1">
                <a:latin typeface="Calibri" pitchFamily="34" charset="0"/>
                <a:cs typeface="Calibri" pitchFamily="34" charset="0"/>
              </a:rPr>
              <a:t>Formiranje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turističkog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aranžmana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na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zahtev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korisnika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686800" cy="4873752"/>
          </a:xfrm>
        </p:spPr>
        <p:txBody>
          <a:bodyPr>
            <a:normAutofit lnSpcReduction="10000"/>
          </a:bodyPr>
          <a:lstStyle/>
          <a:p>
            <a:r>
              <a:rPr lang="vi-VN" dirty="0">
                <a:latin typeface="Calibri" pitchFamily="34" charset="0"/>
                <a:cs typeface="Calibri" pitchFamily="34" charset="0"/>
              </a:rPr>
              <a:t>Ima sličnu osnovnu strukturu usluga kao aranžmani koje formiraju 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turoperatori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.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 </a:t>
            </a:r>
            <a:endParaRPr lang="sr-Latn-RS" dirty="0" smtClean="0">
              <a:latin typeface="Calibri" pitchFamily="34" charset="0"/>
              <a:cs typeface="Calibri" pitchFamily="34" charset="0"/>
            </a:endParaRPr>
          </a:p>
          <a:p>
            <a:endParaRPr lang="sr-Latn-RS" dirty="0">
              <a:latin typeface="Calibri" pitchFamily="34" charset="0"/>
              <a:cs typeface="Calibri" pitchFamily="34" charset="0"/>
            </a:endParaRPr>
          </a:p>
          <a:p>
            <a:r>
              <a:rPr lang="vi-VN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vi-VN" dirty="0">
                <a:latin typeface="Calibri" pitchFamily="34" charset="0"/>
                <a:cs typeface="Calibri" pitchFamily="34" charset="0"/>
              </a:rPr>
              <a:t>Agencija polazi od želja i zahteva korisnika i na  izrađeni program korisnik daje 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saglasnost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endParaRPr lang="sr-Latn-RS" dirty="0">
              <a:latin typeface="Calibri" pitchFamily="34" charset="0"/>
              <a:cs typeface="Calibri" pitchFamily="34" charset="0"/>
            </a:endParaRPr>
          </a:p>
          <a:p>
            <a:r>
              <a:rPr lang="sr-Latn-RS" dirty="0" smtClean="0">
                <a:latin typeface="Calibri" pitchFamily="34" charset="0"/>
                <a:cs typeface="Calibri" pitchFamily="34" charset="0"/>
              </a:rPr>
              <a:t>Emitivni aranžman na zahtev pojedinca ili grupe - samostalno ili u saradnji sa drugom (specijalizovanom) turističkom agencijom ili receptivnom agencijom.</a:t>
            </a:r>
          </a:p>
          <a:p>
            <a:endParaRPr lang="sr-Latn-RS" dirty="0">
              <a:latin typeface="Calibri" pitchFamily="34" charset="0"/>
              <a:cs typeface="Calibri" pitchFamily="34" charset="0"/>
            </a:endParaRPr>
          </a:p>
          <a:p>
            <a:r>
              <a:rPr lang="sr-Latn-RS" dirty="0" smtClean="0">
                <a:latin typeface="Calibri" pitchFamily="34" charset="0"/>
                <a:cs typeface="Calibri" pitchFamily="34" charset="0"/>
              </a:rPr>
              <a:t>Receptivni aranžman - na zahtev inostrane turističke agencije ili samih klijenata (internet).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65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45" y="8382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err="1">
                <a:latin typeface="Calibri" pitchFamily="34" charset="0"/>
                <a:cs typeface="Calibri" pitchFamily="34" charset="0"/>
              </a:rPr>
              <a:t>Formiranje</a:t>
            </a:r>
            <a:r>
              <a:rPr lang="en-US" sz="32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200" b="1" dirty="0" err="1">
                <a:latin typeface="Calibri" pitchFamily="34" charset="0"/>
                <a:cs typeface="Calibri" pitchFamily="34" charset="0"/>
              </a:rPr>
              <a:t>turističkog</a:t>
            </a:r>
            <a:r>
              <a:rPr lang="en-US" sz="32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200" b="1" dirty="0" err="1">
                <a:latin typeface="Calibri" pitchFamily="34" charset="0"/>
                <a:cs typeface="Calibri" pitchFamily="34" charset="0"/>
              </a:rPr>
              <a:t>aranžmana</a:t>
            </a:r>
            <a:r>
              <a:rPr lang="en-US" sz="32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200" b="1" dirty="0" err="1">
                <a:latin typeface="Calibri" pitchFamily="34" charset="0"/>
                <a:cs typeface="Calibri" pitchFamily="34" charset="0"/>
              </a:rPr>
              <a:t>prema</a:t>
            </a:r>
            <a:r>
              <a:rPr lang="en-US" sz="32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200" b="1" dirty="0" err="1">
                <a:latin typeface="Calibri" pitchFamily="34" charset="0"/>
                <a:cs typeface="Calibri" pitchFamily="34" charset="0"/>
              </a:rPr>
              <a:t>programu</a:t>
            </a:r>
            <a:r>
              <a:rPr lang="en-US" sz="32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sr-Latn-RS" sz="3200" b="1" dirty="0" smtClean="0">
                <a:latin typeface="Calibri" pitchFamily="34" charset="0"/>
                <a:cs typeface="Calibri" pitchFamily="34" charset="0"/>
              </a:rPr>
              <a:t>turoperatora</a:t>
            </a: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8305800" cy="4873752"/>
          </a:xfrm>
        </p:spPr>
        <p:txBody>
          <a:bodyPr>
            <a:normAutofit/>
          </a:bodyPr>
          <a:lstStyle/>
          <a:p>
            <a:endParaRPr lang="sr-Latn-RS" sz="2800" b="1" dirty="0" smtClean="0">
              <a:latin typeface="Calibri" pitchFamily="34" charset="0"/>
              <a:cs typeface="Calibri" pitchFamily="34" charset="0"/>
            </a:endParaRPr>
          </a:p>
          <a:p>
            <a:r>
              <a:rPr lang="sr-Latn-RS" sz="2800" b="1" dirty="0" smtClean="0">
                <a:latin typeface="Calibri" pitchFamily="34" charset="0"/>
                <a:cs typeface="Calibri" pitchFamily="34" charset="0"/>
              </a:rPr>
              <a:t>S</a:t>
            </a:r>
            <a:r>
              <a:rPr lang="vi-VN" sz="2800" b="1" dirty="0" smtClean="0">
                <a:latin typeface="Calibri" pitchFamily="34" charset="0"/>
                <a:cs typeface="Calibri" pitchFamily="34" charset="0"/>
              </a:rPr>
              <a:t>ložen</a:t>
            </a:r>
            <a:r>
              <a:rPr lang="sr-Latn-RS" sz="28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(visok nivo stručnosti, profesionalnog iskustva, kreativnosti)</a:t>
            </a:r>
            <a:r>
              <a:rPr lang="vi-VN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i </a:t>
            </a:r>
            <a:r>
              <a:rPr lang="sr-Latn-RS" sz="2800" b="1" dirty="0" smtClean="0">
                <a:latin typeface="Calibri" pitchFamily="34" charset="0"/>
                <a:cs typeface="Calibri" pitchFamily="34" charset="0"/>
              </a:rPr>
              <a:t>dug </a:t>
            </a:r>
            <a:r>
              <a:rPr lang="vi-VN" sz="2800" b="1" dirty="0" smtClean="0">
                <a:latin typeface="Calibri" pitchFamily="34" charset="0"/>
                <a:cs typeface="Calibri" pitchFamily="34" charset="0"/>
              </a:rPr>
              <a:t>proces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,</a:t>
            </a:r>
            <a:r>
              <a:rPr lang="vi-VN" sz="28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vi-VN" sz="2800" dirty="0">
                <a:latin typeface="Calibri" pitchFamily="34" charset="0"/>
                <a:cs typeface="Calibri" pitchFamily="34" charset="0"/>
              </a:rPr>
              <a:t>koji počinje </a:t>
            </a:r>
            <a:r>
              <a:rPr lang="vi-VN" sz="2800" dirty="0" smtClean="0">
                <a:latin typeface="Calibri" pitchFamily="34" charset="0"/>
                <a:cs typeface="Calibri" pitchFamily="34" charset="0"/>
              </a:rPr>
              <a:t>znatno  </a:t>
            </a:r>
            <a:r>
              <a:rPr lang="vi-VN" sz="2800" dirty="0">
                <a:latin typeface="Calibri" pitchFamily="34" charset="0"/>
                <a:cs typeface="Calibri" pitchFamily="34" charset="0"/>
              </a:rPr>
              <a:t>pre izvođenja aranžmana (kod velikih turoperatora 18 do 24 meseca pre početka realizacije</a:t>
            </a:r>
            <a:r>
              <a:rPr lang="vi-VN" sz="2800" dirty="0" smtClean="0">
                <a:latin typeface="Calibri" pitchFamily="34" charset="0"/>
                <a:cs typeface="Calibri" pitchFamily="34" charset="0"/>
              </a:rPr>
              <a:t>)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.</a:t>
            </a:r>
            <a:r>
              <a:rPr lang="vi-VN" sz="2800" dirty="0" smtClean="0">
                <a:latin typeface="Calibri" pitchFamily="34" charset="0"/>
                <a:cs typeface="Calibri" pitchFamily="34" charset="0"/>
              </a:rPr>
              <a:t> </a:t>
            </a:r>
            <a:endParaRPr lang="sr-Latn-RS" sz="2800" dirty="0" smtClean="0">
              <a:latin typeface="Calibri" pitchFamily="34" charset="0"/>
              <a:cs typeface="Calibri" pitchFamily="34" charset="0"/>
            </a:endParaRPr>
          </a:p>
          <a:p>
            <a:endParaRPr lang="sr-Latn-RS" sz="2800" dirty="0">
              <a:latin typeface="Calibri" pitchFamily="34" charset="0"/>
              <a:cs typeface="Calibri" pitchFamily="34" charset="0"/>
            </a:endParaRPr>
          </a:p>
          <a:p>
            <a:r>
              <a:rPr lang="vi-VN" sz="2800" dirty="0" smtClean="0">
                <a:latin typeface="Calibri" pitchFamily="34" charset="0"/>
                <a:cs typeface="Calibri" pitchFamily="34" charset="0"/>
              </a:rPr>
              <a:t>Mora </a:t>
            </a:r>
            <a:r>
              <a:rPr lang="vi-VN" sz="2800" dirty="0">
                <a:latin typeface="Calibri" pitchFamily="34" charset="0"/>
                <a:cs typeface="Calibri" pitchFamily="34" charset="0"/>
              </a:rPr>
              <a:t>se zasnovati na informacijama dobijenim  istraživanjem </a:t>
            </a:r>
            <a:r>
              <a:rPr lang="vi-VN" sz="2800" dirty="0" smtClean="0">
                <a:latin typeface="Calibri" pitchFamily="34" charset="0"/>
                <a:cs typeface="Calibri" pitchFamily="34" charset="0"/>
              </a:rPr>
              <a:t>tržišta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.</a:t>
            </a:r>
            <a:endParaRPr lang="en-US" sz="2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3182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534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100" b="1" dirty="0" err="1">
                <a:latin typeface="Calibri" pitchFamily="34" charset="0"/>
                <a:cs typeface="Calibri" pitchFamily="34" charset="0"/>
              </a:rPr>
              <a:t>Istraživanje</a:t>
            </a:r>
            <a:r>
              <a:rPr lang="en-US" sz="31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100" b="1" dirty="0" err="1">
                <a:latin typeface="Calibri" pitchFamily="34" charset="0"/>
                <a:cs typeface="Calibri" pitchFamily="34" charset="0"/>
              </a:rPr>
              <a:t>tržišta</a:t>
            </a:r>
            <a:r>
              <a:rPr lang="en-US" sz="31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100" b="1" dirty="0" err="1">
                <a:latin typeface="Calibri" pitchFamily="34" charset="0"/>
                <a:cs typeface="Calibri" pitchFamily="34" charset="0"/>
              </a:rPr>
              <a:t>kao</a:t>
            </a:r>
            <a:r>
              <a:rPr lang="en-US" sz="31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100" b="1" dirty="0" err="1">
                <a:latin typeface="Calibri" pitchFamily="34" charset="0"/>
                <a:cs typeface="Calibri" pitchFamily="34" charset="0"/>
              </a:rPr>
              <a:t>osnov</a:t>
            </a:r>
            <a:r>
              <a:rPr lang="en-US" sz="31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100" b="1" dirty="0" err="1">
                <a:latin typeface="Calibri" pitchFamily="34" charset="0"/>
                <a:cs typeface="Calibri" pitchFamily="34" charset="0"/>
              </a:rPr>
              <a:t>za</a:t>
            </a:r>
            <a:r>
              <a:rPr lang="en-US" sz="31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100" b="1" dirty="0" err="1" smtClean="0">
                <a:latin typeface="Calibri" pitchFamily="34" charset="0"/>
                <a:cs typeface="Calibri" pitchFamily="34" charset="0"/>
              </a:rPr>
              <a:t>formiranje</a:t>
            </a:r>
            <a:r>
              <a:rPr lang="sr-Latn-RS" sz="31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3100" b="1" dirty="0" err="1" smtClean="0">
                <a:latin typeface="Calibri" pitchFamily="34" charset="0"/>
                <a:cs typeface="Calibri" pitchFamily="34" charset="0"/>
              </a:rPr>
              <a:t>aranžmana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76400"/>
            <a:ext cx="8229600" cy="4873752"/>
          </a:xfrm>
        </p:spPr>
        <p:txBody>
          <a:bodyPr>
            <a:normAutofit/>
          </a:bodyPr>
          <a:lstStyle/>
          <a:p>
            <a:r>
              <a:rPr lang="vi-VN" dirty="0">
                <a:latin typeface="Calibri" pitchFamily="34" charset="0"/>
                <a:cs typeface="Calibri" pitchFamily="34" charset="0"/>
              </a:rPr>
              <a:t>Niz aktivnosti usmerenih na sagledavanje  kretanja na tržištu da bi se donele prave  poslovne 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odluke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.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 </a:t>
            </a:r>
            <a:endParaRPr lang="sr-Latn-RS" dirty="0" smtClean="0">
              <a:latin typeface="Calibri" pitchFamily="34" charset="0"/>
              <a:cs typeface="Calibri" pitchFamily="34" charset="0"/>
            </a:endParaRPr>
          </a:p>
          <a:p>
            <a:endParaRPr lang="sr-Latn-RS" dirty="0">
              <a:latin typeface="Calibri" pitchFamily="34" charset="0"/>
              <a:cs typeface="Calibri" pitchFamily="34" charset="0"/>
            </a:endParaRPr>
          </a:p>
          <a:p>
            <a:r>
              <a:rPr lang="vi-VN" dirty="0" smtClean="0">
                <a:latin typeface="Calibri" pitchFamily="34" charset="0"/>
                <a:cs typeface="Calibri" pitchFamily="34" charset="0"/>
              </a:rPr>
              <a:t>Posebno </a:t>
            </a:r>
            <a:r>
              <a:rPr lang="vi-VN" dirty="0">
                <a:latin typeface="Calibri" pitchFamily="34" charset="0"/>
                <a:cs typeface="Calibri" pitchFamily="34" charset="0"/>
              </a:rPr>
              <a:t>je značajno predviđanje turističke tražnje (ekonomski i neekonomski faktori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)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.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 </a:t>
            </a:r>
            <a:endParaRPr lang="sr-Latn-RS" dirty="0" smtClean="0">
              <a:latin typeface="Calibri" pitchFamily="34" charset="0"/>
              <a:cs typeface="Calibri" pitchFamily="34" charset="0"/>
            </a:endParaRPr>
          </a:p>
          <a:p>
            <a:endParaRPr lang="sr-Latn-RS" dirty="0">
              <a:latin typeface="Calibri" pitchFamily="34" charset="0"/>
              <a:cs typeface="Calibri" pitchFamily="34" charset="0"/>
            </a:endParaRPr>
          </a:p>
          <a:p>
            <a:r>
              <a:rPr lang="vi-VN" dirty="0" smtClean="0">
                <a:latin typeface="Calibri" pitchFamily="34" charset="0"/>
                <a:cs typeface="Calibri" pitchFamily="34" charset="0"/>
              </a:rPr>
              <a:t>Informacije </a:t>
            </a:r>
            <a:r>
              <a:rPr lang="vi-VN" dirty="0">
                <a:latin typeface="Calibri" pitchFamily="34" charset="0"/>
                <a:cs typeface="Calibri" pitchFamily="34" charset="0"/>
              </a:rPr>
              <a:t>o uslovima 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n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a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 destinac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i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ji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 (od receptivnih agencija i sopstvenih agencijskih predstavnika)</a:t>
            </a:r>
            <a:r>
              <a:rPr lang="sr-Latn-RS" dirty="0">
                <a:latin typeface="Calibri" pitchFamily="34" charset="0"/>
                <a:cs typeface="Calibri" pitchFamily="34" charset="0"/>
              </a:rPr>
              <a:t>.</a:t>
            </a:r>
            <a:endParaRPr lang="sr-Latn-RS" dirty="0" smtClean="0">
              <a:latin typeface="Calibri" pitchFamily="34" charset="0"/>
              <a:cs typeface="Calibri" pitchFamily="34" charset="0"/>
            </a:endParaRPr>
          </a:p>
          <a:p>
            <a:endParaRPr lang="sr-Latn-RS" dirty="0">
              <a:latin typeface="Calibri" pitchFamily="34" charset="0"/>
              <a:cs typeface="Calibri" pitchFamily="34" charset="0"/>
            </a:endParaRPr>
          </a:p>
          <a:p>
            <a:r>
              <a:rPr lang="vi-VN" dirty="0" smtClean="0">
                <a:latin typeface="Calibri" pitchFamily="34" charset="0"/>
                <a:cs typeface="Calibri" pitchFamily="34" charset="0"/>
              </a:rPr>
              <a:t>Anketiranje </a:t>
            </a:r>
            <a:r>
              <a:rPr lang="vi-VN" dirty="0">
                <a:latin typeface="Calibri" pitchFamily="34" charset="0"/>
                <a:cs typeface="Calibri" pitchFamily="34" charset="0"/>
              </a:rPr>
              <a:t>turista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02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7467600" cy="1143000"/>
          </a:xfrm>
        </p:spPr>
        <p:txBody>
          <a:bodyPr/>
          <a:lstStyle/>
          <a:p>
            <a:pPr algn="ctr"/>
            <a:r>
              <a:rPr lang="en-US" b="1" dirty="0" err="1">
                <a:latin typeface="Calibri" pitchFamily="34" charset="0"/>
                <a:cs typeface="Calibri" pitchFamily="34" charset="0"/>
              </a:rPr>
              <a:t>Postavljanje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turističkog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aranžmana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762000"/>
            <a:ext cx="7467600" cy="48737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r-Latn-RS" sz="1800" dirty="0" smtClean="0">
                <a:latin typeface="Calibri" pitchFamily="34" charset="0"/>
                <a:cs typeface="Calibri" pitchFamily="34" charset="0"/>
              </a:rPr>
              <a:t>     U osnovne </a:t>
            </a:r>
            <a:r>
              <a:rPr lang="vi-VN" sz="1800" b="1" dirty="0" smtClean="0">
                <a:latin typeface="Calibri" pitchFamily="34" charset="0"/>
                <a:cs typeface="Calibri" pitchFamily="34" charset="0"/>
              </a:rPr>
              <a:t> elemenat</a:t>
            </a:r>
            <a:r>
              <a:rPr lang="sr-Latn-RS" sz="1800" b="1" dirty="0" smtClean="0">
                <a:latin typeface="Calibri" pitchFamily="34" charset="0"/>
                <a:cs typeface="Calibri" pitchFamily="34" charset="0"/>
              </a:rPr>
              <a:t>e</a:t>
            </a:r>
            <a:r>
              <a:rPr lang="sr-Latn-RS" sz="1800" dirty="0" smtClean="0">
                <a:latin typeface="Calibri" pitchFamily="34" charset="0"/>
                <a:cs typeface="Calibri" pitchFamily="34" charset="0"/>
              </a:rPr>
              <a:t>, koje treba odrediti, spadaju:</a:t>
            </a:r>
            <a:r>
              <a:rPr lang="vi-VN" sz="1800" dirty="0" smtClean="0">
                <a:latin typeface="Calibri" pitchFamily="34" charset="0"/>
                <a:cs typeface="Calibri" pitchFamily="34" charset="0"/>
              </a:rPr>
              <a:t> </a:t>
            </a:r>
            <a:endParaRPr lang="sr-Latn-RS" sz="1800" dirty="0" smtClean="0">
              <a:latin typeface="Calibri" pitchFamily="34" charset="0"/>
              <a:cs typeface="Calibri" pitchFamily="34" charset="0"/>
            </a:endParaRPr>
          </a:p>
          <a:p>
            <a:endParaRPr lang="sr-Latn-RS" sz="1800" dirty="0">
              <a:latin typeface="Calibri" pitchFamily="34" charset="0"/>
              <a:cs typeface="Calibri" pitchFamily="34" charset="0"/>
            </a:endParaRPr>
          </a:p>
          <a:p>
            <a:r>
              <a:rPr lang="sr-Latn-RS" sz="1800" dirty="0">
                <a:latin typeface="Calibri" pitchFamily="34" charset="0"/>
                <a:cs typeface="Calibri" pitchFamily="34" charset="0"/>
              </a:rPr>
              <a:t>i</a:t>
            </a:r>
            <a:r>
              <a:rPr lang="vi-VN" sz="1800" dirty="0" smtClean="0">
                <a:latin typeface="Calibri" pitchFamily="34" charset="0"/>
                <a:cs typeface="Calibri" pitchFamily="34" charset="0"/>
              </a:rPr>
              <a:t>zbor </a:t>
            </a:r>
            <a:r>
              <a:rPr lang="vi-VN" sz="1800" dirty="0">
                <a:latin typeface="Calibri" pitchFamily="34" charset="0"/>
                <a:cs typeface="Calibri" pitchFamily="34" charset="0"/>
              </a:rPr>
              <a:t>destinacije i određivanje </a:t>
            </a:r>
            <a:r>
              <a:rPr lang="vi-VN" sz="1800" dirty="0" smtClean="0">
                <a:latin typeface="Calibri" pitchFamily="34" charset="0"/>
                <a:cs typeface="Calibri" pitchFamily="34" charset="0"/>
              </a:rPr>
              <a:t>itinerera</a:t>
            </a:r>
            <a:r>
              <a:rPr lang="sr-Latn-RS" sz="1800" dirty="0" smtClean="0">
                <a:latin typeface="Calibri" pitchFamily="34" charset="0"/>
                <a:cs typeface="Calibri" pitchFamily="34" charset="0"/>
              </a:rPr>
              <a:t>,</a:t>
            </a:r>
            <a:r>
              <a:rPr lang="vi-VN" sz="1800" dirty="0" smtClean="0">
                <a:latin typeface="Calibri" pitchFamily="34" charset="0"/>
                <a:cs typeface="Calibri" pitchFamily="34" charset="0"/>
              </a:rPr>
              <a:t> </a:t>
            </a:r>
            <a:endParaRPr lang="sr-Latn-RS" sz="1800" dirty="0" smtClean="0">
              <a:latin typeface="Calibri" pitchFamily="34" charset="0"/>
              <a:cs typeface="Calibri" pitchFamily="34" charset="0"/>
            </a:endParaRPr>
          </a:p>
          <a:p>
            <a:endParaRPr lang="sr-Latn-RS" sz="1800" dirty="0">
              <a:latin typeface="Calibri" pitchFamily="34" charset="0"/>
              <a:cs typeface="Calibri" pitchFamily="34" charset="0"/>
            </a:endParaRPr>
          </a:p>
          <a:p>
            <a:r>
              <a:rPr lang="sr-Latn-RS" sz="1800" dirty="0">
                <a:latin typeface="Calibri" pitchFamily="34" charset="0"/>
                <a:cs typeface="Calibri" pitchFamily="34" charset="0"/>
              </a:rPr>
              <a:t>p</a:t>
            </a:r>
            <a:r>
              <a:rPr lang="vi-VN" sz="1800" dirty="0" smtClean="0">
                <a:latin typeface="Calibri" pitchFamily="34" charset="0"/>
                <a:cs typeface="Calibri" pitchFamily="34" charset="0"/>
              </a:rPr>
              <a:t>revozno sredstvo</a:t>
            </a:r>
            <a:r>
              <a:rPr lang="sr-Latn-RS" sz="1800" dirty="0" smtClean="0">
                <a:latin typeface="Calibri" pitchFamily="34" charset="0"/>
                <a:cs typeface="Calibri" pitchFamily="34" charset="0"/>
              </a:rPr>
              <a:t>,</a:t>
            </a:r>
            <a:r>
              <a:rPr lang="vi-VN" sz="1800" dirty="0" smtClean="0">
                <a:latin typeface="Calibri" pitchFamily="34" charset="0"/>
                <a:cs typeface="Calibri" pitchFamily="34" charset="0"/>
              </a:rPr>
              <a:t> </a:t>
            </a:r>
            <a:endParaRPr lang="sr-Latn-RS" sz="1800" dirty="0" smtClean="0">
              <a:latin typeface="Calibri" pitchFamily="34" charset="0"/>
              <a:cs typeface="Calibri" pitchFamily="34" charset="0"/>
            </a:endParaRPr>
          </a:p>
          <a:p>
            <a:endParaRPr lang="sr-Latn-RS" sz="1800" dirty="0">
              <a:latin typeface="Calibri" pitchFamily="34" charset="0"/>
              <a:cs typeface="Calibri" pitchFamily="34" charset="0"/>
            </a:endParaRPr>
          </a:p>
          <a:p>
            <a:r>
              <a:rPr lang="sr-Latn-RS" sz="1800" dirty="0">
                <a:latin typeface="Calibri" pitchFamily="34" charset="0"/>
                <a:cs typeface="Calibri" pitchFamily="34" charset="0"/>
              </a:rPr>
              <a:t>v</a:t>
            </a:r>
            <a:r>
              <a:rPr lang="vi-VN" sz="1800" dirty="0" smtClean="0">
                <a:latin typeface="Calibri" pitchFamily="34" charset="0"/>
                <a:cs typeface="Calibri" pitchFamily="34" charset="0"/>
              </a:rPr>
              <a:t>rsta</a:t>
            </a:r>
            <a:r>
              <a:rPr lang="vi-VN" sz="1800" dirty="0">
                <a:latin typeface="Calibri" pitchFamily="34" charset="0"/>
                <a:cs typeface="Calibri" pitchFamily="34" charset="0"/>
              </a:rPr>
              <a:t>, obim i kvalitet </a:t>
            </a:r>
            <a:r>
              <a:rPr lang="vi-VN" sz="1800" dirty="0" smtClean="0">
                <a:latin typeface="Calibri" pitchFamily="34" charset="0"/>
                <a:cs typeface="Calibri" pitchFamily="34" charset="0"/>
              </a:rPr>
              <a:t>turistički</a:t>
            </a:r>
            <a:r>
              <a:rPr lang="sr-Latn-RS" sz="1800" dirty="0" smtClean="0">
                <a:latin typeface="Calibri" pitchFamily="34" charset="0"/>
                <a:cs typeface="Calibri" pitchFamily="34" charset="0"/>
              </a:rPr>
              <a:t>h</a:t>
            </a:r>
            <a:r>
              <a:rPr lang="vi-VN" sz="1800" dirty="0" smtClean="0">
                <a:latin typeface="Calibri" pitchFamily="34" charset="0"/>
                <a:cs typeface="Calibri" pitchFamily="34" charset="0"/>
              </a:rPr>
              <a:t> usluga</a:t>
            </a:r>
            <a:r>
              <a:rPr lang="sr-Latn-RS" sz="1800" dirty="0" smtClean="0">
                <a:latin typeface="Calibri" pitchFamily="34" charset="0"/>
                <a:cs typeface="Calibri" pitchFamily="34" charset="0"/>
              </a:rPr>
              <a:t>,</a:t>
            </a:r>
            <a:r>
              <a:rPr lang="vi-VN" sz="1800" dirty="0" smtClean="0">
                <a:latin typeface="Calibri" pitchFamily="34" charset="0"/>
                <a:cs typeface="Calibri" pitchFamily="34" charset="0"/>
              </a:rPr>
              <a:t> </a:t>
            </a:r>
            <a:endParaRPr lang="sr-Latn-RS" sz="1800" dirty="0" smtClean="0">
              <a:latin typeface="Calibri" pitchFamily="34" charset="0"/>
              <a:cs typeface="Calibri" pitchFamily="34" charset="0"/>
            </a:endParaRPr>
          </a:p>
          <a:p>
            <a:endParaRPr lang="sr-Latn-RS" sz="1800" dirty="0">
              <a:latin typeface="Calibri" pitchFamily="34" charset="0"/>
              <a:cs typeface="Calibri" pitchFamily="34" charset="0"/>
            </a:endParaRPr>
          </a:p>
          <a:p>
            <a:r>
              <a:rPr lang="sr-Latn-RS" sz="1800" dirty="0">
                <a:latin typeface="Calibri" pitchFamily="34" charset="0"/>
                <a:cs typeface="Calibri" pitchFamily="34" charset="0"/>
              </a:rPr>
              <a:t>d</a:t>
            </a:r>
            <a:r>
              <a:rPr lang="sr-Latn-RS" sz="1800" dirty="0" smtClean="0">
                <a:latin typeface="Calibri" pitchFamily="34" charset="0"/>
                <a:cs typeface="Calibri" pitchFamily="34" charset="0"/>
              </a:rPr>
              <a:t>užina t</a:t>
            </a:r>
            <a:r>
              <a:rPr lang="vi-VN" sz="1800" dirty="0" smtClean="0">
                <a:latin typeface="Calibri" pitchFamily="34" charset="0"/>
                <a:cs typeface="Calibri" pitchFamily="34" charset="0"/>
              </a:rPr>
              <a:t>rajanj</a:t>
            </a:r>
            <a:r>
              <a:rPr lang="sr-Latn-RS" sz="1800" dirty="0" smtClean="0">
                <a:latin typeface="Calibri" pitchFamily="34" charset="0"/>
                <a:cs typeface="Calibri" pitchFamily="34" charset="0"/>
              </a:rPr>
              <a:t>a</a:t>
            </a:r>
            <a:r>
              <a:rPr lang="vi-VN" sz="1800" dirty="0" smtClean="0">
                <a:latin typeface="Calibri" pitchFamily="34" charset="0"/>
                <a:cs typeface="Calibri" pitchFamily="34" charset="0"/>
              </a:rPr>
              <a:t> aranžmana</a:t>
            </a:r>
            <a:r>
              <a:rPr lang="sr-Latn-RS" sz="1800" dirty="0" smtClean="0">
                <a:latin typeface="Calibri" pitchFamily="34" charset="0"/>
                <a:cs typeface="Calibri" pitchFamily="34" charset="0"/>
              </a:rPr>
              <a:t>,</a:t>
            </a:r>
            <a:r>
              <a:rPr lang="vi-VN" sz="1800" dirty="0" smtClean="0">
                <a:latin typeface="Calibri" pitchFamily="34" charset="0"/>
                <a:cs typeface="Calibri" pitchFamily="34" charset="0"/>
              </a:rPr>
              <a:t> </a:t>
            </a:r>
            <a:endParaRPr lang="sr-Latn-RS" sz="1800" dirty="0" smtClean="0">
              <a:latin typeface="Calibri" pitchFamily="34" charset="0"/>
              <a:cs typeface="Calibri" pitchFamily="34" charset="0"/>
            </a:endParaRPr>
          </a:p>
          <a:p>
            <a:endParaRPr lang="sr-Latn-RS" sz="1800" dirty="0">
              <a:latin typeface="Calibri" pitchFamily="34" charset="0"/>
              <a:cs typeface="Calibri" pitchFamily="34" charset="0"/>
            </a:endParaRPr>
          </a:p>
          <a:p>
            <a:r>
              <a:rPr lang="sr-Latn-RS" sz="1800" dirty="0">
                <a:latin typeface="Calibri" pitchFamily="34" charset="0"/>
                <a:cs typeface="Calibri" pitchFamily="34" charset="0"/>
              </a:rPr>
              <a:t>r</a:t>
            </a:r>
            <a:r>
              <a:rPr lang="vi-VN" sz="1800" dirty="0" smtClean="0">
                <a:latin typeface="Calibri" pitchFamily="34" charset="0"/>
                <a:cs typeface="Calibri" pitchFamily="34" charset="0"/>
              </a:rPr>
              <a:t>aspored </a:t>
            </a:r>
            <a:r>
              <a:rPr lang="vi-VN" sz="1800" dirty="0">
                <a:latin typeface="Calibri" pitchFamily="34" charset="0"/>
                <a:cs typeface="Calibri" pitchFamily="34" charset="0"/>
              </a:rPr>
              <a:t>vremena u toku </a:t>
            </a:r>
            <a:r>
              <a:rPr lang="vi-VN" sz="1800" dirty="0" smtClean="0">
                <a:latin typeface="Calibri" pitchFamily="34" charset="0"/>
                <a:cs typeface="Calibri" pitchFamily="34" charset="0"/>
              </a:rPr>
              <a:t>putovanja</a:t>
            </a:r>
            <a:r>
              <a:rPr lang="sr-Latn-RS" sz="1800" dirty="0" smtClean="0">
                <a:latin typeface="Calibri" pitchFamily="34" charset="0"/>
                <a:cs typeface="Calibri" pitchFamily="34" charset="0"/>
              </a:rPr>
              <a:t>,</a:t>
            </a:r>
            <a:r>
              <a:rPr lang="vi-VN" sz="1800" dirty="0" smtClean="0">
                <a:latin typeface="Calibri" pitchFamily="34" charset="0"/>
                <a:cs typeface="Calibri" pitchFamily="34" charset="0"/>
              </a:rPr>
              <a:t> </a:t>
            </a:r>
            <a:endParaRPr lang="sr-Latn-RS" sz="1800" dirty="0" smtClean="0">
              <a:latin typeface="Calibri" pitchFamily="34" charset="0"/>
              <a:cs typeface="Calibri" pitchFamily="34" charset="0"/>
            </a:endParaRPr>
          </a:p>
          <a:p>
            <a:endParaRPr lang="sr-Latn-RS" sz="1800" dirty="0">
              <a:latin typeface="Calibri" pitchFamily="34" charset="0"/>
              <a:cs typeface="Calibri" pitchFamily="34" charset="0"/>
            </a:endParaRPr>
          </a:p>
          <a:p>
            <a:r>
              <a:rPr lang="sr-Latn-RS" sz="1800" dirty="0">
                <a:latin typeface="Calibri" pitchFamily="34" charset="0"/>
                <a:cs typeface="Calibri" pitchFamily="34" charset="0"/>
              </a:rPr>
              <a:t>b</a:t>
            </a:r>
            <a:r>
              <a:rPr lang="vi-VN" sz="1800" dirty="0" smtClean="0">
                <a:latin typeface="Calibri" pitchFamily="34" charset="0"/>
                <a:cs typeface="Calibri" pitchFamily="34" charset="0"/>
              </a:rPr>
              <a:t>roj </a:t>
            </a:r>
            <a:r>
              <a:rPr lang="vi-VN" sz="1800" dirty="0">
                <a:latin typeface="Calibri" pitchFamily="34" charset="0"/>
                <a:cs typeface="Calibri" pitchFamily="34" charset="0"/>
              </a:rPr>
              <a:t>učesnika </a:t>
            </a:r>
            <a:r>
              <a:rPr lang="vi-VN" sz="1800" dirty="0" smtClean="0">
                <a:latin typeface="Calibri" pitchFamily="34" charset="0"/>
                <a:cs typeface="Calibri" pitchFamily="34" charset="0"/>
              </a:rPr>
              <a:t>aranžmana</a:t>
            </a:r>
            <a:r>
              <a:rPr lang="sr-Latn-RS" sz="1800" dirty="0" smtClean="0">
                <a:latin typeface="Calibri" pitchFamily="34" charset="0"/>
                <a:cs typeface="Calibri" pitchFamily="34" charset="0"/>
              </a:rPr>
              <a:t>,</a:t>
            </a:r>
          </a:p>
          <a:p>
            <a:endParaRPr lang="sr-Latn-RS" sz="1800" dirty="0">
              <a:latin typeface="Calibri" pitchFamily="34" charset="0"/>
              <a:cs typeface="Calibri" pitchFamily="34" charset="0"/>
            </a:endParaRPr>
          </a:p>
          <a:p>
            <a:r>
              <a:rPr lang="sr-Latn-RS" sz="1800" dirty="0">
                <a:latin typeface="Calibri" pitchFamily="34" charset="0"/>
                <a:cs typeface="Calibri" pitchFamily="34" charset="0"/>
              </a:rPr>
              <a:t>o</a:t>
            </a:r>
            <a:r>
              <a:rPr lang="sr-Latn-RS" sz="1800" dirty="0" smtClean="0">
                <a:latin typeface="Calibri" pitchFamily="34" charset="0"/>
                <a:cs typeface="Calibri" pitchFamily="34" charset="0"/>
              </a:rPr>
              <a:t>dređivanje cene aranžmana,</a:t>
            </a:r>
          </a:p>
          <a:p>
            <a:endParaRPr lang="sr-Latn-RS" sz="1800" dirty="0">
              <a:latin typeface="Calibri" pitchFamily="34" charset="0"/>
              <a:cs typeface="Calibri" pitchFamily="34" charset="0"/>
            </a:endParaRPr>
          </a:p>
          <a:p>
            <a:r>
              <a:rPr lang="sr-Latn-RS" sz="1800" dirty="0">
                <a:latin typeface="Calibri" pitchFamily="34" charset="0"/>
                <a:cs typeface="Calibri" pitchFamily="34" charset="0"/>
              </a:rPr>
              <a:t>d</a:t>
            </a:r>
            <a:r>
              <a:rPr lang="sr-Latn-RS" sz="1800" dirty="0" smtClean="0">
                <a:latin typeface="Calibri" pitchFamily="34" charset="0"/>
                <a:cs typeface="Calibri" pitchFamily="34" charset="0"/>
              </a:rPr>
              <a:t>efinisanje uslova pod kojima se organizuje aranžman.</a:t>
            </a:r>
            <a:endParaRPr lang="en-US" sz="1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47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>
                <a:latin typeface="Calibri" pitchFamily="34" charset="0"/>
                <a:cs typeface="Calibri" pitchFamily="34" charset="0"/>
              </a:rPr>
              <a:t>Postavljanje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turističkog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aranžmana</a:t>
            </a:r>
            <a:r>
              <a:rPr lang="sr-Latn-RS" b="1" dirty="0" smtClean="0">
                <a:latin typeface="Calibri" pitchFamily="34" charset="0"/>
                <a:cs typeface="Calibri" pitchFamily="34" charset="0"/>
              </a:rPr>
              <a:t> - izbor destinacije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US" b="1" dirty="0" smtClean="0">
                <a:latin typeface="Calibri" pitchFamily="34" charset="0"/>
                <a:cs typeface="Calibri" pitchFamily="34" charset="0"/>
              </a:rPr>
            </a:br>
            <a:r>
              <a:rPr lang="sr-Latn-RS" b="1" dirty="0" smtClean="0">
                <a:latin typeface="Calibri" pitchFamily="34" charset="0"/>
                <a:cs typeface="Calibri" pitchFamily="34" charset="0"/>
              </a:rPr>
              <a:t>(ili više njih)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76400"/>
            <a:ext cx="8610600" cy="4873752"/>
          </a:xfrm>
        </p:spPr>
        <p:txBody>
          <a:bodyPr>
            <a:normAutofit fontScale="92500" lnSpcReduction="20000"/>
          </a:bodyPr>
          <a:lstStyle/>
          <a:p>
            <a:r>
              <a:rPr lang="sr-Latn-RS" dirty="0" smtClean="0">
                <a:latin typeface="Calibri" pitchFamily="34" charset="0"/>
                <a:cs typeface="Calibri" pitchFamily="34" charset="0"/>
              </a:rPr>
              <a:t>U zavisnosti od vrste aranžmana, može se birati i više destinacija tokom putovanja.</a:t>
            </a:r>
          </a:p>
          <a:p>
            <a:pPr marL="0" indent="0">
              <a:buNone/>
            </a:pPr>
            <a:endParaRPr lang="sr-Latn-RS" dirty="0" smtClean="0">
              <a:latin typeface="Calibri" pitchFamily="34" charset="0"/>
              <a:cs typeface="Calibri" pitchFamily="34" charset="0"/>
            </a:endParaRPr>
          </a:p>
          <a:p>
            <a:r>
              <a:rPr lang="sr-Latn-RS" dirty="0" smtClean="0">
                <a:latin typeface="Calibri" pitchFamily="34" charset="0"/>
                <a:cs typeface="Calibri" pitchFamily="34" charset="0"/>
              </a:rPr>
              <a:t>Odluka koja ima primarni uticaj na potencijalne turiste i stepen njihovog interesovanja za određeni aranžman.</a:t>
            </a:r>
          </a:p>
          <a:p>
            <a:endParaRPr lang="sr-Latn-RS" dirty="0">
              <a:latin typeface="Calibri" pitchFamily="34" charset="0"/>
              <a:cs typeface="Calibri" pitchFamily="34" charset="0"/>
            </a:endParaRPr>
          </a:p>
          <a:p>
            <a:r>
              <a:rPr lang="sr-Latn-RS" dirty="0" smtClean="0">
                <a:latin typeface="Calibri" pitchFamily="34" charset="0"/>
                <a:cs typeface="Calibri" pitchFamily="34" charset="0"/>
              </a:rPr>
              <a:t>Izbor destinacije dalje definiše:</a:t>
            </a:r>
          </a:p>
          <a:p>
            <a:endParaRPr lang="sr-Latn-RS" dirty="0">
              <a:latin typeface="Calibri" pitchFamily="34" charset="0"/>
              <a:cs typeface="Calibri" pitchFamily="34" charset="0"/>
            </a:endParaRPr>
          </a:p>
          <a:p>
            <a:pPr>
              <a:buFontTx/>
              <a:buChar char="-"/>
            </a:pPr>
            <a:r>
              <a:rPr lang="sr-Latn-RS" dirty="0">
                <a:latin typeface="Calibri" pitchFamily="34" charset="0"/>
                <a:cs typeface="Calibri" pitchFamily="34" charset="0"/>
              </a:rPr>
              <a:t>v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rstu prevoznog sredstva,</a:t>
            </a:r>
          </a:p>
          <a:p>
            <a:pPr>
              <a:buFontTx/>
              <a:buChar char="-"/>
            </a:pPr>
            <a:endParaRPr lang="sr-Latn-RS" dirty="0">
              <a:latin typeface="Calibri" pitchFamily="34" charset="0"/>
              <a:cs typeface="Calibri" pitchFamily="34" charset="0"/>
            </a:endParaRPr>
          </a:p>
          <a:p>
            <a:pPr>
              <a:buFontTx/>
              <a:buChar char="-"/>
            </a:pPr>
            <a:r>
              <a:rPr lang="sr-Latn-RS" dirty="0">
                <a:latin typeface="Calibri" pitchFamily="34" charset="0"/>
                <a:cs typeface="Calibri" pitchFamily="34" charset="0"/>
              </a:rPr>
              <a:t>i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zbor usluge smeštaja (u zavisnosti od raspoloživih kapaciteta),</a:t>
            </a:r>
          </a:p>
          <a:p>
            <a:pPr>
              <a:buFontTx/>
              <a:buChar char="-"/>
            </a:pPr>
            <a:endParaRPr lang="sr-Latn-RS" dirty="0">
              <a:latin typeface="Calibri" pitchFamily="34" charset="0"/>
              <a:cs typeface="Calibri" pitchFamily="34" charset="0"/>
            </a:endParaRPr>
          </a:p>
          <a:p>
            <a:pPr>
              <a:buFontTx/>
              <a:buChar char="-"/>
            </a:pPr>
            <a:r>
              <a:rPr lang="sr-Latn-RS" dirty="0">
                <a:latin typeface="Calibri" pitchFamily="34" charset="0"/>
                <a:cs typeface="Calibri" pitchFamily="34" charset="0"/>
              </a:rPr>
              <a:t>s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adržaj ponude na destinaciji utiče na planiranje aktivnosti u okviru aranžmana.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70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467600" cy="1143000"/>
          </a:xfrm>
        </p:spPr>
        <p:txBody>
          <a:bodyPr/>
          <a:lstStyle/>
          <a:p>
            <a:pPr algn="ctr"/>
            <a:r>
              <a:rPr lang="en-US" b="1" dirty="0" err="1">
                <a:latin typeface="Calibri" pitchFamily="34" charset="0"/>
                <a:cs typeface="Calibri" pitchFamily="34" charset="0"/>
              </a:rPr>
              <a:t>Postavljanje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turističkog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aranžmana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sr-Latn-RS" b="1" dirty="0">
                <a:latin typeface="Calibri" pitchFamily="34" charset="0"/>
                <a:cs typeface="Calibri" pitchFamily="34" charset="0"/>
              </a:rPr>
              <a:t>-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sr-Latn-RS" b="1" dirty="0" smtClean="0">
                <a:latin typeface="Calibri" pitchFamily="34" charset="0"/>
                <a:cs typeface="Calibri" pitchFamily="34" charset="0"/>
              </a:rPr>
              <a:t>određivanje itinerera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752600"/>
            <a:ext cx="8686800" cy="4873752"/>
          </a:xfrm>
        </p:spPr>
        <p:txBody>
          <a:bodyPr>
            <a:normAutofit fontScale="70000" lnSpcReduction="20000"/>
          </a:bodyPr>
          <a:lstStyle/>
          <a:p>
            <a:r>
              <a:rPr lang="sr-Latn-RS" sz="3100" dirty="0" smtClean="0">
                <a:latin typeface="Calibri" pitchFamily="34" charset="0"/>
                <a:cs typeface="Calibri" pitchFamily="34" charset="0"/>
              </a:rPr>
              <a:t>I</a:t>
            </a:r>
            <a:r>
              <a:rPr lang="en-US" sz="3100" dirty="0" err="1" smtClean="0">
                <a:latin typeface="Calibri" pitchFamily="34" charset="0"/>
                <a:cs typeface="Calibri" pitchFamily="34" charset="0"/>
              </a:rPr>
              <a:t>tinerer</a:t>
            </a:r>
            <a:r>
              <a:rPr lang="en-US" sz="31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3100" dirty="0">
                <a:latin typeface="Calibri" pitchFamily="34" charset="0"/>
                <a:cs typeface="Calibri" pitchFamily="34" charset="0"/>
              </a:rPr>
              <a:t>(</a:t>
            </a:r>
            <a:r>
              <a:rPr lang="en-US" sz="3100" dirty="0" err="1">
                <a:latin typeface="Calibri" pitchFamily="34" charset="0"/>
                <a:cs typeface="Calibri" pitchFamily="34" charset="0"/>
              </a:rPr>
              <a:t>maršruta</a:t>
            </a:r>
            <a:r>
              <a:rPr lang="en-US" sz="31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100" dirty="0" err="1">
                <a:latin typeface="Calibri" pitchFamily="34" charset="0"/>
                <a:cs typeface="Calibri" pitchFamily="34" charset="0"/>
              </a:rPr>
              <a:t>ili</a:t>
            </a:r>
            <a:r>
              <a:rPr lang="en-US" sz="31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100" dirty="0" err="1">
                <a:latin typeface="Calibri" pitchFamily="34" charset="0"/>
                <a:cs typeface="Calibri" pitchFamily="34" charset="0"/>
              </a:rPr>
              <a:t>pravac</a:t>
            </a:r>
            <a:r>
              <a:rPr lang="en-US" sz="3100" dirty="0">
                <a:latin typeface="Calibri" pitchFamily="34" charset="0"/>
                <a:cs typeface="Calibri" pitchFamily="34" charset="0"/>
              </a:rPr>
              <a:t>  </a:t>
            </a:r>
            <a:r>
              <a:rPr lang="en-US" sz="3100" dirty="0" err="1" smtClean="0">
                <a:latin typeface="Calibri" pitchFamily="34" charset="0"/>
                <a:cs typeface="Calibri" pitchFamily="34" charset="0"/>
              </a:rPr>
              <a:t>kretanja</a:t>
            </a:r>
            <a:r>
              <a:rPr lang="sr-Latn-RS" sz="3100" dirty="0" smtClean="0">
                <a:latin typeface="Calibri" pitchFamily="34" charset="0"/>
                <a:cs typeface="Calibri" pitchFamily="34" charset="0"/>
              </a:rPr>
              <a:t>)</a:t>
            </a:r>
            <a:r>
              <a:rPr lang="en-US" sz="3100" dirty="0" smtClean="0">
                <a:latin typeface="Calibri" pitchFamily="34" charset="0"/>
                <a:cs typeface="Calibri" pitchFamily="34" charset="0"/>
              </a:rPr>
              <a:t>.</a:t>
            </a:r>
            <a:endParaRPr lang="sr-Latn-RS" sz="3100" dirty="0" smtClean="0">
              <a:latin typeface="Calibri" pitchFamily="34" charset="0"/>
              <a:cs typeface="Calibri" pitchFamily="34" charset="0"/>
            </a:endParaRPr>
          </a:p>
          <a:p>
            <a:endParaRPr lang="sr-Latn-RS" sz="3100" dirty="0">
              <a:latin typeface="Calibri" pitchFamily="34" charset="0"/>
              <a:cs typeface="Calibri" pitchFamily="34" charset="0"/>
            </a:endParaRPr>
          </a:p>
          <a:p>
            <a:r>
              <a:rPr lang="sr-Latn-RS" sz="3100" dirty="0" smtClean="0">
                <a:latin typeface="Calibri" pitchFamily="34" charset="0"/>
                <a:cs typeface="Calibri" pitchFamily="34" charset="0"/>
              </a:rPr>
              <a:t>U zavisnosti od vrste aranžmana (boravišni ili akcioni) itinerer je manje ili više važan.</a:t>
            </a:r>
            <a:r>
              <a:rPr lang="en-US" sz="3100" dirty="0" smtClean="0">
                <a:latin typeface="Calibri" pitchFamily="34" charset="0"/>
                <a:cs typeface="Calibri" pitchFamily="34" charset="0"/>
              </a:rPr>
              <a:t> </a:t>
            </a:r>
            <a:endParaRPr lang="en-US" sz="3100" dirty="0">
              <a:latin typeface="Calibri" pitchFamily="34" charset="0"/>
              <a:cs typeface="Calibri" pitchFamily="34" charset="0"/>
            </a:endParaRPr>
          </a:p>
          <a:p>
            <a:endParaRPr lang="en-US" sz="3100" dirty="0">
              <a:latin typeface="Calibri" pitchFamily="34" charset="0"/>
              <a:cs typeface="Calibri" pitchFamily="34" charset="0"/>
            </a:endParaRPr>
          </a:p>
          <a:p>
            <a:r>
              <a:rPr lang="en-US" sz="3100" dirty="0" err="1">
                <a:latin typeface="Calibri" pitchFamily="34" charset="0"/>
                <a:cs typeface="Calibri" pitchFamily="34" charset="0"/>
              </a:rPr>
              <a:t>Kod</a:t>
            </a:r>
            <a:r>
              <a:rPr lang="en-US" sz="31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100" dirty="0" err="1">
                <a:latin typeface="Calibri" pitchFamily="34" charset="0"/>
                <a:cs typeface="Calibri" pitchFamily="34" charset="0"/>
              </a:rPr>
              <a:t>akcionih</a:t>
            </a:r>
            <a:r>
              <a:rPr lang="en-US" sz="31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100" dirty="0" err="1">
                <a:latin typeface="Calibri" pitchFamily="34" charset="0"/>
                <a:cs typeface="Calibri" pitchFamily="34" charset="0"/>
              </a:rPr>
              <a:t>aranžmana</a:t>
            </a:r>
            <a:r>
              <a:rPr lang="en-US" sz="31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100" dirty="0" err="1">
                <a:latin typeface="Calibri" pitchFamily="34" charset="0"/>
                <a:cs typeface="Calibri" pitchFamily="34" charset="0"/>
              </a:rPr>
              <a:t>itinerer</a:t>
            </a:r>
            <a:r>
              <a:rPr lang="en-US" sz="31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100" dirty="0" err="1">
                <a:latin typeface="Calibri" pitchFamily="34" charset="0"/>
                <a:cs typeface="Calibri" pitchFamily="34" charset="0"/>
              </a:rPr>
              <a:t>najviše</a:t>
            </a:r>
            <a:r>
              <a:rPr lang="en-US" sz="31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100" dirty="0" err="1">
                <a:latin typeface="Calibri" pitchFamily="34" charset="0"/>
                <a:cs typeface="Calibri" pitchFamily="34" charset="0"/>
              </a:rPr>
              <a:t>utiče</a:t>
            </a:r>
            <a:r>
              <a:rPr lang="en-US" sz="31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100" dirty="0" err="1">
                <a:latin typeface="Calibri" pitchFamily="34" charset="0"/>
                <a:cs typeface="Calibri" pitchFamily="34" charset="0"/>
              </a:rPr>
              <a:t>na</a:t>
            </a:r>
            <a:r>
              <a:rPr lang="en-US" sz="3100" dirty="0">
                <a:latin typeface="Calibri" pitchFamily="34" charset="0"/>
                <a:cs typeface="Calibri" pitchFamily="34" charset="0"/>
              </a:rPr>
              <a:t>  </a:t>
            </a:r>
            <a:r>
              <a:rPr lang="en-US" sz="3100" dirty="0" err="1">
                <a:latin typeface="Calibri" pitchFamily="34" charset="0"/>
                <a:cs typeface="Calibri" pitchFamily="34" charset="0"/>
              </a:rPr>
              <a:t>atraktivnost</a:t>
            </a:r>
            <a:r>
              <a:rPr lang="en-US" sz="31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100" dirty="0" err="1">
                <a:latin typeface="Calibri" pitchFamily="34" charset="0"/>
                <a:cs typeface="Calibri" pitchFamily="34" charset="0"/>
              </a:rPr>
              <a:t>programa</a:t>
            </a:r>
            <a:r>
              <a:rPr lang="en-US" sz="3100" dirty="0">
                <a:latin typeface="Calibri" pitchFamily="34" charset="0"/>
                <a:cs typeface="Calibri" pitchFamily="34" charset="0"/>
              </a:rPr>
              <a:t>. </a:t>
            </a:r>
          </a:p>
          <a:p>
            <a:endParaRPr lang="en-US" sz="3100" dirty="0">
              <a:latin typeface="Calibri" pitchFamily="34" charset="0"/>
              <a:cs typeface="Calibri" pitchFamily="34" charset="0"/>
            </a:endParaRPr>
          </a:p>
          <a:p>
            <a:r>
              <a:rPr lang="sr-Latn-RS" sz="3100" b="1" dirty="0" smtClean="0">
                <a:latin typeface="Calibri" pitchFamily="34" charset="0"/>
                <a:cs typeface="Calibri" pitchFamily="34" charset="0"/>
              </a:rPr>
              <a:t>Pravac kretanja i tačke zadržavanja </a:t>
            </a:r>
            <a:r>
              <a:rPr lang="sr-Latn-RS" sz="3100" dirty="0" smtClean="0">
                <a:latin typeface="Calibri" pitchFamily="34" charset="0"/>
                <a:cs typeface="Calibri" pitchFamily="34" charset="0"/>
              </a:rPr>
              <a:t>- </a:t>
            </a:r>
            <a:r>
              <a:rPr lang="sr-Latn-RS" sz="3100" dirty="0">
                <a:latin typeface="Calibri" pitchFamily="34" charset="0"/>
                <a:cs typeface="Calibri" pitchFamily="34" charset="0"/>
              </a:rPr>
              <a:t>n</a:t>
            </a:r>
            <a:r>
              <a:rPr lang="en-US" sz="3100" dirty="0" err="1" smtClean="0">
                <a:latin typeface="Calibri" pitchFamily="34" charset="0"/>
                <a:cs typeface="Calibri" pitchFamily="34" charset="0"/>
              </a:rPr>
              <a:t>ajvažniji</a:t>
            </a:r>
            <a:r>
              <a:rPr lang="en-US" sz="31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3100" dirty="0" err="1">
                <a:latin typeface="Calibri" pitchFamily="34" charset="0"/>
                <a:cs typeface="Calibri" pitchFamily="34" charset="0"/>
              </a:rPr>
              <a:t>faktor</a:t>
            </a:r>
            <a:r>
              <a:rPr lang="en-US" sz="31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100" dirty="0" err="1">
                <a:latin typeface="Calibri" pitchFamily="34" charset="0"/>
                <a:cs typeface="Calibri" pitchFamily="34" charset="0"/>
              </a:rPr>
              <a:t>turističke</a:t>
            </a:r>
            <a:r>
              <a:rPr lang="en-US" sz="31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100" dirty="0" err="1">
                <a:latin typeface="Calibri" pitchFamily="34" charset="0"/>
                <a:cs typeface="Calibri" pitchFamily="34" charset="0"/>
              </a:rPr>
              <a:t>atraktivnosti</a:t>
            </a:r>
            <a:r>
              <a:rPr lang="en-US" sz="3100" dirty="0">
                <a:latin typeface="Calibri" pitchFamily="34" charset="0"/>
                <a:cs typeface="Calibri" pitchFamily="34" charset="0"/>
              </a:rPr>
              <a:t>, </a:t>
            </a:r>
            <a:r>
              <a:rPr lang="en-US" sz="3100" dirty="0" err="1">
                <a:latin typeface="Calibri" pitchFamily="34" charset="0"/>
                <a:cs typeface="Calibri" pitchFamily="34" charset="0"/>
              </a:rPr>
              <a:t>ali</a:t>
            </a:r>
            <a:r>
              <a:rPr lang="en-US" sz="3100" dirty="0">
                <a:latin typeface="Calibri" pitchFamily="34" charset="0"/>
                <a:cs typeface="Calibri" pitchFamily="34" charset="0"/>
              </a:rPr>
              <a:t> </a:t>
            </a:r>
            <a:r>
              <a:rPr lang="sr-Latn-RS" sz="3100" dirty="0">
                <a:latin typeface="Calibri" pitchFamily="34" charset="0"/>
                <a:cs typeface="Calibri" pitchFamily="34" charset="0"/>
              </a:rPr>
              <a:t> </a:t>
            </a:r>
            <a:r>
              <a:rPr lang="sr-Latn-RS" sz="3100" dirty="0" smtClean="0">
                <a:latin typeface="Calibri" pitchFamily="34" charset="0"/>
                <a:cs typeface="Calibri" pitchFamily="34" charset="0"/>
              </a:rPr>
              <a:t>treba imati u vidu i </a:t>
            </a:r>
            <a:r>
              <a:rPr lang="en-US" sz="3100" dirty="0" err="1" smtClean="0">
                <a:latin typeface="Calibri" pitchFamily="34" charset="0"/>
                <a:cs typeface="Calibri" pitchFamily="34" charset="0"/>
              </a:rPr>
              <a:t>procenjen</a:t>
            </a:r>
            <a:r>
              <a:rPr lang="sr-Latn-RS" sz="3100" dirty="0" smtClean="0">
                <a:latin typeface="Calibri" pitchFamily="34" charset="0"/>
                <a:cs typeface="Calibri" pitchFamily="34" charset="0"/>
              </a:rPr>
              <a:t>e</a:t>
            </a:r>
            <a:r>
              <a:rPr lang="en-US" sz="31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3100" dirty="0" err="1" smtClean="0">
                <a:latin typeface="Calibri" pitchFamily="34" charset="0"/>
                <a:cs typeface="Calibri" pitchFamily="34" charset="0"/>
              </a:rPr>
              <a:t>troškov</a:t>
            </a:r>
            <a:r>
              <a:rPr lang="sr-Latn-RS" sz="3100" dirty="0" smtClean="0">
                <a:latin typeface="Calibri" pitchFamily="34" charset="0"/>
                <a:cs typeface="Calibri" pitchFamily="34" charset="0"/>
              </a:rPr>
              <a:t>e (utiču na prodajnu cenu)</a:t>
            </a:r>
            <a:r>
              <a:rPr lang="en-US" sz="3100" dirty="0" smtClean="0">
                <a:latin typeface="Calibri" pitchFamily="34" charset="0"/>
                <a:cs typeface="Calibri" pitchFamily="34" charset="0"/>
              </a:rPr>
              <a:t>.</a:t>
            </a:r>
            <a:endParaRPr lang="sr-Latn-RS" sz="3100" dirty="0" smtClean="0">
              <a:latin typeface="Calibri" pitchFamily="34" charset="0"/>
              <a:cs typeface="Calibri" pitchFamily="34" charset="0"/>
            </a:endParaRPr>
          </a:p>
          <a:p>
            <a:endParaRPr lang="sr-Latn-RS" sz="3100" dirty="0">
              <a:latin typeface="Calibri" pitchFamily="34" charset="0"/>
              <a:cs typeface="Calibri" pitchFamily="34" charset="0"/>
            </a:endParaRPr>
          </a:p>
          <a:p>
            <a:r>
              <a:rPr lang="sr-Latn-RS" sz="3100" dirty="0" smtClean="0">
                <a:latin typeface="Calibri" pitchFamily="34" charset="0"/>
                <a:cs typeface="Calibri" pitchFamily="34" charset="0"/>
              </a:rPr>
              <a:t>Mora biti </a:t>
            </a:r>
            <a:r>
              <a:rPr lang="sr-Latn-RS" sz="3100" b="1" dirty="0" smtClean="0">
                <a:latin typeface="Calibri" pitchFamily="34" charset="0"/>
                <a:cs typeface="Calibri" pitchFamily="34" charset="0"/>
              </a:rPr>
              <a:t>realno postavljen </a:t>
            </a:r>
            <a:r>
              <a:rPr lang="sr-Latn-RS" sz="3100" dirty="0" smtClean="0">
                <a:latin typeface="Calibri" pitchFamily="34" charset="0"/>
                <a:cs typeface="Calibri" pitchFamily="34" charset="0"/>
              </a:rPr>
              <a:t>(u cilju odvijanja svih planiranih aktivnosti i postizanja zadovoljstva turista) - faktori koje treba uzeti u obzir.</a:t>
            </a:r>
            <a:endParaRPr lang="en-US" sz="3100" dirty="0">
              <a:latin typeface="Calibri" pitchFamily="34" charset="0"/>
              <a:cs typeface="Calibri" pitchFamily="34" charset="0"/>
            </a:endParaRPr>
          </a:p>
          <a:p>
            <a:endParaRPr lang="sr-Latn-R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97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7467600" cy="1143000"/>
          </a:xfrm>
        </p:spPr>
        <p:txBody>
          <a:bodyPr/>
          <a:lstStyle/>
          <a:p>
            <a:pPr algn="ctr"/>
            <a:r>
              <a:rPr lang="en-US" b="1" dirty="0" err="1">
                <a:latin typeface="Calibri" pitchFamily="34" charset="0"/>
                <a:cs typeface="Calibri" pitchFamily="34" charset="0"/>
              </a:rPr>
              <a:t>Postavljanje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turističkog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aranžmana</a:t>
            </a:r>
            <a:r>
              <a:rPr lang="sr-Latn-RS" b="1" dirty="0" smtClean="0">
                <a:latin typeface="Calibri" pitchFamily="34" charset="0"/>
                <a:cs typeface="Calibri" pitchFamily="34" charset="0"/>
              </a:rPr>
              <a:t> – modeli turističkih itinerera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219200"/>
            <a:ext cx="5181600" cy="5123813"/>
          </a:xfrm>
        </p:spPr>
      </p:pic>
    </p:spTree>
    <p:extLst>
      <p:ext uri="{BB962C8B-B14F-4D97-AF65-F5344CB8AC3E}">
        <p14:creationId xmlns:p14="http://schemas.microsoft.com/office/powerpoint/2010/main" val="136376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143000"/>
          </a:xfrm>
        </p:spPr>
        <p:txBody>
          <a:bodyPr/>
          <a:lstStyle/>
          <a:p>
            <a:pPr algn="ctr"/>
            <a:r>
              <a:rPr lang="en-US" b="1" dirty="0" err="1">
                <a:latin typeface="Calibri" pitchFamily="34" charset="0"/>
                <a:cs typeface="Calibri" pitchFamily="34" charset="0"/>
              </a:rPr>
              <a:t>Postavljanje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turističkog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aranžmana</a:t>
            </a:r>
            <a:r>
              <a:rPr lang="sr-Latn-RS" b="1" dirty="0" smtClean="0">
                <a:latin typeface="Calibri" pitchFamily="34" charset="0"/>
                <a:cs typeface="Calibri" pitchFamily="34" charset="0"/>
              </a:rPr>
              <a:t> - izbor prevoznog sredstva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8229600" cy="487375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 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K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oriste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>
                <a:latin typeface="Calibri" pitchFamily="34" charset="0"/>
                <a:cs typeface="Calibri" pitchFamily="34" charset="0"/>
              </a:rPr>
              <a:t>se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osnovna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i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dopunska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prevozna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sredstva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endParaRPr lang="sr-Latn-RS" dirty="0">
              <a:latin typeface="Calibri" pitchFamily="34" charset="0"/>
              <a:cs typeface="Calibri" pitchFamily="34" charset="0"/>
            </a:endParaRPr>
          </a:p>
          <a:p>
            <a:r>
              <a:rPr lang="sr-Latn-RS" b="1" dirty="0" smtClean="0">
                <a:latin typeface="Calibri" pitchFamily="34" charset="0"/>
                <a:cs typeface="Calibri" pitchFamily="34" charset="0"/>
              </a:rPr>
              <a:t>Osnovna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 prevozna sredstva - planirani putni pravac prelazi se u celini ili većim delom.</a:t>
            </a:r>
          </a:p>
          <a:p>
            <a:endParaRPr lang="sr-Latn-RS" dirty="0">
              <a:latin typeface="Calibri" pitchFamily="34" charset="0"/>
              <a:cs typeface="Calibri" pitchFamily="34" charset="0"/>
            </a:endParaRPr>
          </a:p>
          <a:p>
            <a:r>
              <a:rPr lang="sr-Latn-RS" b="1" dirty="0" smtClean="0">
                <a:latin typeface="Calibri" pitchFamily="34" charset="0"/>
                <a:cs typeface="Calibri" pitchFamily="34" charset="0"/>
              </a:rPr>
              <a:t>Dopunska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 prevozna sredstva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 koriste se na tačkama zadržavanja (transferi, izleti).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endParaRPr lang="sr-Latn-RS" dirty="0" smtClean="0">
              <a:latin typeface="Calibri" pitchFamily="34" charset="0"/>
              <a:cs typeface="Calibri" pitchFamily="34" charset="0"/>
            </a:endParaRPr>
          </a:p>
          <a:p>
            <a:endParaRPr lang="sr-Latn-RS" dirty="0">
              <a:latin typeface="Calibri" pitchFamily="34" charset="0"/>
              <a:cs typeface="Calibri" pitchFamily="34" charset="0"/>
            </a:endParaRPr>
          </a:p>
          <a:p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Izbor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zavisi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od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:</a:t>
            </a:r>
          </a:p>
          <a:p>
            <a:pPr>
              <a:buFontTx/>
              <a:buChar char="-"/>
            </a:pPr>
            <a:r>
              <a:rPr lang="en-US" dirty="0" err="1" smtClean="0">
                <a:latin typeface="Calibri" pitchFamily="34" charset="0"/>
                <a:cs typeface="Calibri" pitchFamily="34" charset="0"/>
              </a:rPr>
              <a:t>cilja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>
                <a:latin typeface="Calibri" pitchFamily="34" charset="0"/>
                <a:cs typeface="Calibri" pitchFamily="34" charset="0"/>
              </a:rPr>
              <a:t>i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sadržaja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putovanja</a:t>
            </a:r>
            <a:r>
              <a:rPr lang="en-US" dirty="0">
                <a:latin typeface="Calibri" pitchFamily="34" charset="0"/>
                <a:cs typeface="Calibri" pitchFamily="34" charset="0"/>
              </a:rPr>
              <a:t>,  </a:t>
            </a:r>
            <a:endParaRPr lang="sr-Latn-RS" dirty="0" smtClean="0">
              <a:latin typeface="Calibri" pitchFamily="34" charset="0"/>
              <a:cs typeface="Calibri" pitchFamily="34" charset="0"/>
            </a:endParaRPr>
          </a:p>
          <a:p>
            <a:pPr>
              <a:buFontTx/>
              <a:buChar char="-"/>
            </a:pPr>
            <a:r>
              <a:rPr lang="en-US" dirty="0" err="1" smtClean="0">
                <a:latin typeface="Calibri" pitchFamily="34" charset="0"/>
                <a:cs typeface="Calibri" pitchFamily="34" charset="0"/>
              </a:rPr>
              <a:t>udaljenosti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destinacije</a:t>
            </a:r>
            <a:r>
              <a:rPr lang="en-US" dirty="0">
                <a:latin typeface="Calibri" pitchFamily="34" charset="0"/>
                <a:cs typeface="Calibri" pitchFamily="34" charset="0"/>
              </a:rPr>
              <a:t>, </a:t>
            </a:r>
            <a:endParaRPr lang="sr-Latn-RS" dirty="0" smtClean="0">
              <a:latin typeface="Calibri" pitchFamily="34" charset="0"/>
              <a:cs typeface="Calibri" pitchFamily="34" charset="0"/>
            </a:endParaRPr>
          </a:p>
          <a:p>
            <a:pPr>
              <a:buFontTx/>
              <a:buChar char="-"/>
            </a:pPr>
            <a:r>
              <a:rPr lang="en-US" dirty="0" err="1" smtClean="0">
                <a:latin typeface="Calibri" pitchFamily="34" charset="0"/>
                <a:cs typeface="Calibri" pitchFamily="34" charset="0"/>
              </a:rPr>
              <a:t>tehničkih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karakteristika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i  </a:t>
            </a:r>
            <a:endParaRPr lang="sr-Latn-RS" dirty="0" smtClean="0">
              <a:latin typeface="Calibri" pitchFamily="34" charset="0"/>
              <a:cs typeface="Calibri" pitchFamily="34" charset="0"/>
            </a:endParaRPr>
          </a:p>
          <a:p>
            <a:pPr>
              <a:buFontTx/>
              <a:buChar char="-"/>
            </a:pPr>
            <a:r>
              <a:rPr lang="en-US" dirty="0" err="1" smtClean="0">
                <a:latin typeface="Calibri" pitchFamily="34" charset="0"/>
                <a:cs typeface="Calibri" pitchFamily="34" charset="0"/>
              </a:rPr>
              <a:t>cene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prevoza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.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19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>
                <a:latin typeface="Calibri" pitchFamily="34" charset="0"/>
                <a:cs typeface="Calibri" pitchFamily="34" charset="0"/>
              </a:rPr>
              <a:t>Postavljanje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turističkog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aranžmana</a:t>
            </a:r>
            <a:r>
              <a:rPr lang="sr-Latn-RS" b="1" dirty="0" smtClean="0">
                <a:latin typeface="Calibri" pitchFamily="34" charset="0"/>
                <a:cs typeface="Calibri" pitchFamily="34" charset="0"/>
              </a:rPr>
              <a:t> - definisanje vrste, obima i kvaliteta turističkih usluga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676400"/>
            <a:ext cx="8839200" cy="5105400"/>
          </a:xfrm>
        </p:spPr>
        <p:txBody>
          <a:bodyPr>
            <a:normAutofit fontScale="55000" lnSpcReduction="20000"/>
          </a:bodyPr>
          <a:lstStyle/>
          <a:p>
            <a:r>
              <a:rPr lang="en-US" sz="3600" b="1" dirty="0" err="1" smtClean="0">
                <a:latin typeface="Calibri" pitchFamily="34" charset="0"/>
                <a:cs typeface="Calibri" pitchFamily="34" charset="0"/>
              </a:rPr>
              <a:t>Osnovne</a:t>
            </a:r>
            <a:r>
              <a:rPr lang="en-US" sz="3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3600" dirty="0" err="1">
                <a:latin typeface="Calibri" pitchFamily="34" charset="0"/>
                <a:cs typeface="Calibri" pitchFamily="34" charset="0"/>
              </a:rPr>
              <a:t>usluge</a:t>
            </a:r>
            <a:r>
              <a:rPr lang="en-US" sz="3600" dirty="0">
                <a:latin typeface="Calibri" pitchFamily="34" charset="0"/>
                <a:cs typeface="Calibri" pitchFamily="34" charset="0"/>
              </a:rPr>
              <a:t> -</a:t>
            </a:r>
            <a:r>
              <a:rPr lang="en-US" sz="3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sr-Latn-RS" sz="3600" dirty="0" smtClean="0">
                <a:latin typeface="Calibri" pitchFamily="34" charset="0"/>
                <a:cs typeface="Calibri" pitchFamily="34" charset="0"/>
              </a:rPr>
              <a:t>neophodne za izvođenje aranžmana (</a:t>
            </a:r>
            <a:r>
              <a:rPr lang="en-US" sz="3600" dirty="0" err="1" smtClean="0">
                <a:latin typeface="Calibri" pitchFamily="34" charset="0"/>
                <a:cs typeface="Calibri" pitchFamily="34" charset="0"/>
              </a:rPr>
              <a:t>prevoz</a:t>
            </a:r>
            <a:r>
              <a:rPr lang="en-US" sz="3600" dirty="0">
                <a:latin typeface="Calibri" pitchFamily="34" charset="0"/>
                <a:cs typeface="Calibri" pitchFamily="34" charset="0"/>
              </a:rPr>
              <a:t>, </a:t>
            </a:r>
            <a:r>
              <a:rPr lang="en-US" sz="3600" dirty="0" err="1">
                <a:latin typeface="Calibri" pitchFamily="34" charset="0"/>
                <a:cs typeface="Calibri" pitchFamily="34" charset="0"/>
              </a:rPr>
              <a:t>smeštaj</a:t>
            </a:r>
            <a:r>
              <a:rPr lang="en-US" sz="3600" dirty="0">
                <a:latin typeface="Calibri" pitchFamily="34" charset="0"/>
                <a:cs typeface="Calibri" pitchFamily="34" charset="0"/>
              </a:rPr>
              <a:t>, </a:t>
            </a:r>
            <a:r>
              <a:rPr lang="en-US" sz="3600" dirty="0" err="1" smtClean="0">
                <a:latin typeface="Calibri" pitchFamily="34" charset="0"/>
                <a:cs typeface="Calibri" pitchFamily="34" charset="0"/>
              </a:rPr>
              <a:t>ishrana</a:t>
            </a:r>
            <a:r>
              <a:rPr lang="sr-Latn-RS" sz="3600" dirty="0" smtClean="0">
                <a:latin typeface="Calibri" pitchFamily="34" charset="0"/>
                <a:cs typeface="Calibri" pitchFamily="34" charset="0"/>
              </a:rPr>
              <a:t>).</a:t>
            </a:r>
            <a:endParaRPr lang="en-US" sz="3600" dirty="0" smtClean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sr-Latn-RS" sz="3600" dirty="0" smtClean="0">
              <a:latin typeface="Calibri" pitchFamily="34" charset="0"/>
              <a:cs typeface="Calibri" pitchFamily="34" charset="0"/>
            </a:endParaRPr>
          </a:p>
          <a:p>
            <a:r>
              <a:rPr lang="sr-Latn-RS" sz="3600" b="1" dirty="0" smtClean="0">
                <a:latin typeface="Calibri" pitchFamily="34" charset="0"/>
                <a:cs typeface="Calibri" pitchFamily="34" charset="0"/>
              </a:rPr>
              <a:t>Vrsta</a:t>
            </a:r>
            <a:r>
              <a:rPr lang="sr-Latn-RS" sz="3600" dirty="0" smtClean="0">
                <a:latin typeface="Calibri" pitchFamily="34" charset="0"/>
                <a:cs typeface="Calibri" pitchFamily="34" charset="0"/>
              </a:rPr>
              <a:t> (noćenje, noćenje sa doručkom, polupansion, pansion), </a:t>
            </a:r>
            <a:r>
              <a:rPr lang="sr-Latn-RS" sz="3600" b="1" dirty="0" smtClean="0">
                <a:latin typeface="Calibri" pitchFamily="34" charset="0"/>
                <a:cs typeface="Calibri" pitchFamily="34" charset="0"/>
              </a:rPr>
              <a:t>obim i kvalitet</a:t>
            </a:r>
            <a:r>
              <a:rPr lang="sr-Latn-RS" sz="3600" dirty="0" smtClean="0">
                <a:latin typeface="Calibri" pitchFamily="34" charset="0"/>
                <a:cs typeface="Calibri" pitchFamily="34" charset="0"/>
              </a:rPr>
              <a:t> (u zavisnosti od: vrste aranžmana, planiranih aktivnosti, ciljne grupe potrošača).</a:t>
            </a:r>
          </a:p>
          <a:p>
            <a:pPr marL="0" indent="0">
              <a:buNone/>
            </a:pPr>
            <a:endParaRPr lang="sr-Latn-RS" sz="3600" dirty="0" smtClean="0">
              <a:latin typeface="Calibri" pitchFamily="34" charset="0"/>
              <a:cs typeface="Calibri" pitchFamily="34" charset="0"/>
            </a:endParaRPr>
          </a:p>
          <a:p>
            <a:r>
              <a:rPr lang="sr-Latn-RS" sz="3600" b="1" dirty="0">
                <a:latin typeface="Calibri" pitchFamily="34" charset="0"/>
                <a:cs typeface="Calibri" pitchFamily="34" charset="0"/>
              </a:rPr>
              <a:t>P</a:t>
            </a:r>
            <a:r>
              <a:rPr lang="vi-VN" sz="3600" b="1" dirty="0" smtClean="0">
                <a:latin typeface="Calibri" pitchFamily="34" charset="0"/>
                <a:cs typeface="Calibri" pitchFamily="34" charset="0"/>
              </a:rPr>
              <a:t>rogramske</a:t>
            </a:r>
            <a:r>
              <a:rPr lang="vi-VN" sz="3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vi-VN" sz="3600" dirty="0">
                <a:latin typeface="Calibri" pitchFamily="34" charset="0"/>
                <a:cs typeface="Calibri" pitchFamily="34" charset="0"/>
              </a:rPr>
              <a:t>usluge </a:t>
            </a:r>
            <a:r>
              <a:rPr lang="sr-Latn-RS" sz="3600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vi-VN" sz="3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vi-VN" sz="3600" dirty="0">
                <a:latin typeface="Calibri" pitchFamily="34" charset="0"/>
                <a:cs typeface="Calibri" pitchFamily="34" charset="0"/>
              </a:rPr>
              <a:t>određuju sadržaj </a:t>
            </a:r>
            <a:r>
              <a:rPr lang="vi-VN" sz="3600" dirty="0" smtClean="0">
                <a:latin typeface="Calibri" pitchFamily="34" charset="0"/>
                <a:cs typeface="Calibri" pitchFamily="34" charset="0"/>
              </a:rPr>
              <a:t>aranžmana</a:t>
            </a:r>
            <a:r>
              <a:rPr lang="sr-Latn-RS" sz="3600" dirty="0">
                <a:latin typeface="Calibri" pitchFamily="34" charset="0"/>
                <a:cs typeface="Calibri" pitchFamily="34" charset="0"/>
              </a:rPr>
              <a:t> </a:t>
            </a:r>
            <a:r>
              <a:rPr lang="sr-Latn-RS" sz="3600" dirty="0" smtClean="0">
                <a:latin typeface="Calibri" pitchFamily="34" charset="0"/>
                <a:cs typeface="Calibri" pitchFamily="34" charset="0"/>
              </a:rPr>
              <a:t>(sve ono što je predviđeno programom putovanja: izleti, razgledanja, večernji programi, posete kulturnim, sportskim manifestacijama i dr.).</a:t>
            </a:r>
          </a:p>
          <a:p>
            <a:endParaRPr lang="sr-Latn-RS" sz="3600" dirty="0">
              <a:latin typeface="Calibri" pitchFamily="34" charset="0"/>
              <a:cs typeface="Calibri" pitchFamily="34" charset="0"/>
            </a:endParaRPr>
          </a:p>
          <a:p>
            <a:r>
              <a:rPr lang="sr-Latn-RS" sz="3600" b="1" dirty="0" smtClean="0">
                <a:latin typeface="Calibri" pitchFamily="34" charset="0"/>
                <a:cs typeface="Calibri" pitchFamily="34" charset="0"/>
              </a:rPr>
              <a:t>D</a:t>
            </a:r>
            <a:r>
              <a:rPr lang="vi-VN" sz="3600" b="1" dirty="0" smtClean="0">
                <a:latin typeface="Calibri" pitchFamily="34" charset="0"/>
                <a:cs typeface="Calibri" pitchFamily="34" charset="0"/>
              </a:rPr>
              <a:t>opunske </a:t>
            </a:r>
            <a:r>
              <a:rPr lang="vi-VN" sz="3600" dirty="0">
                <a:latin typeface="Calibri" pitchFamily="34" charset="0"/>
                <a:cs typeface="Calibri" pitchFamily="34" charset="0"/>
              </a:rPr>
              <a:t>usluge </a:t>
            </a:r>
            <a:r>
              <a:rPr lang="sr-Latn-RS" sz="3600" dirty="0">
                <a:latin typeface="Calibri" pitchFamily="34" charset="0"/>
                <a:cs typeface="Calibri" pitchFamily="34" charset="0"/>
              </a:rPr>
              <a:t>-</a:t>
            </a:r>
            <a:r>
              <a:rPr lang="vi-VN" sz="3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sr-Latn-RS" sz="3600" dirty="0" smtClean="0">
                <a:latin typeface="Calibri" pitchFamily="34" charset="0"/>
                <a:cs typeface="Calibri" pitchFamily="34" charset="0"/>
              </a:rPr>
              <a:t>nisu značajne za odvijanje aranžmana, ali utiču na percepciju kvaliteta tzv. </a:t>
            </a:r>
            <a:r>
              <a:rPr lang="vi-VN" sz="3600" dirty="0" smtClean="0">
                <a:latin typeface="Calibri" pitchFamily="34" charset="0"/>
                <a:cs typeface="Calibri" pitchFamily="34" charset="0"/>
              </a:rPr>
              <a:t>uvećani kvalitet</a:t>
            </a:r>
            <a:r>
              <a:rPr lang="sr-Latn-RS" sz="3600" dirty="0" smtClean="0">
                <a:latin typeface="Calibri" pitchFamily="34" charset="0"/>
                <a:cs typeface="Calibri" pitchFamily="34" charset="0"/>
              </a:rPr>
              <a:t> (besplatno korišćenje nekih usluga van onih koje su uključene u cenu, sitne pažnje, pokloni i dr.).</a:t>
            </a:r>
            <a:r>
              <a:rPr lang="vi-VN" sz="3600" dirty="0" smtClean="0">
                <a:latin typeface="Calibri" pitchFamily="34" charset="0"/>
                <a:cs typeface="Calibri" pitchFamily="34" charset="0"/>
              </a:rPr>
              <a:t> </a:t>
            </a:r>
            <a:endParaRPr lang="sr-Latn-RS" sz="3600" dirty="0" smtClean="0">
              <a:latin typeface="Calibri" pitchFamily="34" charset="0"/>
              <a:cs typeface="Calibri" pitchFamily="34" charset="0"/>
            </a:endParaRPr>
          </a:p>
          <a:p>
            <a:endParaRPr lang="sr-Latn-RS" sz="3600" dirty="0">
              <a:latin typeface="Calibri" pitchFamily="34" charset="0"/>
              <a:cs typeface="Calibri" pitchFamily="34" charset="0"/>
            </a:endParaRPr>
          </a:p>
          <a:p>
            <a:r>
              <a:rPr lang="sr-Latn-RS" sz="3600" b="1" dirty="0" smtClean="0">
                <a:latin typeface="Calibri" pitchFamily="34" charset="0"/>
                <a:cs typeface="Calibri" pitchFamily="34" charset="0"/>
              </a:rPr>
              <a:t>F</a:t>
            </a:r>
            <a:r>
              <a:rPr lang="vi-VN" sz="3600" b="1" dirty="0" smtClean="0">
                <a:latin typeface="Calibri" pitchFamily="34" charset="0"/>
                <a:cs typeface="Calibri" pitchFamily="34" charset="0"/>
              </a:rPr>
              <a:t>akultativne </a:t>
            </a:r>
            <a:r>
              <a:rPr lang="vi-VN" sz="3600" dirty="0" smtClean="0">
                <a:latin typeface="Calibri" pitchFamily="34" charset="0"/>
                <a:cs typeface="Calibri" pitchFamily="34" charset="0"/>
              </a:rPr>
              <a:t>usluge</a:t>
            </a:r>
            <a:r>
              <a:rPr lang="sr-Latn-RS" sz="3600" dirty="0" smtClean="0">
                <a:latin typeface="Calibri" pitchFamily="34" charset="0"/>
                <a:cs typeface="Calibri" pitchFamily="34" charset="0"/>
              </a:rPr>
              <a:t> - nisu uključene u cenu aranžmana, pa se dodatno plaćaju, obično na licu mesta, ukoliko se turista odluči za njihovo korišćenje.</a:t>
            </a:r>
            <a:r>
              <a:rPr lang="vi-VN" sz="3600" dirty="0" smtClean="0">
                <a:latin typeface="Calibri" pitchFamily="34" charset="0"/>
                <a:cs typeface="Calibri" pitchFamily="34" charset="0"/>
              </a:rPr>
              <a:t> </a:t>
            </a:r>
            <a:endParaRPr lang="sr-Latn-RS" sz="3600" dirty="0" smtClean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31630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228600"/>
            <a:ext cx="7467600" cy="1143000"/>
          </a:xfrm>
        </p:spPr>
        <p:txBody>
          <a:bodyPr/>
          <a:lstStyle/>
          <a:p>
            <a:pPr algn="ctr"/>
            <a:r>
              <a:rPr lang="en-US" b="1" dirty="0" err="1">
                <a:latin typeface="Calibri" pitchFamily="34" charset="0"/>
                <a:cs typeface="Calibri" pitchFamily="34" charset="0"/>
              </a:rPr>
              <a:t>Postavljanje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turističkog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aranžmana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295400"/>
            <a:ext cx="8686800" cy="5257800"/>
          </a:xfrm>
        </p:spPr>
        <p:txBody>
          <a:bodyPr>
            <a:normAutofit fontScale="92500" lnSpcReduction="20000"/>
          </a:bodyPr>
          <a:lstStyle/>
          <a:p>
            <a:r>
              <a:rPr lang="vi-VN" b="1" dirty="0">
                <a:latin typeface="Calibri" pitchFamily="34" charset="0"/>
                <a:cs typeface="Calibri" pitchFamily="34" charset="0"/>
              </a:rPr>
              <a:t>Određivanje vremenskog trajanja </a:t>
            </a:r>
            <a:r>
              <a:rPr lang="vi-VN" b="1" dirty="0" smtClean="0">
                <a:latin typeface="Calibri" pitchFamily="34" charset="0"/>
                <a:cs typeface="Calibri" pitchFamily="34" charset="0"/>
              </a:rPr>
              <a:t>aranžmana</a:t>
            </a:r>
            <a:r>
              <a:rPr lang="sr-Latn-RS" dirty="0">
                <a:latin typeface="Calibri" pitchFamily="34" charset="0"/>
                <a:cs typeface="Calibri" pitchFamily="34" charset="0"/>
              </a:rPr>
              <a:t> -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 zavisi od vrste aranžmana, prevoznog sredstva, sadržaja aranžmana, udaljenosti između emitivnih i receptivnih regija i dr.</a:t>
            </a:r>
          </a:p>
          <a:p>
            <a:endParaRPr lang="sr-Latn-RS" dirty="0">
              <a:latin typeface="Calibri" pitchFamily="34" charset="0"/>
              <a:cs typeface="Calibri" pitchFamily="34" charset="0"/>
            </a:endParaRPr>
          </a:p>
          <a:p>
            <a:r>
              <a:rPr lang="sr-Latn-RS" dirty="0" smtClean="0">
                <a:latin typeface="Calibri" pitchFamily="34" charset="0"/>
                <a:cs typeface="Calibri" pitchFamily="34" charset="0"/>
              </a:rPr>
              <a:t>Potrebno je odrediti i period kada se planira njegovo izvođenje (sezona, godišnji odmori, praznici i sl.), kao i datum i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vi-VN" dirty="0">
                <a:latin typeface="Calibri" pitchFamily="34" charset="0"/>
                <a:cs typeface="Calibri" pitchFamily="34" charset="0"/>
              </a:rPr>
              <a:t>precizno određivanje vremena polaska i  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povratka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 (kada je to moguće).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 </a:t>
            </a:r>
            <a:endParaRPr lang="vi-VN" dirty="0">
              <a:latin typeface="Calibri" pitchFamily="34" charset="0"/>
              <a:cs typeface="Calibri" pitchFamily="34" charset="0"/>
            </a:endParaRPr>
          </a:p>
          <a:p>
            <a:endParaRPr lang="vi-VN" dirty="0">
              <a:latin typeface="Calibri" pitchFamily="34" charset="0"/>
              <a:cs typeface="Calibri" pitchFamily="34" charset="0"/>
            </a:endParaRPr>
          </a:p>
          <a:p>
            <a:r>
              <a:rPr lang="vi-VN" b="1" dirty="0">
                <a:latin typeface="Calibri" pitchFamily="34" charset="0"/>
                <a:cs typeface="Calibri" pitchFamily="34" charset="0"/>
              </a:rPr>
              <a:t>Raspored aktivnosti tokom odvijanja </a:t>
            </a:r>
            <a:r>
              <a:rPr lang="vi-VN" b="1" dirty="0" smtClean="0">
                <a:latin typeface="Calibri" pitchFamily="34" charset="0"/>
                <a:cs typeface="Calibri" pitchFamily="34" charset="0"/>
              </a:rPr>
              <a:t>aranžman</a:t>
            </a:r>
            <a:r>
              <a:rPr lang="sr-Latn-RS" b="1" dirty="0" smtClean="0">
                <a:latin typeface="Calibri" pitchFamily="34" charset="0"/>
                <a:cs typeface="Calibri" pitchFamily="34" charset="0"/>
              </a:rPr>
              <a:t>a 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(boravišni ili akcioni aranžman).</a:t>
            </a:r>
            <a:endParaRPr lang="sr-Latn-RS" b="1" dirty="0" smtClean="0">
              <a:latin typeface="Calibri" pitchFamily="34" charset="0"/>
              <a:cs typeface="Calibri" pitchFamily="34" charset="0"/>
            </a:endParaRPr>
          </a:p>
          <a:p>
            <a:endParaRPr lang="sr-Latn-RS" dirty="0">
              <a:latin typeface="Calibri" pitchFamily="34" charset="0"/>
              <a:cs typeface="Calibri" pitchFamily="34" charset="0"/>
            </a:endParaRPr>
          </a:p>
          <a:p>
            <a:r>
              <a:rPr lang="vi-VN" b="1" dirty="0">
                <a:latin typeface="Calibri" pitchFamily="34" charset="0"/>
                <a:cs typeface="Calibri" pitchFamily="34" charset="0"/>
              </a:rPr>
              <a:t>Određivanje broja učesnika aranžmana 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vi-VN" dirty="0">
                <a:latin typeface="Calibri" pitchFamily="34" charset="0"/>
                <a:cs typeface="Calibri" pitchFamily="34" charset="0"/>
              </a:rPr>
              <a:t>pravilno planiranje značajno za kalkulaciju 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troškova i 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formiranje 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prodajne 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cen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e turističkog aranžmana.</a:t>
            </a:r>
          </a:p>
          <a:p>
            <a:endParaRPr lang="sr-Latn-RS" dirty="0">
              <a:latin typeface="Calibri" pitchFamily="34" charset="0"/>
              <a:cs typeface="Calibri" pitchFamily="34" charset="0"/>
            </a:endParaRPr>
          </a:p>
          <a:p>
            <a:r>
              <a:rPr lang="sr-Latn-RS" dirty="0" smtClean="0">
                <a:latin typeface="Calibri" pitchFamily="34" charset="0"/>
                <a:cs typeface="Calibri" pitchFamily="34" charset="0"/>
              </a:rPr>
              <a:t>Postavljane aranžmana završava se </a:t>
            </a:r>
            <a:r>
              <a:rPr lang="sr-Latn-RS" b="1" dirty="0" smtClean="0">
                <a:latin typeface="Calibri" pitchFamily="34" charset="0"/>
                <a:cs typeface="Calibri" pitchFamily="34" charset="0"/>
              </a:rPr>
              <a:t>određivanjem prodajne cene 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i </a:t>
            </a:r>
            <a:r>
              <a:rPr lang="sr-Latn-RS" b="1" dirty="0" smtClean="0">
                <a:latin typeface="Calibri" pitchFamily="34" charset="0"/>
                <a:cs typeface="Calibri" pitchFamily="34" charset="0"/>
              </a:rPr>
              <a:t>utvrđivanjem opštih i posebnih uslova putovanja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.</a:t>
            </a:r>
            <a:endParaRPr lang="vi-VN" dirty="0">
              <a:latin typeface="Calibri" pitchFamily="34" charset="0"/>
              <a:cs typeface="Calibri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02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067800" cy="655638"/>
          </a:xfrm>
        </p:spPr>
        <p:txBody>
          <a:bodyPr>
            <a:normAutofit/>
          </a:bodyPr>
          <a:lstStyle/>
          <a:p>
            <a:pPr algn="ctr"/>
            <a:r>
              <a:rPr lang="sr-Latn-RS" sz="2400" b="1" dirty="0" smtClean="0"/>
              <a:t>Pribavljanje usluga u okviru turističkog aranžmana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371600"/>
            <a:ext cx="8991600" cy="5334000"/>
          </a:xfrm>
        </p:spPr>
        <p:txBody>
          <a:bodyPr>
            <a:normAutofit/>
          </a:bodyPr>
          <a:lstStyle/>
          <a:p>
            <a:r>
              <a:rPr lang="sr-Latn-RS" b="1" dirty="0" smtClean="0"/>
              <a:t>Poslovna saradnja sa domicilnim receptivnim agencijama</a:t>
            </a:r>
          </a:p>
          <a:p>
            <a:endParaRPr lang="sr-Latn-RS" dirty="0"/>
          </a:p>
          <a:p>
            <a:r>
              <a:rPr lang="sr-Latn-RS" b="1" dirty="0" smtClean="0"/>
              <a:t>Pribavljanje prevoznih usluga </a:t>
            </a:r>
            <a:r>
              <a:rPr lang="sr-Latn-RS" dirty="0" smtClean="0"/>
              <a:t>(zakup autobusa, usluge avionskog prevoza: ugovor o čarteru ili ugovor o prevozu putnika na redovnim linijama)</a:t>
            </a:r>
          </a:p>
          <a:p>
            <a:endParaRPr lang="sr-Latn-RS" dirty="0"/>
          </a:p>
          <a:p>
            <a:r>
              <a:rPr lang="sr-Latn-RS" b="1" dirty="0" smtClean="0"/>
              <a:t>Pribavljanje usluga smeštaja i ishrane </a:t>
            </a:r>
            <a:r>
              <a:rPr lang="sr-Latn-RS" dirty="0" smtClean="0"/>
              <a:t>(alotmanski zakup, fiksni zakup)</a:t>
            </a:r>
          </a:p>
          <a:p>
            <a:endParaRPr lang="sr-Latn-RS" dirty="0"/>
          </a:p>
          <a:p>
            <a:r>
              <a:rPr lang="sr-Latn-RS" b="1" dirty="0" smtClean="0"/>
              <a:t>Angažovanje sopstvenih kapaciteta u formiranju aranžmana </a:t>
            </a:r>
            <a:r>
              <a:rPr lang="sr-Latn-RS" dirty="0" smtClean="0"/>
              <a:t>(nabavka prevoznih sredstava i izgradnja </a:t>
            </a:r>
            <a:r>
              <a:rPr lang="sr-Latn-RS" smtClean="0"/>
              <a:t>ili kupovina </a:t>
            </a:r>
            <a:r>
              <a:rPr lang="sr-Latn-RS" dirty="0" smtClean="0"/>
              <a:t>smeštajnih kapaciteta na receptivnim </a:t>
            </a:r>
            <a:r>
              <a:rPr lang="sr-Latn-RS" smtClean="0"/>
              <a:t>područjima)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592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236</TotalTime>
  <Words>876</Words>
  <Application>Microsoft Office PowerPoint</Application>
  <PresentationFormat>On-screen Show (4:3)</PresentationFormat>
  <Paragraphs>122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Oriel</vt:lpstr>
      <vt:lpstr>III </vt:lpstr>
      <vt:lpstr>Faze u stvaranju i izvršenju turističkih aranžmana </vt:lpstr>
      <vt:lpstr>Formiranje turističkog aranžmana na zahtev korisnika </vt:lpstr>
      <vt:lpstr>Formiranje turističkog aranžmana prema programu turoperatora </vt:lpstr>
      <vt:lpstr>Istraživanje tržišta kao osnov za formiranje aranžmana </vt:lpstr>
      <vt:lpstr>Postavljanje turističkog aranžmana </vt:lpstr>
      <vt:lpstr>Postavljanje turističkog aranžmana - izbor destinacije  (ili više njih) </vt:lpstr>
      <vt:lpstr>Postavljanje turističkog aranžmana - određivanje itinerera</vt:lpstr>
      <vt:lpstr>Postavljanje turističkog aranžmana – modeli turističkih itinerera</vt:lpstr>
      <vt:lpstr>Postavljanje turističkog aranžmana - izbor prevoznog sredstva</vt:lpstr>
      <vt:lpstr>Postavljanje turističkog aranžmana - definisanje vrste, obima i kvaliteta turističkih usluga</vt:lpstr>
      <vt:lpstr>Postavljanje turističkog aranžmana</vt:lpstr>
      <vt:lpstr>Pribavljanje usluga u okviru turističkog aranžmana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Formiranje turističkog aranžmana</dc:title>
  <dc:creator>Mish &amp; Mish</dc:creator>
  <cp:lastModifiedBy>Jelisaveta</cp:lastModifiedBy>
  <cp:revision>32</cp:revision>
  <dcterms:created xsi:type="dcterms:W3CDTF">2018-12-11T16:58:20Z</dcterms:created>
  <dcterms:modified xsi:type="dcterms:W3CDTF">2020-12-26T22:57:45Z</dcterms:modified>
</cp:coreProperties>
</file>