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72" r:id="rId8"/>
    <p:sldId id="276" r:id="rId9"/>
    <p:sldId id="271" r:id="rId10"/>
    <p:sldId id="275" r:id="rId11"/>
    <p:sldId id="273" r:id="rId12"/>
    <p:sldId id="274" r:id="rId13"/>
    <p:sldId id="260" r:id="rId14"/>
    <p:sldId id="262" r:id="rId15"/>
    <p:sldId id="263" r:id="rId16"/>
    <p:sldId id="264" r:id="rId17"/>
    <p:sldId id="265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AF75A65-1DAE-4DB2-98DD-D096757C730C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ABB660D-47E1-45E1-9722-AE43201A989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III DEO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2438400"/>
            <a:ext cx="6781800" cy="2971800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2000" dirty="0" smtClean="0"/>
              <a:t>P</a:t>
            </a:r>
            <a:r>
              <a:rPr lang="sr-Latn-RS" sz="2000" dirty="0" smtClean="0"/>
              <a:t>OJAM I VRSTE TURISTIČKOG ARANŽMANA</a:t>
            </a:r>
          </a:p>
          <a:p>
            <a:endParaRPr lang="sr-Latn-RS" sz="2000" dirty="0" smtClean="0"/>
          </a:p>
          <a:p>
            <a:r>
              <a:rPr lang="sr-Latn-RS" sz="2000" dirty="0"/>
              <a:t> </a:t>
            </a:r>
            <a:r>
              <a:rPr lang="sr-Latn-RS" sz="2000" dirty="0" smtClean="0"/>
              <a:t>     1.1. Pojam i definisanje turističkog aranžmana</a:t>
            </a:r>
          </a:p>
          <a:p>
            <a:endParaRPr lang="sr-Latn-RS" sz="2000" dirty="0" smtClean="0"/>
          </a:p>
          <a:p>
            <a:r>
              <a:rPr lang="sr-Latn-RS" sz="2000" dirty="0"/>
              <a:t> </a:t>
            </a:r>
            <a:r>
              <a:rPr lang="sr-Latn-RS" sz="2000" dirty="0" smtClean="0"/>
              <a:t>     1.2. Podela turističkih aranžmana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sr-Latn-C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Pojam turističkog aranžmana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219200"/>
            <a:ext cx="8738118" cy="5410200"/>
          </a:xfrm>
        </p:spPr>
        <p:txBody>
          <a:bodyPr>
            <a:normAutofit fontScale="92500" lnSpcReduction="20000"/>
          </a:bodyPr>
          <a:lstStyle/>
          <a:p>
            <a:endParaRPr lang="sr-Latn-RS" dirty="0" smtClean="0"/>
          </a:p>
          <a:p>
            <a:pPr>
              <a:lnSpc>
                <a:spcPct val="150000"/>
              </a:lnSpc>
            </a:pP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predstavlja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usluga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sr-Latn-C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vremenu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sadržaju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sinhronizovanih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r-Latn-C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nude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potencijalnom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bilo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sr-Latn-C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sopstvenoj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odluci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zahtev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klijenata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r-Latn-C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kojima turista </a:t>
            </a: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zadovoljava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delimično ili </a:t>
            </a: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r-Latn-C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potpunosti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svoju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turističku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potrebu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Vukonić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lnSpc>
                <a:spcPct val="150000"/>
              </a:lnSpc>
              <a:buNone/>
            </a:pPr>
            <a:endParaRPr lang="sr-Latn-R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Kombinacija usluga/celovitost/jedinstvena cena</a:t>
            </a:r>
          </a:p>
          <a:p>
            <a:pPr marL="0" indent="0">
              <a:lnSpc>
                <a:spcPct val="150000"/>
              </a:lnSpc>
              <a:buNone/>
            </a:pPr>
            <a:endParaRPr lang="sr-Latn-R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 ili paušalni aranžman/paket aranžman/organizovano putovanje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467600" cy="838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Prednosti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turističkog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4400" cy="4873752"/>
          </a:xfrm>
        </p:spPr>
        <p:txBody>
          <a:bodyPr>
            <a:no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Odluka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kupovini se odnosi na 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kupovinu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kompletnih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usluga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ušteda u vremenu; kupovina u mestu stalnog boravka).</a:t>
            </a:r>
          </a:p>
          <a:p>
            <a:pPr marL="0" indent="0">
              <a:buNone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Troškovi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boravka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unapred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poznati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Posao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organizovanja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obavljaju</a:t>
            </a:r>
            <a:r>
              <a:rPr lang="sr-Latn-C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profesionalne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organizacije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(posao izvođenja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stručna lica).</a:t>
            </a:r>
          </a:p>
          <a:p>
            <a:pPr marL="0" indent="0">
              <a:buNone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Jedinstvena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relativno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niska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cena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Raznovrsnost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ponude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mogućnost</a:t>
            </a:r>
            <a:r>
              <a:rPr lang="sr-Latn-C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izbora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792" y="1447800"/>
            <a:ext cx="5744416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načinu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formiranja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828800"/>
            <a:ext cx="8915400" cy="4648200"/>
          </a:xfrm>
        </p:spPr>
        <p:txBody>
          <a:bodyPr>
            <a:normAutofit/>
          </a:bodyPr>
          <a:lstStyle/>
          <a:p>
            <a:r>
              <a:rPr lang="pl-PL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Naručeni aranžmani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organizuju se na 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zahtev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klijenata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kteristični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klasične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Mogu 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biti </a:t>
            </a: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lni 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grupni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it-IT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Foreign </a:t>
            </a:r>
            <a:r>
              <a:rPr lang="en-US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 Travel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(F.I.T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organizovana individualna putovanja u inostranstvo - klijenti su većih platežnih mogućnosti (određene avio-kompanije, let u </a:t>
            </a:r>
            <a:r>
              <a:rPr lang="sr-Latn-RS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klasi, hoteli najviše kategorije i dr.).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607337"/>
          </a:xfrm>
        </p:spPr>
        <p:txBody>
          <a:bodyPr>
            <a:normAutofit/>
          </a:bodyPr>
          <a:lstStyle/>
          <a:p>
            <a:pPr algn="ctr"/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načinu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formiranja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961053"/>
            <a:ext cx="8534400" cy="5867400"/>
          </a:xfrm>
        </p:spPr>
        <p:txBody>
          <a:bodyPr>
            <a:noAutofit/>
          </a:bodyPr>
          <a:lstStyle/>
          <a:p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 rađeni po programu turističke </a:t>
            </a:r>
            <a:r>
              <a:rPr lang="vi-V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(osnovni proizvod turoperatora).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Latn-C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Rade se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nepoznatog kupca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prethodno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izvršenog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istraživanja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tržišta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prednost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relativno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niže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cene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 su 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fiksni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učesnici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 </a:t>
            </a:r>
            <a:r>
              <a:rPr lang="fi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ih ne mogu </a:t>
            </a:r>
            <a:r>
              <a:rPr lang="fi-F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menjati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i-FI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novije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javljaju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fleksibilnija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All-inclusive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(jedinstvenom 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cenom obuhvaćene su sve usluge).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Dinamički paket usluga 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ynamic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packag</a:t>
            </a:r>
            <a:r>
              <a:rPr lang="sr-Latn-R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elementi se mogu komponovati prema željama klijenata.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85953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prema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načinu </a:t>
            </a:r>
            <a:r>
              <a:rPr lang="vi-V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izvođenja aranžmana</a:t>
            </a:r>
            <a:r>
              <a:rPr lang="sr-Latn-C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(vrsti turističke aktivnosti)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534400" cy="5105400"/>
          </a:xfrm>
        </p:spPr>
        <p:txBody>
          <a:bodyPr>
            <a:normAutofit fontScale="92500" lnSpcReduction="20000"/>
          </a:bodyPr>
          <a:lstStyle/>
          <a:p>
            <a:r>
              <a:rPr lang="it-IT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Boravišni ili stacionarni </a:t>
            </a: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</a:t>
            </a:r>
            <a:r>
              <a:rPr lang="it-IT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duži</a:t>
            </a:r>
            <a:r>
              <a:rPr lang="sr-Latn-C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boravak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turističkoj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destinaciji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letovanja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r-Latn-C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zimovanja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r-Latn-R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Osnovni cilj putovanja - odmor i rekreacija.</a:t>
            </a:r>
          </a:p>
          <a:p>
            <a:pPr marL="0" indent="0">
              <a:buNone/>
            </a:pPr>
            <a:endParaRPr lang="sr-Latn-R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Destinacija, usluge smeštaja i ishrane, kao i brzina prevoza, cene i dr. </a:t>
            </a:r>
            <a:r>
              <a:rPr lang="sr-Latn-R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riterijumi - uticaj na opredeljenje potrošača.</a:t>
            </a:r>
          </a:p>
          <a:p>
            <a:pPr marL="0" indent="0">
              <a:buNone/>
            </a:pPr>
            <a:endParaRPr lang="sr-Latn-R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Dodatni sadržaji (izleti, posete muzejima i sl.), kao i kombinacija destinacija povećavaju atraktivnost.</a:t>
            </a:r>
          </a:p>
          <a:p>
            <a:pPr marL="0" indent="0">
              <a:buNone/>
            </a:pPr>
            <a:endParaRPr lang="sr-Latn-R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Tražnja - izrazit sezonski karakter (diferenciranje cena).</a:t>
            </a:r>
          </a:p>
          <a:p>
            <a:endParaRPr lang="sr-Latn-R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realizaciji se angažuje agencijski predstavnik. </a:t>
            </a:r>
          </a:p>
          <a:p>
            <a:pPr marL="0" indent="0">
              <a:buNone/>
            </a:pPr>
            <a:endParaRPr lang="sr-Latn-CS" dirty="0" smtClean="0"/>
          </a:p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868680"/>
          </a:xfrm>
        </p:spPr>
        <p:txBody>
          <a:bodyPr>
            <a:normAutofit/>
          </a:bodyPr>
          <a:lstStyle/>
          <a:p>
            <a:pPr algn="ctr"/>
            <a:r>
              <a:rPr lang="vi-VN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Vrste turističkih aranžmana prema </a:t>
            </a:r>
            <a:r>
              <a:rPr lang="en-US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načinu </a:t>
            </a:r>
            <a:r>
              <a:rPr lang="vi-VN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izvođenja aranžmana (vrsti turističke aktivnosti)</a:t>
            </a:r>
            <a:endParaRPr 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610600" cy="4873752"/>
          </a:xfrm>
        </p:spPr>
        <p:txBody>
          <a:bodyPr/>
          <a:lstStyle/>
          <a:p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Akcioni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ture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bitno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obeležje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dinamika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odnosno zasnivaju se na kombinaciji i sinhronizaciji različitih usluga, koje se realizuju kretanjem po određenom itinereru, pri čemu je relativno kratak boravak u pojedinim turističkim mestima u cilju razgledanja određenih atrakcija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Ključna pitanja - izbor itinerera, kao i vrste i kvaliteta prevoznog sredstva.</a:t>
            </a:r>
          </a:p>
          <a:p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izvođenju se angažuju turistički pratioci i vodiči.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81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10600" cy="10668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širini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tržišta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(nameni)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94" y="1679448"/>
            <a:ext cx="8733453" cy="5178552"/>
          </a:xfrm>
        </p:spPr>
        <p:txBody>
          <a:bodyPr>
            <a:normAutofit fontScale="62500" lnSpcReduction="20000"/>
          </a:bodyPr>
          <a:lstStyle/>
          <a:p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Paket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aranžmani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masovno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tržište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standardni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(letovanja, zimovanja, višednevne ture, </a:t>
            </a:r>
            <a:r>
              <a:rPr lang="sr-Latn-R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city break </a:t>
            </a:r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 i sl.).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Specijalni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aranžmani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namenjeni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posebnim</a:t>
            </a:r>
            <a:r>
              <a:rPr lang="sr-Latn-C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tržišnim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segmentima</a:t>
            </a:r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Studijski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</a:t>
            </a:r>
            <a:r>
              <a:rPr lang="sr-Latn-R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cilj: proširenje znanja i stručno usavršavanje; uključuje se i prateći turistički program (npr. razgledanje, izleti i sl).</a:t>
            </a:r>
          </a:p>
          <a:p>
            <a:pPr marL="0" indent="0">
              <a:buNone/>
            </a:pPr>
            <a:endParaRPr lang="sr-Latn-R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 ture - za prodajno osoblje turističkih agencija</a:t>
            </a:r>
          </a:p>
          <a:p>
            <a:pPr marL="0" indent="0">
              <a:buNone/>
            </a:pPr>
            <a:endParaRPr lang="sr-Latn-R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 building </a:t>
            </a:r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 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Stimulativna</a:t>
            </a:r>
            <a:r>
              <a:rPr lang="sr-Latn-R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(podsticajna)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incentive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sr-Latn-R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kombinacija poslovnih i nagradnih putovanja (grupna i individualna).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specijalnim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interesovanjem</a:t>
            </a:r>
            <a:r>
              <a:rPr lang="sr-Latn-R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(afinitetni aranžmani)</a:t>
            </a:r>
            <a:r>
              <a:rPr lang="sr-Latn-R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sport, sticanje znanja i veština, bavljenje nekim aktivnostima, novi i uzbudljivi doživljaji i dr.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98" y="381000"/>
            <a:ext cx="8610600" cy="990600"/>
          </a:xfrm>
        </p:spPr>
        <p:txBody>
          <a:bodyPr>
            <a:no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širini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tržišta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534400" cy="4873752"/>
          </a:xfrm>
        </p:spPr>
        <p:txBody>
          <a:bodyPr>
            <a:normAutofit/>
          </a:bodyPr>
          <a:lstStyle/>
          <a:p>
            <a:r>
              <a:rPr lang="vi-VN" b="1" dirty="0"/>
              <a:t>Blage aktivnosti</a:t>
            </a:r>
            <a:r>
              <a:rPr lang="vi-VN" dirty="0"/>
              <a:t>: lov, ribolov, biciklizam, rečna ekspedicija, vožnja 4x4, jahanje</a:t>
            </a:r>
            <a:r>
              <a:rPr lang="vi-VN" dirty="0" smtClean="0"/>
              <a:t>,</a:t>
            </a:r>
            <a:r>
              <a:rPr lang="sr-Latn-RS" dirty="0" smtClean="0"/>
              <a:t> </a:t>
            </a:r>
            <a:r>
              <a:rPr lang="vi-VN" dirty="0" smtClean="0"/>
              <a:t>kampovanje</a:t>
            </a:r>
            <a:r>
              <a:rPr lang="vi-VN" dirty="0"/>
              <a:t>, pešačenje i posmatranje ptica (</a:t>
            </a:r>
            <a:r>
              <a:rPr lang="vi-VN" i="1" dirty="0"/>
              <a:t>birdwatching</a:t>
            </a:r>
            <a:r>
              <a:rPr lang="vi-VN" dirty="0" smtClean="0"/>
              <a:t>)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vi-VN" b="1" dirty="0" smtClean="0"/>
              <a:t>Grube </a:t>
            </a:r>
            <a:r>
              <a:rPr lang="vi-VN" b="1" dirty="0"/>
              <a:t>aktivnosti</a:t>
            </a:r>
            <a:r>
              <a:rPr lang="vi-VN" dirty="0"/>
              <a:t>: planinski biciklizam, rafting, vožnja kanuom i kajakom, istraživanje kanjona, planinarenje i penjanje, istraživanje pećina, </a:t>
            </a:r>
            <a:r>
              <a:rPr lang="vi-VN" i="1" dirty="0" smtClean="0"/>
              <a:t>cross-country</a:t>
            </a:r>
            <a:r>
              <a:rPr lang="sr-Latn-RS" dirty="0" smtClean="0"/>
              <a:t> </a:t>
            </a:r>
            <a:r>
              <a:rPr lang="vi-VN" dirty="0" smtClean="0"/>
              <a:t>skijanje</a:t>
            </a:r>
            <a:r>
              <a:rPr lang="vi-VN" dirty="0"/>
              <a:t>, paraglajding, slobodno penjanje (</a:t>
            </a:r>
            <a:r>
              <a:rPr lang="vi-VN" i="1" dirty="0"/>
              <a:t>rock climbing</a:t>
            </a:r>
            <a:r>
              <a:rPr lang="vi-VN" dirty="0"/>
              <a:t>), </a:t>
            </a:r>
            <a:r>
              <a:rPr lang="vi-VN" i="1" dirty="0"/>
              <a:t>jeep</a:t>
            </a:r>
            <a:r>
              <a:rPr lang="vi-VN" dirty="0"/>
              <a:t> safari, itd</a:t>
            </a:r>
            <a:r>
              <a:rPr lang="vi-VN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 </a:t>
            </a:r>
            <a:endParaRPr lang="en-US" dirty="0" smtClean="0"/>
          </a:p>
          <a:p>
            <a:r>
              <a:rPr lang="vi-VN" b="1" dirty="0" smtClean="0"/>
              <a:t>Aktivnosti </a:t>
            </a:r>
            <a:r>
              <a:rPr lang="vi-VN" b="1" dirty="0"/>
              <a:t>vezane uz kulturne resurse</a:t>
            </a:r>
            <a:r>
              <a:rPr lang="vi-VN" dirty="0"/>
              <a:t>: manastirske ture, ture kulturnog nasleđa (dvorci i tvrđave, UNESCO ture, i sl.), arheološka putovanja, kulinarske i vinske 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09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6868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rema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broju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učesnika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" y="1419225"/>
            <a:ext cx="8839200" cy="5410200"/>
          </a:xfrm>
        </p:spPr>
        <p:txBody>
          <a:bodyPr>
            <a:noAutofit/>
          </a:bodyPr>
          <a:lstStyle/>
          <a:p>
            <a:r>
              <a:rPr lang="sr-Latn-R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Individualni turistički aranžmani </a:t>
            </a:r>
            <a:r>
              <a:rPr lang="sr-Latn-R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za pojedince ili manji broj lica (do pet);</a:t>
            </a:r>
          </a:p>
          <a:p>
            <a:pPr marL="0" indent="0">
              <a:buNone/>
            </a:pPr>
            <a:endParaRPr lang="sr-Latn-R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kreiraju se na zahtev klijenta (mogućnost zadovoljenja individualnih potreba u pogledu vrste i kvaliteta usluga i sadržaja programa);</a:t>
            </a:r>
          </a:p>
          <a:p>
            <a:pPr marL="0" indent="0"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skuplji (nema popusta za grupe).</a:t>
            </a:r>
          </a:p>
          <a:p>
            <a:pPr marL="0" indent="0">
              <a:buNone/>
            </a:pPr>
            <a:endParaRPr lang="sr-Latn-R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Grupni turistički aranžmani </a:t>
            </a:r>
            <a:r>
              <a:rPr lang="sr-Latn-R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turistička grupa (najmanje 10-15 osoba);</a:t>
            </a:r>
          </a:p>
          <a:p>
            <a:pPr marL="0" indent="0">
              <a:buNone/>
            </a:pPr>
            <a:endParaRPr lang="sr-Latn-R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prednost - niža cena (popusti za grupu);</a:t>
            </a:r>
          </a:p>
          <a:p>
            <a:pPr marL="0" indent="0"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sr-Latn-R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 hoc 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 u vidu lanca aranžmana.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prema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životnoj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dobi učesnika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882" y="1292290"/>
            <a:ext cx="8763000" cy="5562600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Dečji; omladinski i studentski; aranžmani za odrasle i aranžmani za turiste „trećeg doba“.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Kompletan sadržaj ponuđenih aktivnosti mora biti prilagođen određenom uzrastu.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Turoperatori specijalizovani za ponudu aranžmana namenjenih klijentima određene starosne dobi.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 za mlade: ponuda skromnijeg smeštaja, aktivnosti namenjene mladima (sport, druženje, večernji izlasci, žurke i sl.), povoljne cene.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 namenjeni porodičnom odmoru - članovi porodice različite starosne dobi.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 za seniore (turizam tzv. trećeg doba) - autobuski i kruzing aranžmani; van glavne sezone; povoljnije cene.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7630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rema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karakteru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poslovanja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828800"/>
            <a:ext cx="8610600" cy="4873752"/>
          </a:xfrm>
        </p:spPr>
        <p:txBody>
          <a:bodyPr/>
          <a:lstStyle/>
          <a:p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Inicijativni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emitivni</a:t>
            </a:r>
            <a:r>
              <a:rPr lang="sr-Latn-R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predstavljaju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tipičan</a:t>
            </a:r>
            <a:r>
              <a:rPr lang="sr-Latn-C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proizvod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turoperatora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>
              <a:buNone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njihovim kreiranjem usmerava se turistička tražnja prema određenim destinacijama.</a:t>
            </a:r>
          </a:p>
          <a:p>
            <a:pPr marL="0" indent="0">
              <a:buNone/>
            </a:pPr>
            <a:endParaRPr lang="sr-Latn-C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Receptivni</a:t>
            </a: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nastaju </a:t>
            </a: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pl-PL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turističkim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destinacijama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izleti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razgledanje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višednevne ture u okviru destinacije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Specifičnost plasmana - direktnim kontaktom sa turistima koji su već na destinaciji; posredstvom emitivnih agencija; putem interneta. 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686800" cy="10668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osnovnog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prevoza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981200"/>
            <a:ext cx="8686800" cy="4572000"/>
          </a:xfrm>
        </p:spPr>
        <p:txBody>
          <a:bodyPr/>
          <a:lstStyle/>
          <a:p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Autobuski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 </a:t>
            </a:r>
            <a:r>
              <a:rPr lang="en-U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tours</a:t>
            </a:r>
            <a:endParaRPr lang="sr-Latn-RS" sz="2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Izleti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višednevna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kružna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Prednosti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olakšana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organizacija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(ceo aranžman se može izvesti istim prevoznim sredstvom - gotovo nema organičenja u pristupu atrakcijama)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r-Latn-C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niža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Tržišni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segmenti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mladi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seniori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osnovno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prevoza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322" y="1752600"/>
            <a:ext cx="8686800" cy="487375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Avio-aranžmani</a:t>
            </a:r>
            <a:endParaRPr lang="sr-Latn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Latn-C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Prednosti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brzina, udobnost, relativno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niska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čarter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Inclusive Tours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redovne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linije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Čarter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relativno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niskih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cena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 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uslovom da se obezbedi visok </a:t>
            </a:r>
            <a:r>
              <a:rPr lang="nb-N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stepen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korišćenja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kapaciteta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rizik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popunjavanja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preuzima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turoperator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 aranžmani na bazi železničkog prevoza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osnovno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prevoza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763000" cy="4873752"/>
          </a:xfrm>
        </p:spPr>
        <p:txBody>
          <a:bodyPr>
            <a:normAutofit fontScale="92500" lnSpcReduction="20000"/>
          </a:bodyPr>
          <a:lstStyle/>
          <a:p>
            <a:r>
              <a:rPr lang="fi-FI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Krstarenja ili kružna putovanja </a:t>
            </a:r>
            <a:r>
              <a:rPr lang="fi-FI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brodom</a:t>
            </a:r>
            <a:endParaRPr lang="sr-Latn-RS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Latn-CS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Organizuju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najčešće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specijalizovane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kruzing</a:t>
            </a:r>
            <a:r>
              <a:rPr lang="sr-Latn-C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kompanije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Najrazvijenije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emitivno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tržište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SAD, 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Evropi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sr-Latn-C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Velika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Britanija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Najpopularnije </a:t>
            </a: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destinacije </a:t>
            </a:r>
            <a:r>
              <a:rPr lang="pl-PL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Karibi, Mediteran, </a:t>
            </a:r>
            <a:r>
              <a:rPr lang="pl-PL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novije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Skandinavija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Aljaska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Daleki</a:t>
            </a:r>
            <a:r>
              <a:rPr lang="sr-Latn-C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Istok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Krstarenja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rekama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 aranžmani na bazi kombinovanog prevoza 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(avion-autobus; avion-brod; avion-automobil)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001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prema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obliku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turističkog vođenja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057400"/>
            <a:ext cx="8534400" cy="4419600"/>
          </a:xfrm>
        </p:spPr>
        <p:txBody>
          <a:bodyPr/>
          <a:lstStyle/>
          <a:p>
            <a:endParaRPr lang="sr-Latn-RS" b="1" dirty="0" smtClean="0"/>
          </a:p>
          <a:p>
            <a:r>
              <a:rPr lang="sr-Latn-R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Vođeni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guided ili conducted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sa grupom putuje profesionalni turistički vodič (ture u okviru destinacije koje organizuju receptivne agencije).</a:t>
            </a:r>
          </a:p>
          <a:p>
            <a:pPr marL="0" indent="0">
              <a:buNone/>
            </a:pPr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Praćeni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escorted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izvode se uz asistenciju turističkog pratioca.</a:t>
            </a:r>
          </a:p>
          <a:p>
            <a:pPr marL="0" indent="0">
              <a:buNone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Bez pratioca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prema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dužini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trajanja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763000" cy="5105400"/>
          </a:xfrm>
        </p:spPr>
        <p:txBody>
          <a:bodyPr>
            <a:normAutofit fontScale="92500"/>
          </a:bodyPr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Jednodnevni aranžmani (mikroture ili izleti)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razgledanja turističke atrakcije (ili više njih) u pratnji vodiča, pešice, automobilom, autobusom, nekim drugim prevoznim sredstvom ili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kombinovano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Razgledanje grada (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city sightseeing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nekog lokaliteta ili pojedinačne atrakcije.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Tzv. 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lifeseeing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ture („razgledanje stvarnog života“)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Višednevni aranžmani (makroture)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razgledanje predviđenih atrakcija, uz moguće angažovanje domicilnih vodiča na pojedinim mestima.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Panoramsko razgledanje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autobusko razgledanje grada, bez usputnog izlaska.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637</TotalTime>
  <Words>1200</Words>
  <Application>Microsoft Office PowerPoint</Application>
  <PresentationFormat>On-screen Show (4:3)</PresentationFormat>
  <Paragraphs>163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Oriel</vt:lpstr>
      <vt:lpstr>III DEO  </vt:lpstr>
      <vt:lpstr>Pojam turističkog aranžmana</vt:lpstr>
      <vt:lpstr>Prednosti turističkog aranžmana</vt:lpstr>
      <vt:lpstr>Vrste turističkih aranžmana</vt:lpstr>
      <vt:lpstr>Vrste turističkih aranžmana prema načinu formiranja</vt:lpstr>
      <vt:lpstr>Vrste turističkih aranžmana prema načinu formiranja</vt:lpstr>
      <vt:lpstr>Vrste turističkih aranžmana prema  načinu izvođenja aranžmana (vrsti turističke aktivnosti)</vt:lpstr>
      <vt:lpstr>Vrste turističkih aranžmana prema  načinu izvođenja aranžmana (vrsti turističke aktivnosti)</vt:lpstr>
      <vt:lpstr>Vrste turističkih aranžmana prema  širini tržišta  (nameni)</vt:lpstr>
      <vt:lpstr>Vrste turističkih aranžmana prema  širini tržišta  (nameni)</vt:lpstr>
      <vt:lpstr>Vrste turističkih aranžmana prema  broju učesnika</vt:lpstr>
      <vt:lpstr>Vrste turističkih aranžmana prema  životnoj dobi učesnika</vt:lpstr>
      <vt:lpstr>Vrste turističkih aranžmana prema  karakteru poslovanja turističkih agencija</vt:lpstr>
      <vt:lpstr>Vrste turističkih aranžmana prema  vrsti osnovnog prevoza</vt:lpstr>
      <vt:lpstr>Vrste turističkih aranžmana prema  vrsti osnovnog prevoza</vt:lpstr>
      <vt:lpstr>Vrste turističkih aranžmana prema  vrsti osnovnog prevoza</vt:lpstr>
      <vt:lpstr>Vrste turističkih aranžmana prema  obliku turističkog vođenja</vt:lpstr>
      <vt:lpstr>Vrste turističkih aranžmana prema  dužini trajanja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Pojam i vrste turističkog aranžmana</dc:title>
  <dc:creator>Jelisaveta</dc:creator>
  <cp:lastModifiedBy>Jelisaveta</cp:lastModifiedBy>
  <cp:revision>72</cp:revision>
  <dcterms:created xsi:type="dcterms:W3CDTF">2018-12-11T14:27:25Z</dcterms:created>
  <dcterms:modified xsi:type="dcterms:W3CDTF">2020-12-11T17:27:43Z</dcterms:modified>
</cp:coreProperties>
</file>