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6" r:id="rId4"/>
    <p:sldId id="257" r:id="rId5"/>
    <p:sldId id="270" r:id="rId6"/>
    <p:sldId id="258" r:id="rId7"/>
    <p:sldId id="260" r:id="rId8"/>
    <p:sldId id="261" r:id="rId9"/>
    <p:sldId id="262" r:id="rId10"/>
    <p:sldId id="263" r:id="rId11"/>
    <p:sldId id="264" r:id="rId12"/>
    <p:sldId id="274" r:id="rId13"/>
    <p:sldId id="265" r:id="rId14"/>
    <p:sldId id="266" r:id="rId15"/>
    <p:sldId id="271" r:id="rId16"/>
    <p:sldId id="272" r:id="rId17"/>
    <p:sldId id="273" r:id="rId18"/>
    <p:sldId id="267" r:id="rId19"/>
    <p:sldId id="268" r:id="rId20"/>
    <p:sldId id="269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A7202C5-9236-4CC4-AF28-EC08D96C90F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1EB2B1D-AC74-4FD5-BB59-4F5007137E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533400"/>
            <a:ext cx="6172200" cy="75136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/>
              <a:t>II deo</a:t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1676400"/>
            <a:ext cx="6172200" cy="4698522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4. USLUŽNI PROGRAM TURISTIČKIH AGENCIJA</a:t>
            </a:r>
          </a:p>
          <a:p>
            <a:endParaRPr lang="sr-Latn-RS" dirty="0"/>
          </a:p>
          <a:p>
            <a:r>
              <a:rPr lang="sr-Latn-RS" dirty="0" smtClean="0"/>
              <a:t>4.1. Sadržaj uslužnog programa</a:t>
            </a:r>
          </a:p>
          <a:p>
            <a:endParaRPr lang="sr-Latn-RS" dirty="0" smtClean="0"/>
          </a:p>
          <a:p>
            <a:r>
              <a:rPr lang="sr-Latn-RS" dirty="0" smtClean="0"/>
              <a:t>4.2. Prodaja avionskih karata</a:t>
            </a:r>
          </a:p>
          <a:p>
            <a:endParaRPr lang="sr-Latn-RS" dirty="0" smtClean="0"/>
          </a:p>
          <a:p>
            <a:r>
              <a:rPr lang="sr-Latn-RS" dirty="0" smtClean="0"/>
              <a:t>4.3. Ostali posrednički poslovi</a:t>
            </a:r>
          </a:p>
          <a:p>
            <a:endParaRPr lang="sr-Latn-RS" dirty="0"/>
          </a:p>
          <a:p>
            <a:r>
              <a:rPr lang="sr-Latn-RS" dirty="0" smtClean="0"/>
              <a:t>5. SPECIFIČNOSTI RADNOG PROCESA I ORGANIZACIONE STRUKTURE TURISTIČKIH AGENCIJA</a:t>
            </a:r>
          </a:p>
          <a:p>
            <a:endParaRPr lang="sr-Latn-RS" dirty="0" smtClean="0"/>
          </a:p>
          <a:p>
            <a:r>
              <a:rPr lang="sr-Latn-RS" dirty="0" smtClean="0"/>
              <a:t>5.1. Specifičnosti radnog procesa</a:t>
            </a:r>
          </a:p>
          <a:p>
            <a:endParaRPr lang="sr-Latn-RS" dirty="0" smtClean="0"/>
          </a:p>
          <a:p>
            <a:r>
              <a:rPr lang="sr-Latn-RS" dirty="0" smtClean="0"/>
              <a:t>5.2. Specifičnosti organizacione strukture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9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915400" cy="73183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Sadržaj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uslužnog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610600" cy="4873752"/>
          </a:xfrm>
        </p:spPr>
        <p:txBody>
          <a:bodyPr>
            <a:normAutofit lnSpcReduction="10000"/>
          </a:bodyPr>
          <a:lstStyle/>
          <a:p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Četiri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osnovne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poslova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Latn-R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sluge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domena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produkcije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plasmana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obeležje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uslužnog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turoperatora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Latn-R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sluge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vezane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hotelijerstvo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restoraterstvo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Latn-R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sluge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vezane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prevoz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putnika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Latn-R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stale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usluge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35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467600" cy="73183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Sadržaj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uslužnog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4873752"/>
          </a:xfrm>
        </p:spPr>
        <p:txBody>
          <a:bodyPr>
            <a:normAutofit fontScale="92500" lnSpcReduction="20000"/>
          </a:bodyPr>
          <a:lstStyle/>
          <a:p>
            <a:r>
              <a:rPr lang="sr-Latn-R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Ostale usluge obuhvataju:</a:t>
            </a:r>
          </a:p>
          <a:p>
            <a:pPr marL="0" indent="0">
              <a:buNone/>
            </a:pPr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Pružanje finansijskih 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usluga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Posredovanje kod obezbeđenja putnih 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dokumenata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Posredovanje kod obezbeđenja ulaznica za razne 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manifestacije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Prodaju robe namenjene 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turistima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Posredovanje u obezbeđenju usluga 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osiguranja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Organizovanje različitih aktivnosti na 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destinaciji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03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467600" cy="868680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 tarifa u avio saobraćaju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811208" cy="4873752"/>
          </a:xfrm>
        </p:spPr>
        <p:txBody>
          <a:bodyPr>
            <a:normAutofit/>
          </a:bodyPr>
          <a:lstStyle/>
          <a:p>
            <a:r>
              <a:rPr lang="vi-VN" dirty="0" smtClean="0"/>
              <a:t>Putnička tarifa </a:t>
            </a:r>
            <a:r>
              <a:rPr lang="sr-Latn-RS" dirty="0" smtClean="0"/>
              <a:t>-</a:t>
            </a:r>
            <a:r>
              <a:rPr lang="vi-VN" dirty="0" smtClean="0"/>
              <a:t> cena koju putnik plaća za prevoz na određenoj relaciji</a:t>
            </a:r>
            <a:r>
              <a:rPr lang="sr-Latn-RS" dirty="0" smtClean="0"/>
              <a:t>.</a:t>
            </a:r>
            <a:r>
              <a:rPr lang="vi-VN" dirty="0" smtClean="0"/>
              <a:t> </a:t>
            </a:r>
            <a:endParaRPr lang="sr-Latn-RS" dirty="0" smtClean="0"/>
          </a:p>
          <a:p>
            <a:endParaRPr lang="sr-Latn-RS" dirty="0"/>
          </a:p>
          <a:p>
            <a:r>
              <a:rPr lang="vi-VN" b="1" dirty="0" smtClean="0"/>
              <a:t>Tri osnovne vrste tarifa</a:t>
            </a:r>
            <a:r>
              <a:rPr lang="vi-VN" dirty="0" smtClean="0"/>
              <a:t>: 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   - u</a:t>
            </a:r>
            <a:r>
              <a:rPr lang="vi-VN" dirty="0" smtClean="0"/>
              <a:t> domaćem saobraćaju</a:t>
            </a:r>
            <a:r>
              <a:rPr lang="sr-Latn-RS" dirty="0" smtClean="0"/>
              <a:t>,</a:t>
            </a:r>
            <a:r>
              <a:rPr lang="vi-VN" dirty="0" smtClean="0"/>
              <a:t> 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   - n</a:t>
            </a:r>
            <a:r>
              <a:rPr lang="vi-VN" dirty="0" smtClean="0"/>
              <a:t>a čarter letovima i 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   - u</a:t>
            </a:r>
            <a:r>
              <a:rPr lang="vi-VN" dirty="0" smtClean="0"/>
              <a:t> međunarodnom vazdušnom saobraćaju</a:t>
            </a:r>
            <a:r>
              <a:rPr lang="sr-Latn-R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4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tarifa u </a:t>
            </a:r>
            <a:r>
              <a:rPr lang="es-E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</a:t>
            </a:r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saobraćaju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2020824"/>
            <a:ext cx="8915400" cy="4456176"/>
          </a:xfrm>
        </p:spPr>
        <p:txBody>
          <a:bodyPr>
            <a:normAutofit/>
          </a:bodyPr>
          <a:lstStyle/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Postavljanje tarifa u međunarodnom putničkom saobraćaju odvijalo se prema pravilima 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IATA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-e.</a:t>
            </a:r>
          </a:p>
          <a:p>
            <a:pPr marL="0" indent="0">
              <a:buNone/>
            </a:pPr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Deregulacija u vazdušnom saobraćaju započela je 1978. god. </a:t>
            </a:r>
            <a:r>
              <a:rPr lang="sr-Latn-R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SAD - proces smanjivanja uloge države u poslovanju avio-kompanija, posledica - značajno snižavanje cena, 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„open sky“.</a:t>
            </a:r>
            <a:endParaRPr lang="en-US" sz="2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44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467600" cy="75889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s-E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tarifa u </a:t>
            </a:r>
            <a:r>
              <a:rPr lang="es-E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avio</a:t>
            </a:r>
            <a:r>
              <a:rPr lang="es-E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saobraćaju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598" y="1143000"/>
            <a:ext cx="8763000" cy="5562600"/>
          </a:xfrm>
        </p:spPr>
        <p:txBody>
          <a:bodyPr>
            <a:noAutofit/>
          </a:bodyPr>
          <a:lstStyle/>
          <a:p>
            <a:r>
              <a:rPr lang="en-US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kategoriji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sr-Latn-R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Latn-R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Normalne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 Fares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sr-Latn-R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Specijalne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 Fares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r-Latn-R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niže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normalnih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tarifa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postavljaju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avio-prevozioci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bi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obezbedili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veću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popunjenost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kapaciteta</a:t>
            </a:r>
            <a:r>
              <a:rPr lang="sr-Latn-R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sr-Latn-R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Snažan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konkurentske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borbe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među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avio-kompanijama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sr-Latn-R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Posebno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značajne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sr-Latn-R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tarife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Inclusive Tours</a:t>
            </a:r>
            <a:r>
              <a:rPr lang="sr-Latn-RS" sz="1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Fares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namenjene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formiranju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organizovanih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niže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čak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60,  pa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80% </a:t>
            </a:r>
            <a:r>
              <a:rPr lang="sr-Latn-R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Sprečavanje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nelojalne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konkurencije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uvođenjem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pravila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korišćenje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osnovno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ograničenje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zemaljska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usluga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sr-Latn-R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Latn-R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Povlašćene</a:t>
            </a:r>
            <a:r>
              <a:rPr lang="en-U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Discount</a:t>
            </a:r>
            <a:r>
              <a:rPr lang="sr-Latn-RS" sz="1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Fares</a:t>
            </a:r>
            <a:r>
              <a:rPr lang="sr-Latn-R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11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s-E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tarifa u </a:t>
            </a:r>
            <a:r>
              <a:rPr lang="es-E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avio</a:t>
            </a:r>
            <a:r>
              <a:rPr lang="es-E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saobraćaju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467600" cy="5334000"/>
          </a:xfrm>
        </p:spPr>
        <p:txBody>
          <a:bodyPr>
            <a:noAutofit/>
          </a:bodyPr>
          <a:lstStyle/>
          <a:p>
            <a:r>
              <a:rPr lang="sr-Latn-R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 Inclusive Tours tarifa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sr-Latn-R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ndividualne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Latn-R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rupne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alk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bulk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sr-Latn-R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pecijalne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drive 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(leti i vozi)</a:t>
            </a:r>
            <a:endParaRPr lang="sr-Latn-RS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sr-Latn-R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</a:t>
            </a:r>
            <a:r>
              <a:rPr lang="sr-Latn-R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(vazduh-more)</a:t>
            </a:r>
            <a:endParaRPr lang="en-US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20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467600" cy="83820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tarifa u </a:t>
            </a:r>
            <a:r>
              <a:rPr lang="es-E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</a:t>
            </a:r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saobraćaju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371600"/>
            <a:ext cx="8686800" cy="4340352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endParaRPr lang="sr-Latn-RS" dirty="0" smtClean="0"/>
          </a:p>
          <a:p>
            <a:pPr>
              <a:buFont typeface="Arial" pitchFamily="34" charset="0"/>
              <a:buChar char="•"/>
            </a:pPr>
            <a:endParaRPr lang="sr-Latn-RS" dirty="0"/>
          </a:p>
          <a:p>
            <a:pPr>
              <a:buFont typeface="Arial" pitchFamily="34" charset="0"/>
              <a:buChar char="•"/>
            </a:pPr>
            <a:r>
              <a:rPr lang="vi-VN" sz="2600" dirty="0" smtClean="0"/>
              <a:t>Programe </a:t>
            </a:r>
            <a:r>
              <a:rPr lang="vi-VN" sz="2600" dirty="0"/>
              <a:t>odobravaju avio-prevoznici u utvrđenim </a:t>
            </a:r>
            <a:r>
              <a:rPr lang="vi-VN" sz="2600" dirty="0" smtClean="0"/>
              <a:t>rokovima</a:t>
            </a:r>
            <a:r>
              <a:rPr lang="sr-Latn-RS" sz="2600" dirty="0" smtClean="0"/>
              <a:t>.</a:t>
            </a:r>
            <a:r>
              <a:rPr lang="vi-VN" sz="2600" dirty="0" smtClean="0"/>
              <a:t> </a:t>
            </a:r>
            <a:endParaRPr lang="sr-Latn-RS" sz="2600" dirty="0" smtClean="0"/>
          </a:p>
          <a:p>
            <a:pPr>
              <a:buFont typeface="Arial" pitchFamily="34" charset="0"/>
              <a:buChar char="•"/>
            </a:pPr>
            <a:endParaRPr lang="sr-Latn-RS" sz="2600" dirty="0"/>
          </a:p>
          <a:p>
            <a:pPr>
              <a:buFont typeface="Arial" pitchFamily="34" charset="0"/>
              <a:buChar char="•"/>
            </a:pPr>
            <a:r>
              <a:rPr lang="vi-VN" sz="2600" dirty="0" smtClean="0"/>
              <a:t>Primenjuje </a:t>
            </a:r>
            <a:r>
              <a:rPr lang="vi-VN" sz="2600" dirty="0"/>
              <a:t>se i niz drugih ograničenja (koristi se samo ekonomska klasa i za povratno putovanje, veličina grupe, dužina trajanja </a:t>
            </a:r>
            <a:r>
              <a:rPr lang="vi-VN" sz="2600" dirty="0" smtClean="0"/>
              <a:t>ture</a:t>
            </a:r>
            <a:r>
              <a:rPr lang="sr-Latn-RS" sz="2600" dirty="0" smtClean="0"/>
              <a:t>).</a:t>
            </a:r>
            <a:r>
              <a:rPr lang="vi-VN" sz="2600" dirty="0" smtClean="0"/>
              <a:t> </a:t>
            </a:r>
            <a:endParaRPr lang="sr-Latn-RS" sz="2600" dirty="0" smtClean="0"/>
          </a:p>
          <a:p>
            <a:pPr>
              <a:buFont typeface="Arial" pitchFamily="34" charset="0"/>
              <a:buChar char="•"/>
            </a:pPr>
            <a:endParaRPr lang="sr-Latn-RS" sz="2600" dirty="0"/>
          </a:p>
          <a:p>
            <a:pPr>
              <a:buFont typeface="Arial" pitchFamily="34" charset="0"/>
              <a:buChar char="•"/>
            </a:pPr>
            <a:r>
              <a:rPr lang="vi-VN" sz="2600" dirty="0" smtClean="0"/>
              <a:t>Obavezno </a:t>
            </a:r>
            <a:r>
              <a:rPr lang="vi-VN" sz="2600" dirty="0"/>
              <a:t>korišćenje posebnih priručnika APT </a:t>
            </a:r>
            <a:r>
              <a:rPr lang="sr-Latn-RS" sz="2600" dirty="0" smtClean="0"/>
              <a:t>-</a:t>
            </a:r>
            <a:r>
              <a:rPr lang="vi-VN" sz="2600" dirty="0" smtClean="0"/>
              <a:t> </a:t>
            </a:r>
            <a:r>
              <a:rPr lang="vi-VN" sz="2600" dirty="0"/>
              <a:t>Inclusive </a:t>
            </a:r>
            <a:r>
              <a:rPr lang="vi-VN" sz="2600" dirty="0" smtClean="0"/>
              <a:t>Tours</a:t>
            </a:r>
            <a:r>
              <a:rPr lang="sr-Latn-RS" sz="2600" dirty="0" smtClean="0"/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2764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tarifa u </a:t>
            </a:r>
            <a:r>
              <a:rPr lang="es-E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</a:t>
            </a:r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saobraćaju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>
            <a:normAutofit/>
          </a:bodyPr>
          <a:lstStyle/>
          <a:p>
            <a:r>
              <a:rPr lang="sr-Latn-R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 klasi prevoza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konomska i </a:t>
            </a:r>
          </a:p>
          <a:p>
            <a:pPr marL="0" indent="0">
              <a:buNone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poslovna/biznis klasa.</a:t>
            </a:r>
          </a:p>
          <a:p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 vrsti putovanja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jednom pravcu - 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Way</a:t>
            </a:r>
          </a:p>
          <a:p>
            <a:pPr>
              <a:buFontTx/>
              <a:buChar char="-"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Povratna - 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Round Trip</a:t>
            </a:r>
          </a:p>
          <a:p>
            <a:pPr>
              <a:buFontTx/>
              <a:buChar char="-"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Kružna putovanja – 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Circle Trip</a:t>
            </a:r>
          </a:p>
          <a:p>
            <a:pPr>
              <a:buFontTx/>
              <a:buChar char="-"/>
            </a:pP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 oko sveta - </a:t>
            </a:r>
            <a:r>
              <a:rPr lang="sr-Latn-R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Round the World F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endParaRPr lang="en-US" sz="2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62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" y="57539"/>
            <a:ext cx="8915400" cy="1143000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Uslovi za prodaju domaćih i međunarodnih avionskih karata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7971" y="1447800"/>
            <a:ext cx="8763000" cy="4873752"/>
          </a:xfrm>
        </p:spPr>
        <p:txBody>
          <a:bodyPr>
            <a:normAutofit/>
          </a:bodyPr>
          <a:lstStyle/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Pravo na prodaju domaćih avionskih karata turistička agencija je sticala ugovorom sa domaćim prevoznikom, uz proviziju od 5%.</a:t>
            </a:r>
          </a:p>
          <a:p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Uslove za prodaju međunarodnih avionskih karata propisivala je 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IATA – International Air Transport Association.</a:t>
            </a:r>
          </a:p>
          <a:p>
            <a:endParaRPr lang="sr-Latn-RS" sz="2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IATA je imala značajnu ulogu u postavljanju tarifa, standardizaciji (dokumentacija, obračun tarifa, izdavanje karata), a posebno u domenu prodaje i obuke kadrova za prodaju avio-karata.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08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839200" cy="1143000"/>
          </a:xfrm>
        </p:spPr>
        <p:txBody>
          <a:bodyPr>
            <a:normAutofit/>
          </a:bodyPr>
          <a:lstStyle/>
          <a:p>
            <a:pPr algn="ctr"/>
            <a:r>
              <a:rPr lang="vi-VN" sz="3200" b="1" dirty="0"/>
              <a:t>Uslovi za prodaju domaćih i međunarodnih avionskih karata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8" y="1447800"/>
            <a:ext cx="8839200" cy="5334000"/>
          </a:xfrm>
        </p:spPr>
        <p:txBody>
          <a:bodyPr>
            <a:normAutofit/>
          </a:bodyPr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Status prodajnog agenta IATA-e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dređeni broj stručno osposobljenih zaposlenih (specijalistički kursevi) za prodaju međunarodnih karata,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dekvatno prodajno mesto i oprema,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ima zadovoljavajuće finansijsko poslovanje (da bude solventna),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osedovanje rezervacionog sistema,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ankarska garancija.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8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10600" cy="1143000"/>
          </a:xfrm>
        </p:spPr>
        <p:txBody>
          <a:bodyPr>
            <a:normAutofit/>
          </a:bodyPr>
          <a:lstStyle/>
          <a:p>
            <a:pPr algn="ctr"/>
            <a:r>
              <a:rPr lang="vi-VN" sz="3200" b="1" dirty="0"/>
              <a:t>Uslovi za prodaju domaćih i međunarodnih avionskih karata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752600"/>
            <a:ext cx="8610600" cy="4873752"/>
          </a:xfrm>
        </p:spPr>
        <p:txBody>
          <a:bodyPr>
            <a:normAutofit/>
          </a:bodyPr>
          <a:lstStyle/>
          <a:p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 sredine 90. godina avio-komapnije postepeno snižavaju provizije (SAD)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Umesto klasične provizije 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TSC Ticket Service Charge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uglavnom fiksni iznos nezavistan od primenjene tarife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 Fee </a:t>
            </a:r>
            <a:r>
              <a:rPr lang="sr-Latn-R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naknada za izvršene usluge.</a:t>
            </a:r>
          </a:p>
          <a:p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Promene 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posledica konkurencije među aviokompanijama i novih tehnoloških mogućnosti 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internet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2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467600" cy="716280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Postupak izdavanja avionske karte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76400"/>
            <a:ext cx="8763000" cy="4873752"/>
          </a:xfrm>
        </p:spPr>
        <p:txBody>
          <a:bodyPr>
            <a:normAutofit fontScale="92500" lnSpcReduction="20000"/>
          </a:bodyPr>
          <a:lstStyle/>
          <a:p>
            <a:r>
              <a:rPr lang="vi-VN" dirty="0"/>
              <a:t>Poslovi prodaje avionskih karata u poslovnicama turističke agencije su se ranije odvijali u 3 faze: 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sr-Latn-RS" dirty="0"/>
              <a:t>r</a:t>
            </a:r>
            <a:r>
              <a:rPr lang="vi-VN" dirty="0" smtClean="0"/>
              <a:t>ezervacija </a:t>
            </a:r>
            <a:r>
              <a:rPr lang="vi-VN" dirty="0"/>
              <a:t>mesta za određeni let 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sr-Latn-RS" dirty="0"/>
              <a:t>i</a:t>
            </a:r>
            <a:r>
              <a:rPr lang="vi-VN" dirty="0" smtClean="0"/>
              <a:t>zračunavanje </a:t>
            </a:r>
            <a:r>
              <a:rPr lang="vi-VN" dirty="0"/>
              <a:t>cene i izdavanje karte i 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sr-Latn-RS" dirty="0"/>
              <a:t>o</a:t>
            </a:r>
            <a:r>
              <a:rPr lang="vi-VN" dirty="0" smtClean="0"/>
              <a:t>bračun </a:t>
            </a:r>
            <a:r>
              <a:rPr lang="vi-VN" dirty="0"/>
              <a:t>i plaćanje izdatih karata </a:t>
            </a:r>
            <a:r>
              <a:rPr lang="vi-VN" dirty="0" smtClean="0"/>
              <a:t>prevoziocima</a:t>
            </a:r>
            <a:r>
              <a:rPr lang="sr-Latn-RS" dirty="0" smtClean="0"/>
              <a:t>.</a:t>
            </a:r>
          </a:p>
          <a:p>
            <a:endParaRPr lang="sr-Latn-RS" dirty="0"/>
          </a:p>
          <a:p>
            <a:r>
              <a:rPr lang="vi-VN" dirty="0" smtClean="0"/>
              <a:t>Uvođenje </a:t>
            </a:r>
            <a:r>
              <a:rPr lang="vi-VN" dirty="0"/>
              <a:t>kompjuterizovanih rezervacionih sistema </a:t>
            </a:r>
            <a:r>
              <a:rPr lang="sr-Latn-RS" dirty="0" smtClean="0"/>
              <a:t>-</a:t>
            </a:r>
            <a:r>
              <a:rPr lang="vi-VN" dirty="0" smtClean="0"/>
              <a:t> </a:t>
            </a:r>
            <a:r>
              <a:rPr lang="vi-VN" dirty="0"/>
              <a:t>CRS i GDS </a:t>
            </a:r>
            <a:r>
              <a:rPr lang="sr-Latn-RS" dirty="0" smtClean="0"/>
              <a:t>-</a:t>
            </a:r>
            <a:r>
              <a:rPr lang="vi-VN" dirty="0" smtClean="0"/>
              <a:t> </a:t>
            </a:r>
            <a:r>
              <a:rPr lang="vi-VN" dirty="0"/>
              <a:t>niz prednosti za </a:t>
            </a:r>
            <a:r>
              <a:rPr lang="vi-VN" dirty="0" smtClean="0"/>
              <a:t>agencije</a:t>
            </a:r>
            <a:r>
              <a:rPr lang="sr-Latn-RS" dirty="0" smtClean="0"/>
              <a:t>.</a:t>
            </a:r>
          </a:p>
          <a:p>
            <a:endParaRPr lang="sr-Latn-RS" dirty="0"/>
          </a:p>
          <a:p>
            <a:r>
              <a:rPr lang="vi-VN" dirty="0" smtClean="0"/>
              <a:t>Nov </a:t>
            </a:r>
            <a:r>
              <a:rPr lang="vi-VN" dirty="0"/>
              <a:t>način prodaje BSP </a:t>
            </a:r>
            <a:r>
              <a:rPr lang="sr-Latn-RS" dirty="0" smtClean="0"/>
              <a:t>-</a:t>
            </a:r>
            <a:r>
              <a:rPr lang="vi-VN" dirty="0" smtClean="0"/>
              <a:t> </a:t>
            </a:r>
            <a:r>
              <a:rPr lang="vi-VN" i="1" dirty="0"/>
              <a:t>Billing </a:t>
            </a:r>
            <a:r>
              <a:rPr lang="sr-Latn-RS" i="1" dirty="0" smtClean="0"/>
              <a:t>&amp;</a:t>
            </a:r>
            <a:r>
              <a:rPr lang="en-US" i="1" dirty="0" smtClean="0"/>
              <a:t> </a:t>
            </a:r>
            <a:r>
              <a:rPr lang="vi-VN" i="1" dirty="0" smtClean="0"/>
              <a:t>S</a:t>
            </a:r>
            <a:r>
              <a:rPr lang="en-US" i="1" dirty="0" smtClean="0"/>
              <a:t>et</a:t>
            </a:r>
            <a:r>
              <a:rPr lang="vi-VN" i="1" dirty="0" smtClean="0"/>
              <a:t>tlement </a:t>
            </a:r>
            <a:r>
              <a:rPr lang="vi-VN" i="1" dirty="0"/>
              <a:t>Plan </a:t>
            </a:r>
            <a:r>
              <a:rPr lang="sr-Latn-RS" dirty="0" smtClean="0"/>
              <a:t>-</a:t>
            </a:r>
            <a:r>
              <a:rPr lang="vi-VN" dirty="0" smtClean="0"/>
              <a:t> </a:t>
            </a:r>
            <a:r>
              <a:rPr lang="vi-VN" dirty="0"/>
              <a:t>centralizovan je sistem izdavanja i </a:t>
            </a:r>
            <a:r>
              <a:rPr lang="vi-VN" dirty="0" smtClean="0"/>
              <a:t>obračuna</a:t>
            </a:r>
            <a:r>
              <a:rPr lang="sr-Latn-R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20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467600" cy="67180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Postupak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izdavanja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avionske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karte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839200" cy="4873752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Podaci o rezervaciji (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PNR – Passenger Name Record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sadrže: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 i prezime putnika,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 važenja rezervacije ili broj izdate karte,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odatke o agenciji ili poslovnici koja je izvršila rezervaciju,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estrikcije,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ahteve putnika.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17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7" y="-76200"/>
            <a:ext cx="8812763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Postupak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izdavanja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avionske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karte</a:t>
            </a:r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Latn-R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elektronski tiketing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437" y="1295400"/>
            <a:ext cx="8763000" cy="5334000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Polovinom 90. god. 20. veka - velike promene zahvaljujući primeni Interneta.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Karta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papirnom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digitalni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zapis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rezervacionom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avio-kompanije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(to je virtuelna karta koja sadrži iste podatke koje je sadržala i papirna karta).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rezervaciji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i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FOID 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of Identification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 se kasnije koristi prilikom čekiranja.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Ukidaju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provizije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agencijama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Prednosti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aviokompanije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turističke agencije i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prednosti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putnike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70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10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Postupak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izdavanja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avionske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karte</a:t>
            </a:r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b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prednosti elektronskog tiketinga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763000" cy="5026152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IATA navodi sledeće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prednosti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koje pruža elektronski tiketing:</a:t>
            </a:r>
          </a:p>
          <a:p>
            <a:pPr marL="0" indent="0">
              <a:buNone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potrošače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znači izbegavanje žurbe i nesigurnosti u izdavanju karte;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turističke agencije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pruža veće mogućnosti da upravljaju poslovanjem, jer su u mogućnosti da izvrše izmene na rezervacijama dok su na telefonskoj vezi sa putnikom;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avio-kompanije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znači uštedu u proseku (kako IATA procenjuje) od 9 američkih dolara prilikom izdavanja elektronske karte u odnosu na štampanje papirnih karata.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5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467600" cy="762000"/>
          </a:xfrm>
        </p:spPr>
        <p:txBody>
          <a:bodyPr>
            <a:norm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Postupak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izdavanja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avionske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karte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905000"/>
            <a:ext cx="8610600" cy="4873752"/>
          </a:xfrm>
        </p:spPr>
        <p:txBody>
          <a:bodyPr/>
          <a:lstStyle/>
          <a:p>
            <a:endParaRPr lang="sr-Latn-RS" dirty="0" smtClean="0"/>
          </a:p>
          <a:p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Konačna cena avio-karte  -  tri elementa:</a:t>
            </a:r>
          </a:p>
          <a:p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primenjena avio tarifa (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 Fare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AutoNum type="arabicPeriod"/>
            </a:pPr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sr-Latn-R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erodromske i druge takse (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Airport and Security </a:t>
            </a:r>
            <a:r>
              <a:rPr lang="en-U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axes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AutoNum type="arabicPeriod"/>
            </a:pPr>
            <a:endParaRPr lang="sr-Latn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sr-Latn-R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aknada za prodatu kartu (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TSC - Ticket </a:t>
            </a:r>
            <a:r>
              <a:rPr lang="en-U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ervice Charge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84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467600" cy="754224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Ostale posredničke usluge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0600" cy="4873752"/>
          </a:xfrm>
        </p:spPr>
        <p:txBody>
          <a:bodyPr>
            <a:normAutofit lnSpcReduction="10000"/>
          </a:bodyPr>
          <a:lstStyle/>
          <a:p>
            <a:r>
              <a:rPr lang="vi-VN" dirty="0"/>
              <a:t>U </a:t>
            </a:r>
            <a:r>
              <a:rPr lang="vi-VN" b="1" dirty="0"/>
              <a:t>ostale posredničke usluge </a:t>
            </a:r>
            <a:r>
              <a:rPr lang="vi-VN" dirty="0"/>
              <a:t>spadaju: 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   - </a:t>
            </a:r>
            <a:r>
              <a:rPr lang="vi-VN" i="1" dirty="0" smtClean="0"/>
              <a:t>rent-a-car</a:t>
            </a:r>
            <a:r>
              <a:rPr lang="sr-Latn-RS" dirty="0" smtClean="0"/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usluge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 smtClean="0"/>
              <a:t>   - o</a:t>
            </a:r>
            <a:r>
              <a:rPr lang="vi-VN" dirty="0" smtClean="0"/>
              <a:t>bezbeđenje </a:t>
            </a:r>
            <a:r>
              <a:rPr lang="vi-VN" dirty="0"/>
              <a:t>pasoša, viza i drugih putnih dokumenata 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   - z</a:t>
            </a:r>
            <a:r>
              <a:rPr lang="vi-VN" dirty="0" smtClean="0"/>
              <a:t>amena </a:t>
            </a:r>
            <a:r>
              <a:rPr lang="vi-VN" dirty="0"/>
              <a:t>stranog novca </a:t>
            </a:r>
            <a:endParaRPr lang="sr-Latn-RS" dirty="0" smtClean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   - </a:t>
            </a:r>
            <a:r>
              <a:rPr lang="sr-Latn-RS" dirty="0"/>
              <a:t>u</a:t>
            </a:r>
            <a:r>
              <a:rPr lang="vi-VN" dirty="0" smtClean="0"/>
              <a:t>sluge </a:t>
            </a:r>
            <a:r>
              <a:rPr lang="vi-VN" dirty="0"/>
              <a:t>osiguranja </a:t>
            </a: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sr-Latn-RS" dirty="0" smtClean="0"/>
              <a:t>   - </a:t>
            </a:r>
            <a:r>
              <a:rPr lang="sr-Latn-RS" dirty="0"/>
              <a:t>p</a:t>
            </a:r>
            <a:r>
              <a:rPr lang="vi-VN" dirty="0" smtClean="0"/>
              <a:t>rodaja </a:t>
            </a:r>
            <a:r>
              <a:rPr lang="vi-VN" dirty="0"/>
              <a:t>ulaznica za kulturne, zabavne, sportske i druge </a:t>
            </a:r>
            <a:r>
              <a:rPr lang="vi-VN" dirty="0" smtClean="0"/>
              <a:t>manifestacije</a:t>
            </a:r>
            <a:r>
              <a:rPr lang="sr-Latn-R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3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Rentiranje ili iznajmljivanje vozila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984248"/>
            <a:ext cx="8610600" cy="4416552"/>
          </a:xfrm>
        </p:spPr>
        <p:txBody>
          <a:bodyPr>
            <a:normAutofit/>
          </a:bodyPr>
          <a:lstStyle/>
          <a:p>
            <a:r>
              <a:rPr lang="vi-VN" sz="2600" dirty="0"/>
              <a:t>Nastaje u SAD između dva svetska rata, a i danas vodeće američke kompanije </a:t>
            </a:r>
            <a:r>
              <a:rPr lang="sr-Latn-RS" sz="2600" dirty="0" smtClean="0"/>
              <a:t>-</a:t>
            </a:r>
            <a:r>
              <a:rPr lang="vi-VN" sz="2600" dirty="0" smtClean="0"/>
              <a:t> </a:t>
            </a:r>
            <a:r>
              <a:rPr lang="vi-VN" sz="2600" i="1" dirty="0"/>
              <a:t>Avis</a:t>
            </a:r>
            <a:r>
              <a:rPr lang="vi-VN" sz="2600" dirty="0"/>
              <a:t> i </a:t>
            </a:r>
            <a:r>
              <a:rPr lang="vi-VN" sz="2600" i="1" dirty="0" smtClean="0"/>
              <a:t>Hertz</a:t>
            </a:r>
            <a:r>
              <a:rPr lang="sr-Latn-RS" sz="2600" dirty="0" smtClean="0"/>
              <a:t>.</a:t>
            </a:r>
            <a:r>
              <a:rPr lang="vi-VN" sz="2600" dirty="0" smtClean="0"/>
              <a:t> </a:t>
            </a:r>
            <a:endParaRPr lang="sr-Latn-RS" sz="2600" dirty="0" smtClean="0"/>
          </a:p>
          <a:p>
            <a:endParaRPr lang="sr-Latn-RS" sz="2600" dirty="0"/>
          </a:p>
          <a:p>
            <a:r>
              <a:rPr lang="vi-VN" sz="2600" dirty="0" smtClean="0"/>
              <a:t>Ugovorima </a:t>
            </a:r>
            <a:r>
              <a:rPr lang="vi-VN" sz="2600" dirty="0"/>
              <a:t>se reguliše način rezervacije, način plaćanja, visina provizije, kontrola </a:t>
            </a:r>
            <a:r>
              <a:rPr lang="vi-VN" sz="2600" dirty="0" smtClean="0"/>
              <a:t>isprava</a:t>
            </a:r>
            <a:r>
              <a:rPr lang="sr-Latn-RS" sz="2600" dirty="0" smtClean="0"/>
              <a:t>.</a:t>
            </a:r>
            <a:r>
              <a:rPr lang="vi-VN" sz="2600" dirty="0" smtClean="0"/>
              <a:t> </a:t>
            </a:r>
            <a:endParaRPr lang="sr-Latn-RS" sz="2600" dirty="0" smtClean="0"/>
          </a:p>
          <a:p>
            <a:endParaRPr lang="sr-Latn-RS" sz="2600" dirty="0"/>
          </a:p>
          <a:p>
            <a:r>
              <a:rPr lang="vi-VN" sz="2600" dirty="0" smtClean="0"/>
              <a:t>Provizije </a:t>
            </a:r>
            <a:r>
              <a:rPr lang="vi-VN" sz="2600" dirty="0"/>
              <a:t>se obično kreću 10-15% </a:t>
            </a:r>
            <a:r>
              <a:rPr lang="sr-Latn-RS" sz="2600" dirty="0" smtClean="0"/>
              <a:t>.</a:t>
            </a:r>
          </a:p>
          <a:p>
            <a:pPr marL="0" indent="0">
              <a:buNone/>
            </a:pPr>
            <a:endParaRPr lang="sr-Latn-RS" sz="2600" dirty="0"/>
          </a:p>
          <a:p>
            <a:r>
              <a:rPr lang="vi-VN" sz="2600" dirty="0" smtClean="0"/>
              <a:t>Značajna </a:t>
            </a:r>
            <a:r>
              <a:rPr lang="vi-VN" sz="2600" dirty="0"/>
              <a:t>uloga </a:t>
            </a:r>
            <a:r>
              <a:rPr lang="vi-VN" sz="2600" dirty="0" smtClean="0"/>
              <a:t>GDS</a:t>
            </a:r>
            <a:r>
              <a:rPr lang="sr-Latn-RS" sz="2600" dirty="0" smtClean="0"/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8790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467600" cy="687355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Poslovi osiguranja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6968" y="1219200"/>
            <a:ext cx="8763000" cy="54864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najčešće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osiguravajućih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kompanija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zaključuju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ugovore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osiguranju</a:t>
            </a:r>
            <a:r>
              <a:rPr lang="sr-Latn-R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Osiguranje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otkaza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Osiguranje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putnog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prtljaga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Osiguranje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slučaju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oboljenja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povrede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Osiguranje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slučaju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lične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odgovornosti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novije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uvedeno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osiguranje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slučaju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ekonomskog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kolapsa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turoperatora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0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467600" cy="655638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Specifičnosti radnog procesa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458200" cy="4873752"/>
          </a:xfrm>
        </p:spPr>
        <p:txBody>
          <a:bodyPr>
            <a:normAutofit fontScale="92500" lnSpcReduction="10000"/>
          </a:bodyPr>
          <a:lstStyle/>
          <a:p>
            <a:r>
              <a:rPr lang="vi-VN" dirty="0" smtClean="0"/>
              <a:t>Izdvajaju </a:t>
            </a:r>
            <a:r>
              <a:rPr lang="vi-VN" dirty="0"/>
              <a:t>se </a:t>
            </a:r>
            <a:r>
              <a:rPr lang="vi-VN" dirty="0" smtClean="0"/>
              <a:t>sledeće</a:t>
            </a:r>
            <a:r>
              <a:rPr lang="en-US" dirty="0" smtClean="0"/>
              <a:t> </a:t>
            </a:r>
            <a:r>
              <a:rPr lang="vi-VN" b="1" dirty="0" smtClean="0"/>
              <a:t>poslovne </a:t>
            </a:r>
            <a:r>
              <a:rPr lang="vi-VN" b="1" dirty="0"/>
              <a:t>funkcije</a:t>
            </a:r>
            <a:r>
              <a:rPr lang="vi-VN" dirty="0"/>
              <a:t>:</a:t>
            </a:r>
          </a:p>
          <a:p>
            <a:pPr marL="0" indent="0">
              <a:buNone/>
            </a:pPr>
            <a:endParaRPr lang="vi-VN" dirty="0"/>
          </a:p>
          <a:p>
            <a:pPr marL="0" indent="0">
              <a:buNone/>
            </a:pPr>
            <a:r>
              <a:rPr lang="sr-Latn-RS" b="1" dirty="0" smtClean="0"/>
              <a:t>   - </a:t>
            </a:r>
            <a:r>
              <a:rPr lang="vi-VN" b="1" dirty="0" smtClean="0"/>
              <a:t>finansije</a:t>
            </a:r>
            <a:r>
              <a:rPr lang="vi-VN" dirty="0"/>
              <a:t>,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   </a:t>
            </a:r>
            <a:r>
              <a:rPr lang="vi-VN" dirty="0" smtClean="0"/>
              <a:t>- </a:t>
            </a:r>
            <a:r>
              <a:rPr lang="vi-VN" b="1" dirty="0"/>
              <a:t>nabavka</a:t>
            </a:r>
            <a:r>
              <a:rPr lang="vi-VN" dirty="0"/>
              <a:t> (ne radi se </a:t>
            </a:r>
            <a:r>
              <a:rPr lang="vi-VN" dirty="0" smtClean="0"/>
              <a:t>o</a:t>
            </a:r>
            <a:r>
              <a:rPr lang="sr-Latn-RS" dirty="0" smtClean="0"/>
              <a:t> </a:t>
            </a:r>
            <a:r>
              <a:rPr lang="vi-VN" dirty="0" smtClean="0"/>
              <a:t>klasičnoj </a:t>
            </a:r>
            <a:r>
              <a:rPr lang="vi-VN" dirty="0"/>
              <a:t>kupovini, već </a:t>
            </a:r>
            <a:r>
              <a:rPr lang="vi-VN" dirty="0" smtClean="0"/>
              <a:t>o</a:t>
            </a:r>
            <a:r>
              <a:rPr lang="sr-Latn-RS" dirty="0" smtClean="0"/>
              <a:t> </a:t>
            </a:r>
            <a:r>
              <a:rPr lang="vi-VN" dirty="0" smtClean="0"/>
              <a:t>pravu raspolaganja</a:t>
            </a:r>
            <a:r>
              <a:rPr lang="sr-Latn-RS" dirty="0" smtClean="0"/>
              <a:t> </a:t>
            </a:r>
            <a:r>
              <a:rPr lang="vi-VN" dirty="0" smtClean="0"/>
              <a:t>određenim </a:t>
            </a:r>
            <a:r>
              <a:rPr lang="vi-VN" dirty="0"/>
              <a:t>kapacitetima),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b="1" dirty="0" smtClean="0"/>
              <a:t>   - </a:t>
            </a:r>
            <a:r>
              <a:rPr lang="vi-VN" b="1" dirty="0" smtClean="0"/>
              <a:t>proizvodna </a:t>
            </a:r>
            <a:r>
              <a:rPr lang="vi-VN" b="1" dirty="0"/>
              <a:t>ili kreativna</a:t>
            </a:r>
            <a:r>
              <a:rPr lang="vi-VN" dirty="0"/>
              <a:t>,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b="1" dirty="0" smtClean="0"/>
              <a:t>   - </a:t>
            </a:r>
            <a:r>
              <a:rPr lang="vi-VN" b="1" dirty="0" smtClean="0"/>
              <a:t>prodaja</a:t>
            </a:r>
            <a:r>
              <a:rPr lang="vi-VN" b="1" dirty="0"/>
              <a:t>,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   </a:t>
            </a:r>
            <a:r>
              <a:rPr lang="vi-VN" dirty="0" smtClean="0"/>
              <a:t>- </a:t>
            </a:r>
            <a:r>
              <a:rPr lang="vi-VN" b="1" dirty="0"/>
              <a:t>izvršenje </a:t>
            </a:r>
            <a:r>
              <a:rPr lang="vi-VN" b="1" dirty="0" smtClean="0"/>
              <a:t>aranžmana</a:t>
            </a:r>
            <a:r>
              <a:rPr lang="sr-Latn-RS" b="1" dirty="0" smtClean="0"/>
              <a:t> </a:t>
            </a:r>
            <a:r>
              <a:rPr lang="vi-VN" dirty="0" smtClean="0"/>
              <a:t>(sopstvenim aktivnostima</a:t>
            </a:r>
            <a:r>
              <a:rPr lang="sr-Latn-RS" dirty="0" smtClean="0"/>
              <a:t> </a:t>
            </a:r>
            <a:r>
              <a:rPr lang="vi-VN" dirty="0" smtClean="0"/>
              <a:t>turoperator obezbeđuje</a:t>
            </a:r>
            <a:r>
              <a:rPr lang="sr-Latn-RS" dirty="0" smtClean="0"/>
              <a:t> </a:t>
            </a:r>
            <a:r>
              <a:rPr lang="vi-VN" dirty="0" smtClean="0"/>
              <a:t>prateće </a:t>
            </a:r>
            <a:r>
              <a:rPr lang="vi-VN" dirty="0"/>
              <a:t>usluge).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0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731838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Specifičnosti organizacione strukture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5800" cy="4873752"/>
          </a:xfrm>
        </p:spPr>
        <p:txBody>
          <a:bodyPr>
            <a:normAutofit/>
          </a:bodyPr>
          <a:lstStyle/>
          <a:p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Razlike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zavisnosti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Uticaj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tržišnih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Uticaj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tehnološkoh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faktora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(internet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Sadržaj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poslovnica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Složena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organizaciona</a:t>
            </a:r>
            <a:r>
              <a:rPr lang="sr-Latn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struktura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globalnih</a:t>
            </a:r>
            <a:r>
              <a:rPr lang="sr-Latn-R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turoperatora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tzv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Latn-R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sr-Latn-R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organizacija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10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242</TotalTime>
  <Words>1212</Words>
  <Application>Microsoft Office PowerPoint</Application>
  <PresentationFormat>On-screen Show (4:3)</PresentationFormat>
  <Paragraphs>231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Oriel</vt:lpstr>
      <vt:lpstr>II deo </vt:lpstr>
      <vt:lpstr>Sadržaj uslužnog programa</vt:lpstr>
      <vt:lpstr>Sadržaj uslužnog programa</vt:lpstr>
      <vt:lpstr>Vrste tarifa u avio saobraćaju</vt:lpstr>
      <vt:lpstr>Vrste tarifa u avio saobraćaju</vt:lpstr>
      <vt:lpstr>Vrste tarifa u avio saobraćaju</vt:lpstr>
      <vt:lpstr>Vrste tarifa u avio saobraćaju</vt:lpstr>
      <vt:lpstr>Vrste tarifa u avio saobraćaju</vt:lpstr>
      <vt:lpstr>Vrste tarifa u avio saobraćaju</vt:lpstr>
      <vt:lpstr>Uslovi za prodaju domaćih i međunarodnih avionskih karata</vt:lpstr>
      <vt:lpstr>Uslovi za prodaju domaćih i međunarodnih avionskih karata</vt:lpstr>
      <vt:lpstr>Uslovi za prodaju domaćih i međunarodnih avionskih karata</vt:lpstr>
      <vt:lpstr>Postupak izdavanja avionske karte</vt:lpstr>
      <vt:lpstr>Postupak izdavanja avionske karte</vt:lpstr>
      <vt:lpstr>Postupak izdavanja avionske karte – elektronski tiketing</vt:lpstr>
      <vt:lpstr>Postupak izdavanja avionske karte –  prednosti elektronskog tiketinga</vt:lpstr>
      <vt:lpstr>Postupak izdavanja avionske karte</vt:lpstr>
      <vt:lpstr>Ostale posredničke usluge</vt:lpstr>
      <vt:lpstr>Rentiranje ili iznajmljivanje vozila</vt:lpstr>
      <vt:lpstr>Poslovi osiguranja</vt:lpstr>
      <vt:lpstr>Specifičnosti radnog procesa</vt:lpstr>
      <vt:lpstr>Specifičnosti organizacione strukture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Prodaja avionskih karata</dc:title>
  <dc:creator>Mish &amp; Mish</dc:creator>
  <cp:lastModifiedBy>Jelisaveta</cp:lastModifiedBy>
  <cp:revision>49</cp:revision>
  <dcterms:created xsi:type="dcterms:W3CDTF">2018-11-27T00:52:31Z</dcterms:created>
  <dcterms:modified xsi:type="dcterms:W3CDTF">2020-12-11T13:26:15Z</dcterms:modified>
</cp:coreProperties>
</file>