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6" r:id="rId4"/>
    <p:sldId id="280" r:id="rId5"/>
    <p:sldId id="281" r:id="rId6"/>
    <p:sldId id="282" r:id="rId7"/>
    <p:sldId id="277" r:id="rId8"/>
    <p:sldId id="283" r:id="rId9"/>
    <p:sldId id="264" r:id="rId10"/>
    <p:sldId id="279" r:id="rId11"/>
    <p:sldId id="284" r:id="rId12"/>
    <p:sldId id="285" r:id="rId13"/>
    <p:sldId id="286" r:id="rId14"/>
    <p:sldId id="278" r:id="rId15"/>
    <p:sldId id="267" r:id="rId16"/>
    <p:sldId id="268" r:id="rId17"/>
    <p:sldId id="269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BC90ACD-6343-4387-AD41-63F3522BFF44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C296D8B-E904-4DE1-BE7E-6EB7967E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762000"/>
            <a:ext cx="6172200" cy="250396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/>
              <a:t>II deo</a:t>
            </a:r>
            <a:r>
              <a:rPr lang="sr-Latn-RS" dirty="0"/>
              <a:t/>
            </a:r>
            <a:br>
              <a:rPr lang="sr-Latn-RS" dirty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/>
              <a:t/>
            </a:r>
            <a:br>
              <a:rPr lang="sr-Latn-RS" dirty="0"/>
            </a:br>
            <a:r>
              <a:rPr lang="sr-Latn-RS" dirty="0" smtClean="0"/>
              <a:t>2. Resursi potrebni za poslovanje turističkih agencija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419600"/>
            <a:ext cx="6172200" cy="1371600"/>
          </a:xfrm>
        </p:spPr>
        <p:txBody>
          <a:bodyPr/>
          <a:lstStyle/>
          <a:p>
            <a:r>
              <a:rPr lang="sr-Latn-RS" dirty="0" smtClean="0"/>
              <a:t>2.1. Specifičnosti ljudskih resursa u poslovanju turističkih </a:t>
            </a:r>
            <a:r>
              <a:rPr lang="sr-Latn-RS" dirty="0" smtClean="0"/>
              <a:t>agencija</a:t>
            </a:r>
          </a:p>
          <a:p>
            <a:endParaRPr lang="sr-Latn-RS" dirty="0"/>
          </a:p>
          <a:p>
            <a:r>
              <a:rPr lang="sr-Latn-RS" dirty="0" smtClean="0"/>
              <a:t>2.2. Poslovna sredstva turističke agencije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467600" cy="990600"/>
          </a:xfrm>
        </p:spPr>
        <p:txBody>
          <a:bodyPr/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Specifičnosti ljudskih resursa u poslovanju turističkih agencija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861" y="1600200"/>
            <a:ext cx="8839200" cy="4873752"/>
          </a:xfrm>
        </p:spPr>
        <p:txBody>
          <a:bodyPr>
            <a:normAutofit fontScale="92500" lnSpcReduction="10000"/>
          </a:bodyPr>
          <a:lstStyle/>
          <a:p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Važnost uloge živog ljudskog rada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postizanje satisfakcije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potrošača.</a:t>
            </a:r>
          </a:p>
          <a:p>
            <a:pPr marL="0" indent="0"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u turističkim agencijama mogu se svrstati u sledeće grupe:</a:t>
            </a:r>
          </a:p>
          <a:p>
            <a:pPr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koji kreiraju uslužni program (turistički aranžman)</a:t>
            </a:r>
          </a:p>
          <a:p>
            <a:pPr marL="514350" indent="-514350">
              <a:buAutoNum type="arabicPeriod"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koji rade na poslovima informisanja i prodaje</a:t>
            </a:r>
          </a:p>
          <a:p>
            <a:pPr marL="514350" indent="-514350">
              <a:buAutoNum type="arabicPeriod"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koji rade na poslovima izvršenja turističkih aranžmana - specijalizovani kadrovi</a:t>
            </a:r>
          </a:p>
          <a:p>
            <a:pPr marL="514350" indent="-514350">
              <a:buAutoNum type="arabicPeriod"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ostali kadrovi.</a:t>
            </a:r>
          </a:p>
          <a:p>
            <a:pPr marL="514350" indent="-514350">
              <a:buAutoNum type="arabicPeriod"/>
            </a:pPr>
            <a:endParaRPr lang="sr-Latn-C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Izbor i raspored kadrova 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stepen stručne spreme i profesionalne osposobljenosti i individualne sposobnosti zaposlenog.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na poslovima kreiranja uslužnog programa (turističkih aranžmana)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51518"/>
            <a:ext cx="8534400" cy="5029200"/>
          </a:xfrm>
        </p:spPr>
        <p:txBody>
          <a:bodyPr>
            <a:normAutofit/>
          </a:bodyPr>
          <a:lstStyle/>
          <a:p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Komercijalisti/referenti - kreiraju</a:t>
            </a: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specifičan proizvod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paket </a:t>
            </a: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C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Zahteva se visok stepen obrazovanja, opšta i profesionalna informisanost.</a:t>
            </a:r>
          </a:p>
          <a:p>
            <a:endParaRPr lang="sr-Latn-C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Zahtevaju se specijalizovana znanja iz više područja.</a:t>
            </a:r>
          </a:p>
          <a:p>
            <a:endParaRPr lang="sr-Latn-C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neke proizvode (tzv. afinitetni ili </a:t>
            </a:r>
            <a:r>
              <a:rPr lang="sr-Latn-C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 interest 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aranžmani) potrebna su i visoko specijalizovanja znanja iz određenih oblasti.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953000"/>
            <a:ext cx="2895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953000"/>
            <a:ext cx="259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4953000"/>
            <a:ext cx="2438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Kadrovi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poslovima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kreiranja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uslužnog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077200" cy="4873752"/>
          </a:xfrm>
        </p:spPr>
        <p:txBody>
          <a:bodyPr/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Neposredni zadaci komercijaliste: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lanira i postavlja turistički aranžman;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regovara sa dobavljačima i sklapa ugovore;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aje nalog za rezervaciju potrebnih usluga (prevoz, hotelski smeštaj i sl.);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zrađuje kalkulaciju i određuje prodajnu cenu;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7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Kadrovi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poslovima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kreiranja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uslužnog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8229600" cy="47244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redlaže promotivne aktivnosti u vezi sa aranžmanom;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aje neophodna uputstva prodajnoj službi;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adgleda dinamiku prodaje aranžmana i preduzima određene mere (snižavanje cena, specijalni popusti, dodatna propaganda i sl.);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ontaktira sa pojedinim dobavljačima (informacije o stanju prodaje, otkazivanje viška kapaciteta i sl.);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0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Kadrovi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poslovima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kreiranja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uslužnog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153400" cy="4648200"/>
          </a:xfrm>
        </p:spPr>
        <p:txBody>
          <a:bodyPr/>
          <a:lstStyle/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rši izbor turističkog pratioca;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riprema dokumentaciju potrebnu za izvršenje aranžmana;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rši obračun turističkog aranžmana;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onosi odluke u vezi sa eventualnim žalbama potrošača.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2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07720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na poslovima informisanja i prodaje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839200" cy="4873752"/>
          </a:xfrm>
        </p:spPr>
        <p:txBody>
          <a:bodyPr>
            <a:noAutofit/>
          </a:bodyPr>
          <a:lstStyle/>
          <a:p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Informisanje potrošača i prodaja usluga (ostvaruju neposredan kontakt sa potrošaćima - poverenje u stručnost, iskustvo i profesionalnost zaposlenih - uticaj na donošenje odluke o kupovini usluge).</a:t>
            </a:r>
          </a:p>
          <a:p>
            <a:endParaRPr lang="sr-Latn-C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Poslovi su najčešće organizovani u okviru šalterske službe (kadrovi za rad u poslovnici).</a:t>
            </a:r>
          </a:p>
          <a:p>
            <a:endParaRPr lang="sr-Latn-C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Zahtevaju se posebna znanja i veštine, kao i specijalizovani kursevi (prodavci karata u vazdušnom saobraćaju).</a:t>
            </a:r>
          </a:p>
          <a:p>
            <a:endParaRPr lang="sr-Latn-C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Važnost načina komuniciranja, rešavanja problema sa klijentima i poznavanja psihologije potrošača.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00800" y="5486400"/>
            <a:ext cx="1428750" cy="119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Kadrovi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poslovima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izvršenja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specijalizovani kadrovi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86000"/>
            <a:ext cx="7467600" cy="4187952"/>
          </a:xfrm>
        </p:spPr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 vodiči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 pratioci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Agencijski predstavnici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Animatori</a:t>
            </a:r>
          </a:p>
          <a:p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01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077200" cy="990600"/>
          </a:xfrm>
        </p:spPr>
        <p:txBody>
          <a:bodyPr>
            <a:noAutofit/>
          </a:bodyPr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na poslovima izvršenja aranžmana </a:t>
            </a:r>
            <a:r>
              <a:rPr lang="sr-Latn-C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turistički vodič i turistički pratilac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828800"/>
            <a:ext cx="7467600" cy="4873752"/>
          </a:xfrm>
        </p:spPr>
        <p:txBody>
          <a:bodyPr>
            <a:normAutofit/>
          </a:bodyPr>
          <a:lstStyle/>
          <a:p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 vodič 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tručno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lice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angažovano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turističke agencije radi vođenja i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prezentacije turističke destinacije i pojedinih atrakcija („lokalni ekspert“ i „ambasador“ svoje destinacije)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prvenstveno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vezan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destinaciju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(usluga u sferi receptivnog turizma)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pratilac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tehnička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asistencija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omoguć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odvijanje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samog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(tehničko-organizacioni aspekt realizacije aranžmana)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karakterističan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emitivni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turizam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781800" y="3505200"/>
            <a:ext cx="19145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10668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Kadrovi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poslovima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izvršenja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vodič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828800"/>
            <a:ext cx="8305800" cy="4648200"/>
          </a:xfrm>
        </p:spPr>
        <p:txBody>
          <a:bodyPr>
            <a:normAutofit/>
          </a:bodyPr>
          <a:lstStyle/>
          <a:p>
            <a:r>
              <a:rPr lang="sr-Latn-RS" dirty="0" smtClean="0"/>
              <a:t>„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Fizičko lice koje, po unapred utvrđenom programu, pruža turistima usluge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vođenja, pokazivanja i stručnog tumačenja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prirodnih, kulturnih, istorijskih, arheoloških, etnografskih, privrednih i drugih znamenitosti.“ (određenog područja)</a:t>
            </a:r>
          </a:p>
          <a:p>
            <a:pPr marL="0" indent="0">
              <a:buNone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Inspirativan i zabavan način, na jeziku po izboru posetilaca.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Relativno visok nivo obrazovanja i stalno usavršavanje.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Kvalifikacije priznate od strane nadležnih vlasti određenog područja (licenca - opšti i posebni uslovi).</a:t>
            </a:r>
          </a:p>
          <a:p>
            <a:endParaRPr lang="sr-Latn-R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01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Kadrovi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poslovima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izvršenja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pratilac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828800"/>
            <a:ext cx="8305800" cy="4873752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„Fizičko lice koje prati turističku grupu i obavlja operativno tehničke poslove od početka putovanja do odredišta i nazad.“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Obaveza turističke agencije - najmanje jedan turistički pratilac po prevoznom sredstvu.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Zadaci turističkog pratioca: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tara se da unapred preciziran program i itinerer ture budu u celosti ostvareni;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adgleda ispunjenje ugovorenog kvaliteta, kao i efikasnost pružanja usluga uključenih u cenu aranžmana;</a:t>
            </a:r>
          </a:p>
          <a:p>
            <a:pPr>
              <a:buFontTx/>
              <a:buChar char="-"/>
            </a:pPr>
            <a:endParaRPr lang="sr-Latn-RS" dirty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2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01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Kadrovi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poslovima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izvršenja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turistički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pratilac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305800" cy="4873752"/>
          </a:xfrm>
        </p:spPr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rine o komforu i bezbednosti svakog pojedinca na turi;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ruža svaku moguću pomoć turističkoj grupi, ako se nađe u nevolji,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aje, tokom putovanja, opšte informacije o etničkim, geografskim, istorijskim i društveno-ekonomskim aspektima svake zemlje kroz koju se prolazi, kao i praktičke informacije lokalnog karaktera;</a:t>
            </a:r>
          </a:p>
          <a:p>
            <a:pPr>
              <a:buFontTx/>
              <a:buChar char="-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poznat je sa procedurama u vezi sa graničnim i carinskim propisima, pravima putnika, zdravstvenim propisima i uslovima, kao i lokalnim zakonima i pravilima ponašanja u svakoj zemlji koja se posećuje.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5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Razlike između turističkog vodiča i turističkog pratioca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94" y="1447800"/>
            <a:ext cx="6899612" cy="4873625"/>
          </a:xfrm>
        </p:spPr>
      </p:pic>
    </p:spTree>
    <p:extLst>
      <p:ext uri="{BB962C8B-B14F-4D97-AF65-F5344CB8AC3E}">
        <p14:creationId xmlns:p14="http://schemas.microsoft.com/office/powerpoint/2010/main" val="32531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924800" cy="9906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na poslovima izvršenja aranžmana </a:t>
            </a:r>
            <a:r>
              <a:rPr lang="sr-Latn-C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gencijski predstavnik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828800"/>
            <a:ext cx="8534400" cy="4873752"/>
          </a:xfrm>
        </p:spPr>
        <p:txBody>
          <a:bodyPr>
            <a:normAutofit/>
          </a:bodyPr>
          <a:lstStyle/>
          <a:p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“P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rodužena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ruka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organizatora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obezbedi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usluge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budu pružene u skladu sa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programom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Predstavljaju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organizatora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dobavljačima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destinaciji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turistima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C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Veliki organizatori putovanja formiraju posebnu mrežu predstavnika na destinaciji.</a:t>
            </a:r>
          </a:p>
          <a:p>
            <a:endParaRPr lang="sr-Latn-C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Značajna uloga u stalnom izveštavanju turoperatora o stanju na destinaciji (jednom sedmično).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013" y="152400"/>
            <a:ext cx="800100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na poslovima izvršenja aranžmana </a:t>
            </a:r>
            <a:r>
              <a:rPr lang="sr-Latn-C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gencijski predstavnik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305800" cy="4873752"/>
          </a:xfrm>
        </p:spPr>
        <p:txBody>
          <a:bodyPr>
            <a:normAutofit fontScale="92500" lnSpcReduction="10000"/>
          </a:bodyPr>
          <a:lstStyle/>
          <a:p>
            <a:r>
              <a:rPr lang="sr-Latn-CS" dirty="0" smtClean="0"/>
              <a:t>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odnosu sa turistima:</a:t>
            </a:r>
          </a:p>
          <a:p>
            <a:pPr marL="0" indent="0"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ešava zahteve učesnika aranžmana,</a:t>
            </a:r>
          </a:p>
          <a:p>
            <a:pPr marL="0" indent="0"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aje informacije i savete,</a:t>
            </a:r>
          </a:p>
          <a:p>
            <a:pPr>
              <a:buFontTx/>
              <a:buChar char="-"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organizuje i učestvuje u zabavnim aktivnostima,</a:t>
            </a:r>
          </a:p>
          <a:p>
            <a:pPr>
              <a:buFontTx/>
              <a:buChar char="-"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romoviše i prodaje izlete,</a:t>
            </a:r>
          </a:p>
          <a:p>
            <a:pPr>
              <a:buFontTx/>
              <a:buChar char="-"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ešava žalbe učesnika, posebno u odnosu na kvalitet usluga u smeštajnom objektu, ali pomaže i u rešavanju specifičnih problema (problemi sa policijom, zdravstveni problemi i dr.)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05000"/>
            <a:ext cx="238601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01000" cy="914400"/>
          </a:xfrm>
        </p:spPr>
        <p:txBody>
          <a:bodyPr>
            <a:noAutofit/>
          </a:bodyPr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Kadrovi na poslovima izvršenja aranžmana </a:t>
            </a:r>
            <a:r>
              <a:rPr lang="sr-Latn-C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gencijski predstavnik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905000"/>
            <a:ext cx="8763000" cy="4873752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Značaj agencijskog predstavnika za organizatora putovanja:</a:t>
            </a:r>
          </a:p>
          <a:p>
            <a:pPr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bezbeđuje izvršenje usluga prema ugovorenom kvalitetu i kvantitetu (direktan kontakt sa dobavljačima),</a:t>
            </a:r>
          </a:p>
          <a:p>
            <a:pPr>
              <a:buFontTx/>
              <a:buChar char="-"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stvaruje promotivne efekte,</a:t>
            </a:r>
          </a:p>
          <a:p>
            <a:pPr>
              <a:buFontTx/>
              <a:buChar char="-"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tvara psihološki osećaj sigurnosti kod turista,</a:t>
            </a:r>
          </a:p>
          <a:p>
            <a:pPr>
              <a:buFontTx/>
              <a:buChar char="-"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ažan izvor informacija sa destinacije.</a:t>
            </a:r>
          </a:p>
          <a:p>
            <a:pPr>
              <a:buNone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</a:t>
            </a:r>
          </a:p>
          <a:p>
            <a:pPr>
              <a:buNone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poslednje vreme javljaju se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animatori 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(instrukcije, vođenje programa, anamiranje dece i dr.)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Problemi u formiranju kadrovske strukture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133600"/>
            <a:ext cx="8458200" cy="4114800"/>
          </a:xfrm>
        </p:spPr>
        <p:txBody>
          <a:bodyPr/>
          <a:lstStyle/>
          <a:p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Osnovni problemi u formiranju kvalitetne kadrovske strukture:</a:t>
            </a:r>
          </a:p>
          <a:p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luktuacija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radne snage,</a:t>
            </a:r>
          </a:p>
          <a:p>
            <a:pPr>
              <a:buFontTx/>
              <a:buChar char="-"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osebni zahtevi u procesu </a:t>
            </a:r>
            <a:r>
              <a:rPr lang="sr-Latn-C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komuniciranja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 klijentima (verbalna i neverbalna komunikacija i tzv. 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mocionalni rad).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67600" cy="685800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omuniciranje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534400" cy="5105400"/>
          </a:xfrm>
        </p:spPr>
        <p:txBody>
          <a:bodyPr>
            <a:normAutofit lnSpcReduction="10000"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KORISTITI AFIRMATIVNI GOVOR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izražava pozitivne stavove prema gostu i nameru da se gostu ugodi, npr: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Šta mogu učiniti za Vas?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Bilo mi je zadovoljstvo!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Oprostite što ste čekali, hvala na strpljenju!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Hvala što ste nam to rekli!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Da, učiniću sve što je u mojoj moći!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17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71500"/>
            <a:ext cx="75438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152400" y="1371600"/>
            <a:ext cx="3962400" cy="5257800"/>
          </a:xfrm>
        </p:spPr>
        <p:txBody>
          <a:bodyPr/>
          <a:lstStyle/>
          <a:p>
            <a:r>
              <a:rPr lang="sr-Latn-RS" dirty="0" smtClean="0"/>
              <a:t>Ne znam…</a:t>
            </a:r>
          </a:p>
          <a:p>
            <a:endParaRPr lang="sr-Latn-RS" dirty="0" smtClean="0"/>
          </a:p>
          <a:p>
            <a:r>
              <a:rPr lang="sr-Latn-RS" dirty="0" smtClean="0"/>
              <a:t>Ne možemo mi to…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Morate...</a:t>
            </a:r>
          </a:p>
          <a:p>
            <a:endParaRPr lang="sr-Latn-RS" dirty="0"/>
          </a:p>
          <a:p>
            <a:r>
              <a:rPr lang="sr-Latn-RS" dirty="0" smtClean="0"/>
              <a:t>NE! (na početku rečenice)</a:t>
            </a:r>
          </a:p>
          <a:p>
            <a:endParaRPr lang="sr-Latn-RS" dirty="0"/>
          </a:p>
          <a:p>
            <a:r>
              <a:rPr lang="sr-Latn-RS" dirty="0" smtClean="0"/>
              <a:t>Nije to moj posao...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399384" y="1371600"/>
            <a:ext cx="3962400" cy="5257800"/>
          </a:xfrm>
        </p:spPr>
        <p:txBody>
          <a:bodyPr/>
          <a:lstStyle/>
          <a:p>
            <a:r>
              <a:rPr lang="sr-Latn-RS" dirty="0" smtClean="0"/>
              <a:t>Proveriću i javiću Vam...</a:t>
            </a:r>
          </a:p>
          <a:p>
            <a:endParaRPr lang="sr-Latn-RS" dirty="0"/>
          </a:p>
          <a:p>
            <a:r>
              <a:rPr lang="sr-Latn-RS" dirty="0" smtClean="0"/>
              <a:t>Pokušaćemo nešto da učinimo...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Bilo bi dobro da...</a:t>
            </a:r>
          </a:p>
          <a:p>
            <a:endParaRPr lang="sr-Latn-RS" dirty="0"/>
          </a:p>
          <a:p>
            <a:r>
              <a:rPr lang="sr-Latn-RS" dirty="0" smtClean="0"/>
              <a:t>DA! Nastojaćemo da...</a:t>
            </a:r>
          </a:p>
          <a:p>
            <a:endParaRPr lang="sr-Latn-RS" dirty="0"/>
          </a:p>
          <a:p>
            <a:endParaRPr lang="sr-Latn-RS" dirty="0" smtClean="0"/>
          </a:p>
          <a:p>
            <a:r>
              <a:rPr lang="sr-Latn-RS" dirty="0" smtClean="0"/>
              <a:t>Za to je nadležan... Sada ću ga pozvati...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169506" y="592338"/>
            <a:ext cx="4038600" cy="658368"/>
          </a:xfrm>
        </p:spPr>
        <p:txBody>
          <a:bodyPr/>
          <a:lstStyle/>
          <a:p>
            <a:r>
              <a:rPr lang="sr-Latn-RS" dirty="0" smtClean="0"/>
              <a:t>Negativno/nezainteresovano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19600" y="592338"/>
            <a:ext cx="3985727" cy="658368"/>
          </a:xfrm>
        </p:spPr>
        <p:txBody>
          <a:bodyPr/>
          <a:lstStyle/>
          <a:p>
            <a:r>
              <a:rPr lang="sr-Latn-RS" dirty="0" smtClean="0"/>
              <a:t>Pozitivno/uljudno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0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657" y="-457200"/>
            <a:ext cx="75438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152399" y="1447800"/>
            <a:ext cx="3962401" cy="5257800"/>
          </a:xfrm>
        </p:spPr>
        <p:txBody>
          <a:bodyPr/>
          <a:lstStyle/>
          <a:p>
            <a:r>
              <a:rPr lang="sr-Latn-RS" dirty="0" smtClean="0"/>
              <a:t>Nazovite me sutra, sada nema nikoga...</a:t>
            </a:r>
          </a:p>
          <a:p>
            <a:endParaRPr lang="sr-Latn-RS" dirty="0"/>
          </a:p>
          <a:p>
            <a:r>
              <a:rPr lang="sr-Latn-RS" dirty="0" smtClean="0"/>
              <a:t>Kako se zovete?</a:t>
            </a:r>
          </a:p>
          <a:p>
            <a:endParaRPr lang="sr-Latn-RS" dirty="0"/>
          </a:p>
          <a:p>
            <a:r>
              <a:rPr lang="sr-Latn-RS" dirty="0" smtClean="0"/>
              <a:t>Šta želite?</a:t>
            </a:r>
          </a:p>
          <a:p>
            <a:endParaRPr lang="sr-Latn-RS" dirty="0"/>
          </a:p>
          <a:p>
            <a:r>
              <a:rPr lang="sr-Latn-RS" dirty="0" smtClean="0"/>
              <a:t>Sada sam na pauzi...</a:t>
            </a:r>
          </a:p>
          <a:p>
            <a:endParaRPr lang="sr-Latn-RS" dirty="0"/>
          </a:p>
          <a:p>
            <a:r>
              <a:rPr lang="sr-Latn-RS" dirty="0" smtClean="0"/>
              <a:t>Ja sam uvek žrtva...Pa, ne mogu ja sve...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267200" y="1447800"/>
            <a:ext cx="4419600" cy="5257800"/>
          </a:xfrm>
        </p:spPr>
        <p:txBody>
          <a:bodyPr/>
          <a:lstStyle/>
          <a:p>
            <a:r>
              <a:rPr lang="sr-Latn-RS" dirty="0" smtClean="0"/>
              <a:t>Ljubazno molim Vaš broj telefona, pozvaćemo Vas…</a:t>
            </a:r>
          </a:p>
          <a:p>
            <a:endParaRPr lang="sr-Latn-RS" dirty="0"/>
          </a:p>
          <a:p>
            <a:r>
              <a:rPr lang="sr-Latn-RS" dirty="0" smtClean="0"/>
              <a:t>Vaše (cenjeno) ime je?</a:t>
            </a:r>
          </a:p>
          <a:p>
            <a:endParaRPr lang="sr-Latn-RS" dirty="0"/>
          </a:p>
          <a:p>
            <a:r>
              <a:rPr lang="sr-Latn-RS" dirty="0" smtClean="0"/>
              <a:t>Šta mogu učiniti za Vas?</a:t>
            </a:r>
          </a:p>
          <a:p>
            <a:endParaRPr lang="sr-Latn-RS" dirty="0"/>
          </a:p>
          <a:p>
            <a:r>
              <a:rPr lang="sr-Latn-RS" dirty="0" smtClean="0"/>
              <a:t>Rado ću to obaviti za Vas…</a:t>
            </a:r>
          </a:p>
          <a:p>
            <a:endParaRPr lang="sr-Latn-RS" dirty="0"/>
          </a:p>
          <a:p>
            <a:r>
              <a:rPr lang="sr-Latn-RS" dirty="0" smtClean="0"/>
              <a:t>Ja ću to obaviti, budite bez brige...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152399" y="685800"/>
            <a:ext cx="4046959" cy="658368"/>
          </a:xfrm>
        </p:spPr>
        <p:txBody>
          <a:bodyPr/>
          <a:lstStyle/>
          <a:p>
            <a:r>
              <a:rPr lang="sr-Latn-RS" dirty="0" smtClean="0"/>
              <a:t>Negativno/nezainteresovano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58089" y="685800"/>
            <a:ext cx="3657600" cy="658368"/>
          </a:xfrm>
        </p:spPr>
        <p:txBody>
          <a:bodyPr/>
          <a:lstStyle/>
          <a:p>
            <a:r>
              <a:rPr lang="sr-Latn-RS" dirty="0" smtClean="0"/>
              <a:t>Pozitivno/uljudno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47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0"/>
            <a:ext cx="7467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304800"/>
            <a:ext cx="8915400" cy="6400800"/>
          </a:xfrm>
        </p:spPr>
        <p:txBody>
          <a:bodyPr>
            <a:normAutofit fontScale="85000" lnSpcReduction="10000"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GOVOR I SLUŠANJE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neophodne komunikacijske veštine.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KONTAKT POGLEDOM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važan kod govora - poruka gostu da mu je domaćin potpuno posvećen.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NIJE POTREBNO PRETERANO GOVORITI, GOST IMA PREDNOST I U GOVORU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GOVOR OSOBLJA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prilagođen gostu bilo u vedroj, bilo u ozbiljnoj situaciji.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REČNIK OSOBLJA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uljudan, bez pogrdnih reči, psovki, slenga (govor na lokalnom području) i poštapalica. 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KULTURA GOVORA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gramatička ispravnost, lepo izražavanje, dobra dikcija. 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GOVORITI JASNO I RAZUMLJIVO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odraz lične kulture i poštovanja prema sagovorniku. </a:t>
            </a: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GESTIKULACIJA OSOBLJA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umerena i prilagođena sagovorniku.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34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838200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Poslovna sredstva turističke agencije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1534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spadaju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prvobitni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vremenskom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reprodukcije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prenose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proizvod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Menjaju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materijalni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prenose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proizvod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uslugu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Vremensko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dana.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Potrebna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zavise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467600" cy="655638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vi-VN" dirty="0"/>
              <a:t>Osnovna sredstva </a:t>
            </a:r>
            <a:r>
              <a:rPr lang="vi-VN" b="1" dirty="0"/>
              <a:t>obuhvataju</a:t>
            </a:r>
            <a:r>
              <a:rPr lang="vi-VN" dirty="0"/>
              <a:t>:</a:t>
            </a:r>
          </a:p>
          <a:p>
            <a:endParaRPr lang="vi-VN" dirty="0"/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sr-Latn-RS" dirty="0" smtClean="0"/>
              <a:t>- </a:t>
            </a:r>
            <a:r>
              <a:rPr lang="vi-VN" dirty="0" smtClean="0"/>
              <a:t>zemljište</a:t>
            </a:r>
            <a:r>
              <a:rPr lang="vi-VN" dirty="0"/>
              <a:t>;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   - </a:t>
            </a:r>
            <a:r>
              <a:rPr lang="vi-VN" dirty="0" smtClean="0"/>
              <a:t>građevinske </a:t>
            </a:r>
            <a:r>
              <a:rPr lang="vi-VN" dirty="0"/>
              <a:t>objekte sa poslovnim prostorom;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   - </a:t>
            </a:r>
            <a:r>
              <a:rPr lang="vi-VN" dirty="0" smtClean="0"/>
              <a:t>opremu</a:t>
            </a:r>
            <a:r>
              <a:rPr lang="vi-VN" dirty="0"/>
              <a:t>, uključujući i prevozna sredstva;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   - </a:t>
            </a:r>
            <a:r>
              <a:rPr lang="vi-VN" dirty="0" smtClean="0"/>
              <a:t>patente</a:t>
            </a:r>
            <a:r>
              <a:rPr lang="vi-VN" dirty="0"/>
              <a:t>, licence i druga prava i</a:t>
            </a:r>
          </a:p>
          <a:p>
            <a:endParaRPr lang="vi-VN" dirty="0"/>
          </a:p>
          <a:p>
            <a:pPr marL="0" indent="0">
              <a:buNone/>
            </a:pPr>
            <a:r>
              <a:rPr lang="sr-Latn-RS" dirty="0" smtClean="0"/>
              <a:t>   - </a:t>
            </a:r>
            <a:r>
              <a:rPr lang="vi-VN" dirty="0" smtClean="0"/>
              <a:t>osnivačka </a:t>
            </a:r>
            <a:r>
              <a:rPr lang="vi-VN" dirty="0"/>
              <a:t>ulaganja.</a:t>
            </a:r>
          </a:p>
          <a:p>
            <a:endParaRPr lang="vi-VN" dirty="0"/>
          </a:p>
          <a:p>
            <a:endParaRPr lang="vi-VN" dirty="0"/>
          </a:p>
          <a:p>
            <a:r>
              <a:rPr lang="vi-VN" dirty="0" smtClean="0"/>
              <a:t>Materijalni</a:t>
            </a:r>
            <a:r>
              <a:rPr lang="vi-VN" dirty="0"/>
              <a:t>, novčani i oblik prava.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4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655638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oprema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610600" cy="4873752"/>
          </a:xfrm>
        </p:spPr>
        <p:txBody>
          <a:bodyPr/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Pitanje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izbora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lokacije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posebno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značajno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opremanju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funkcionalnost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efikasnost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obavljanju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Posebno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značajna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savremena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komuniciranja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Estetski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izgled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promotivni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utisak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potrošača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2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808038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Prevozna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8458200" cy="5257800"/>
          </a:xfrm>
        </p:spPr>
        <p:txBody>
          <a:bodyPr>
            <a:normAutofit fontScale="925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autobusi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autobuske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razgledanje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Brodovi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plovila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kružna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rentiranje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(rent-a-boat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yacht charter).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Putnički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automobili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rentiranje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rent-a-car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najveći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organizatori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putovanja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formiraju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sopstvene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avio-čarter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Thomson Holidays - Britannia Airways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Opredeljenje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sopstveni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vozni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tržišna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delatnosti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raspoloživa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finansijska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1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/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 i nedostaci posedovanja sopstvenog voznog parka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19400"/>
            <a:ext cx="7467600" cy="1530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1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467600" cy="731838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Prevozna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077200" cy="4721352"/>
          </a:xfrm>
        </p:spPr>
        <p:txBody>
          <a:bodyPr/>
          <a:lstStyle/>
          <a:p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Lizing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vid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finansiranja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nabavke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opreme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Korisnik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stiče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upotrebe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opreme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vlasniku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opreme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davaocu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lizinga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plaća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ugovornu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naknadu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ugovorenom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7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467600" cy="914400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10600" cy="50292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Javljaju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materijalnom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kancelarijski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potrošni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materijal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zalihe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trgovačke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robe;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novčanom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dinarska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devizna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gotovina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blagajni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novčana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žiro-računu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potraživanja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kupaca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potraživanja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kratkoročna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potraživanja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potraživanja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kreditnog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prodaja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turističkog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aranžmana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odloženo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plaćanje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7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467600" cy="808038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534400" cy="5029200"/>
          </a:xfrm>
        </p:spPr>
        <p:txBody>
          <a:bodyPr>
            <a:normAutofit fontScale="92500" lnSpcReduction="10000"/>
          </a:bodyPr>
          <a:lstStyle/>
          <a:p>
            <a:r>
              <a:rPr lang="vi-VN" b="1" dirty="0"/>
              <a:t>Dinamika priliva i odliva finansijskih sredstava.</a:t>
            </a:r>
          </a:p>
          <a:p>
            <a:endParaRPr lang="vi-VN" dirty="0"/>
          </a:p>
          <a:p>
            <a:r>
              <a:rPr lang="vi-VN" dirty="0"/>
              <a:t>Postoje pogodnosti kod emitivnih turističkih </a:t>
            </a:r>
            <a:r>
              <a:rPr lang="vi-VN" dirty="0" smtClean="0"/>
              <a:t>agencij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dirty="0" smtClean="0"/>
              <a:t> </a:t>
            </a:r>
            <a:r>
              <a:rPr lang="vi-VN" dirty="0"/>
              <a:t>- kupci po pravilu plaćaju aranžmane unapred, a najveći deo obaveza prema dobavljačima plaća se nakon pružanja usluga.</a:t>
            </a:r>
          </a:p>
          <a:p>
            <a:endParaRPr lang="vi-VN" dirty="0"/>
          </a:p>
          <a:p>
            <a:r>
              <a:rPr lang="vi-VN" dirty="0"/>
              <a:t>Turoperatori u određenom vremenskom periodu raspolažu slobodnim novčanim sredstvima, koja mogu plasirati na različite načine.</a:t>
            </a:r>
          </a:p>
          <a:p>
            <a:endParaRPr lang="vi-VN" dirty="0"/>
          </a:p>
          <a:p>
            <a:r>
              <a:rPr lang="vi-VN" dirty="0"/>
              <a:t>Neophodno je voditi finansijsku politiku koja će obezbediti stalnu </a:t>
            </a:r>
            <a:r>
              <a:rPr lang="vi-VN" b="1" dirty="0"/>
              <a:t>likvidnost</a:t>
            </a:r>
            <a:r>
              <a:rPr lang="vi-VN" dirty="0"/>
              <a:t> turističke agencije (sposobnost da na vreme izmiruje sve dospele obaveze prema dobavljačima).</a:t>
            </a:r>
          </a:p>
          <a:p>
            <a:endParaRPr lang="vi-VN" dirty="0"/>
          </a:p>
          <a:p>
            <a:r>
              <a:rPr lang="vi-VN" dirty="0"/>
              <a:t>U poslovanju receptivnih agencija nema takvih pogodnosti.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0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467600" cy="731838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1000" cy="4873752"/>
          </a:xfrm>
        </p:spPr>
        <p:txBody>
          <a:bodyPr/>
          <a:lstStyle/>
          <a:p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Specifični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oblici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dopunska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obrtna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Turističko-informativna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dokumentacija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Obrasci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obavljanje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poslovnih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6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691</TotalTime>
  <Words>1741</Words>
  <Application>Microsoft Office PowerPoint</Application>
  <PresentationFormat>On-screen Show (4:3)</PresentationFormat>
  <Paragraphs>287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Oriel</vt:lpstr>
      <vt:lpstr>II deo   2. Resursi potrebni za poslovanje turističkih agencija</vt:lpstr>
      <vt:lpstr>Specifičnosti ljudskih resursa u poslovanju turističkih agencija</vt:lpstr>
      <vt:lpstr>Kadrovi na poslovima kreiranja uslužnog programa (turističkih aranžmana)</vt:lpstr>
      <vt:lpstr>Kadrovi na poslovima kreiranja uslužnog programa (turističkih aranžmana)</vt:lpstr>
      <vt:lpstr>Kadrovi na poslovima kreiranja uslužnog programa (turističkih aranžmana)</vt:lpstr>
      <vt:lpstr>Kadrovi na poslovima kreiranja uslužnog programa (turističkih aranžmana)</vt:lpstr>
      <vt:lpstr>Kadrovi na poslovima informisanja i prodaje</vt:lpstr>
      <vt:lpstr>Kadrovi na poslovima izvršenja aranžmana - specijalizovani kadrovi </vt:lpstr>
      <vt:lpstr>Kadrovi na poslovima izvršenja aranžmana - turistički vodič i turistički pratilac</vt:lpstr>
      <vt:lpstr>Kadrovi na poslovima izvršenja aranžmana - turistički vodič </vt:lpstr>
      <vt:lpstr>Kadrovi na poslovima izvršenja aranžmana - turistički pratilac</vt:lpstr>
      <vt:lpstr>Kadrovi na poslovima izvršenja aranžmana - turistički pratilac</vt:lpstr>
      <vt:lpstr>Razlike između turističkog vodiča i turističkog pratioca</vt:lpstr>
      <vt:lpstr>Kadrovi na poslovima izvršenja aranžmana - agencijski predstavnik</vt:lpstr>
      <vt:lpstr>Kadrovi na poslovima izvršenja aranžmana - agencijski predstavnik</vt:lpstr>
      <vt:lpstr>Kadrovi na poslovima izvršenja aranžmana - agencijski predstavnik</vt:lpstr>
      <vt:lpstr>Problemi u formiranju kadrovske strukture</vt:lpstr>
      <vt:lpstr>Komuniciranje</vt:lpstr>
      <vt:lpstr>PowerPoint Presentation</vt:lpstr>
      <vt:lpstr>PowerPoint Presentation</vt:lpstr>
      <vt:lpstr>PowerPoint Presentation</vt:lpstr>
      <vt:lpstr>Poslovna sredstva turističke agencije</vt:lpstr>
      <vt:lpstr>Osnovna sredstva turističke agencije</vt:lpstr>
      <vt:lpstr>Poslovni prostor i oprema</vt:lpstr>
      <vt:lpstr>Prevozna sredstva</vt:lpstr>
      <vt:lpstr>Prednosti i nedostaci posedovanja sopstvenog voznog parka</vt:lpstr>
      <vt:lpstr>Prevozna sredstva</vt:lpstr>
      <vt:lpstr>Obrtna sredstva turističke agencije</vt:lpstr>
      <vt:lpstr>Obrtna sredstva turističke agencije</vt:lpstr>
      <vt:lpstr>Obrtna sredstva turističke agencije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Sadržaj uslužnog programa i neophodni resursi turističkih agencija</dc:title>
  <dc:creator>Jelisaveta</dc:creator>
  <cp:lastModifiedBy>Jelisaveta</cp:lastModifiedBy>
  <cp:revision>98</cp:revision>
  <dcterms:created xsi:type="dcterms:W3CDTF">2018-10-29T13:43:56Z</dcterms:created>
  <dcterms:modified xsi:type="dcterms:W3CDTF">2020-11-09T16:17:38Z</dcterms:modified>
</cp:coreProperties>
</file>