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0" r:id="rId16"/>
    <p:sldId id="281" r:id="rId17"/>
    <p:sldId id="270" r:id="rId18"/>
    <p:sldId id="271" r:id="rId19"/>
    <p:sldId id="272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969200E-54A6-438B-A30B-30232311510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B29F253-230E-426C-B95F-BF26C263863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066800"/>
            <a:ext cx="6477000" cy="1894362"/>
          </a:xfrm>
        </p:spPr>
        <p:txBody>
          <a:bodyPr/>
          <a:lstStyle/>
          <a:p>
            <a:pPr algn="ctr"/>
            <a:r>
              <a:rPr lang="pt-BR" dirty="0" smtClean="0"/>
              <a:t>2. Uloga </a:t>
            </a:r>
            <a:r>
              <a:rPr lang="sr-Latn-RS" dirty="0" smtClean="0"/>
              <a:t>turističkih </a:t>
            </a:r>
            <a:r>
              <a:rPr lang="pt-BR" dirty="0" smtClean="0"/>
              <a:t>agencija</a:t>
            </a:r>
            <a:r>
              <a:rPr lang="sr-Latn-RS" dirty="0" smtClean="0"/>
              <a:t> i turoperatora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962400"/>
            <a:ext cx="6172200" cy="13716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 smtClean="0"/>
              <a:t>2.1. </a:t>
            </a:r>
            <a:r>
              <a:rPr lang="en-US" dirty="0" err="1" smtClean="0"/>
              <a:t>Karakteristike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specifičnosti</a:t>
            </a:r>
            <a:r>
              <a:rPr lang="en-US" dirty="0" smtClean="0"/>
              <a:t> </a:t>
            </a:r>
            <a:r>
              <a:rPr lang="en-US" dirty="0" err="1" smtClean="0"/>
              <a:t>turističkog</a:t>
            </a:r>
            <a:r>
              <a:rPr lang="en-US" dirty="0" smtClean="0"/>
              <a:t> </a:t>
            </a:r>
            <a:r>
              <a:rPr lang="en-US" dirty="0" err="1" smtClean="0"/>
              <a:t>tržišta</a:t>
            </a:r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2.</a:t>
            </a:r>
            <a:r>
              <a:rPr lang="sr-Latn-RS" dirty="0" smtClean="0"/>
              <a:t>2</a:t>
            </a:r>
            <a:r>
              <a:rPr lang="en-US" dirty="0" smtClean="0"/>
              <a:t>. </a:t>
            </a:r>
            <a:r>
              <a:rPr lang="en-US" dirty="0" err="1" smtClean="0"/>
              <a:t>Mesto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uloga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turističkom</a:t>
            </a:r>
            <a:r>
              <a:rPr lang="en-US" dirty="0" smtClean="0"/>
              <a:t> </a:t>
            </a:r>
            <a:r>
              <a:rPr lang="en-US" dirty="0" err="1" smtClean="0"/>
              <a:t>tržištu</a:t>
            </a:r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2.</a:t>
            </a:r>
            <a:r>
              <a:rPr lang="sr-Latn-RS" dirty="0" smtClean="0"/>
              <a:t>3</a:t>
            </a:r>
            <a:r>
              <a:rPr lang="en-US" dirty="0" smtClean="0"/>
              <a:t>. </a:t>
            </a:r>
            <a:r>
              <a:rPr lang="sr-Latn-RS" dirty="0" smtClean="0"/>
              <a:t>V</a:t>
            </a:r>
            <a:r>
              <a:rPr lang="en-US" dirty="0" err="1" smtClean="0"/>
              <a:t>rste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endParaRPr lang="en-US" dirty="0" smtClean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60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Karakteristike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specifičnosti</a:t>
            </a:r>
            <a:r>
              <a:rPr lang="en-US" sz="2800" b="1" dirty="0"/>
              <a:t> </a:t>
            </a:r>
            <a:r>
              <a:rPr lang="en-US" sz="2800" b="1" dirty="0" err="1"/>
              <a:t>turističkog</a:t>
            </a:r>
            <a:r>
              <a:rPr lang="en-US" sz="2800" b="1" dirty="0"/>
              <a:t> </a:t>
            </a:r>
            <a:r>
              <a:rPr lang="en-US" sz="2800" b="1" dirty="0" err="1"/>
              <a:t>tržišta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7200" cy="4873752"/>
          </a:xfrm>
        </p:spPr>
        <p:txBody>
          <a:bodyPr/>
          <a:lstStyle/>
          <a:p>
            <a:r>
              <a:rPr lang="en-US" dirty="0" err="1"/>
              <a:t>Specifičan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funkcionisanja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druga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Karakteristike</a:t>
            </a:r>
            <a:r>
              <a:rPr lang="en-US" b="1" dirty="0"/>
              <a:t> </a:t>
            </a:r>
            <a:r>
              <a:rPr lang="en-US" b="1" dirty="0" err="1"/>
              <a:t>turističke</a:t>
            </a:r>
            <a:r>
              <a:rPr lang="en-US" b="1" dirty="0"/>
              <a:t> </a:t>
            </a:r>
            <a:r>
              <a:rPr lang="en-US" b="1" dirty="0" err="1"/>
              <a:t>tražnje</a:t>
            </a:r>
            <a:r>
              <a:rPr lang="en-US" dirty="0"/>
              <a:t>:</a:t>
            </a:r>
          </a:p>
          <a:p>
            <a:endParaRPr lang="en-US" dirty="0"/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</a:t>
            </a:r>
            <a:r>
              <a:rPr lang="en-US" dirty="0" smtClean="0"/>
              <a:t>- </a:t>
            </a:r>
            <a:r>
              <a:rPr lang="en-US" dirty="0" err="1"/>
              <a:t>elastičnost</a:t>
            </a:r>
            <a:r>
              <a:rPr lang="en-US" dirty="0"/>
              <a:t> (</a:t>
            </a:r>
            <a:r>
              <a:rPr lang="en-US" dirty="0" err="1"/>
              <a:t>prihodi</a:t>
            </a:r>
            <a:r>
              <a:rPr lang="en-US" dirty="0"/>
              <a:t> </a:t>
            </a:r>
            <a:r>
              <a:rPr lang="en-US" dirty="0" err="1"/>
              <a:t>stanovništva</a:t>
            </a:r>
            <a:r>
              <a:rPr lang="en-US" dirty="0"/>
              <a:t>, </a:t>
            </a:r>
            <a:r>
              <a:rPr lang="en-US" dirty="0" err="1"/>
              <a:t>cene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sr-Latn-RS" dirty="0" smtClean="0"/>
              <a:t>       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  </a:t>
            </a:r>
            <a:r>
              <a:rPr lang="en-US" dirty="0" err="1" smtClean="0"/>
              <a:t>usluga</a:t>
            </a:r>
            <a:r>
              <a:rPr lang="en-US" dirty="0"/>
              <a:t>, </a:t>
            </a:r>
            <a:r>
              <a:rPr lang="en-US" dirty="0" err="1"/>
              <a:t>vanekonomski</a:t>
            </a:r>
            <a:r>
              <a:rPr lang="en-US" dirty="0"/>
              <a:t> </a:t>
            </a:r>
            <a:r>
              <a:rPr lang="en-US" dirty="0" err="1"/>
              <a:t>faktori</a:t>
            </a:r>
            <a:r>
              <a:rPr lang="en-US" dirty="0"/>
              <a:t>),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</a:t>
            </a:r>
            <a:r>
              <a:rPr lang="en-US" dirty="0" smtClean="0"/>
              <a:t>- </a:t>
            </a:r>
            <a:r>
              <a:rPr lang="en-US" dirty="0" err="1"/>
              <a:t>mobilnost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</a:t>
            </a:r>
            <a:r>
              <a:rPr lang="en-US" dirty="0" smtClean="0"/>
              <a:t>- </a:t>
            </a:r>
            <a:r>
              <a:rPr lang="en-US" dirty="0" err="1"/>
              <a:t>vremenska</a:t>
            </a:r>
            <a:r>
              <a:rPr lang="en-US" dirty="0"/>
              <a:t> (</a:t>
            </a:r>
            <a:r>
              <a:rPr lang="en-US" dirty="0" err="1"/>
              <a:t>sezonska</a:t>
            </a:r>
            <a:r>
              <a:rPr lang="en-US" dirty="0"/>
              <a:t>) </a:t>
            </a:r>
            <a:r>
              <a:rPr lang="en-US" dirty="0" err="1"/>
              <a:t>koncentrisanost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</a:t>
            </a:r>
            <a:r>
              <a:rPr lang="en-US" dirty="0" smtClean="0"/>
              <a:t>- </a:t>
            </a:r>
            <a:r>
              <a:rPr lang="en-US" dirty="0" err="1"/>
              <a:t>disperzivnost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</a:t>
            </a:r>
            <a:r>
              <a:rPr lang="en-US" dirty="0" smtClean="0"/>
              <a:t>- </a:t>
            </a:r>
            <a:r>
              <a:rPr lang="en-US" dirty="0" err="1"/>
              <a:t>heterogenost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42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err="1"/>
              <a:t>Karakteristike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specifičnosti</a:t>
            </a:r>
            <a:r>
              <a:rPr lang="en-US" sz="2800" b="1" dirty="0"/>
              <a:t> </a:t>
            </a:r>
            <a:r>
              <a:rPr lang="en-US" sz="2800" b="1" dirty="0" err="1"/>
              <a:t>turističkog</a:t>
            </a:r>
            <a:r>
              <a:rPr lang="en-US" sz="2800" b="1" dirty="0"/>
              <a:t> </a:t>
            </a:r>
            <a:r>
              <a:rPr lang="en-US" sz="2800" b="1" dirty="0" err="1"/>
              <a:t>tržišta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7467600" cy="4873752"/>
          </a:xfrm>
        </p:spPr>
        <p:txBody>
          <a:bodyPr>
            <a:normAutofit fontScale="92500" lnSpcReduction="10000"/>
          </a:bodyPr>
          <a:lstStyle/>
          <a:p>
            <a:endParaRPr lang="sr-Latn-RS" dirty="0" smtClean="0"/>
          </a:p>
          <a:p>
            <a:r>
              <a:rPr lang="vi-VN" b="1" dirty="0" smtClean="0"/>
              <a:t>Karakteristike </a:t>
            </a:r>
            <a:r>
              <a:rPr lang="vi-VN" b="1" dirty="0"/>
              <a:t>turističke ponude</a:t>
            </a:r>
            <a:r>
              <a:rPr lang="vi-VN" dirty="0"/>
              <a:t>:</a:t>
            </a:r>
          </a:p>
          <a:p>
            <a:pPr marL="0" indent="0">
              <a:buNone/>
            </a:pPr>
            <a:r>
              <a:rPr lang="sr-Latn-RS" dirty="0" smtClean="0"/>
              <a:t>  </a:t>
            </a:r>
            <a:r>
              <a:rPr lang="vi-VN" dirty="0" smtClean="0"/>
              <a:t> </a:t>
            </a:r>
            <a:r>
              <a:rPr lang="vi-VN" dirty="0"/>
              <a:t>- kompleksnost,</a:t>
            </a:r>
          </a:p>
          <a:p>
            <a:pPr marL="0" indent="0">
              <a:buNone/>
            </a:pPr>
            <a:r>
              <a:rPr lang="sr-Latn-RS" dirty="0" smtClean="0"/>
              <a:t>   </a:t>
            </a:r>
            <a:r>
              <a:rPr lang="vi-VN" dirty="0" smtClean="0"/>
              <a:t>- </a:t>
            </a:r>
            <a:r>
              <a:rPr lang="vi-VN" dirty="0"/>
              <a:t>neelastičnost, </a:t>
            </a:r>
          </a:p>
          <a:p>
            <a:pPr marL="0" indent="0">
              <a:buNone/>
            </a:pPr>
            <a:r>
              <a:rPr lang="sr-Latn-RS" dirty="0" smtClean="0"/>
              <a:t>   </a:t>
            </a:r>
            <a:r>
              <a:rPr lang="vi-VN" dirty="0" smtClean="0"/>
              <a:t>- </a:t>
            </a:r>
            <a:r>
              <a:rPr lang="vi-VN" dirty="0"/>
              <a:t>statičnost (imobilnost). </a:t>
            </a:r>
          </a:p>
          <a:p>
            <a:endParaRPr lang="vi-VN" dirty="0"/>
          </a:p>
          <a:p>
            <a:r>
              <a:rPr lang="vi-VN" b="1" dirty="0"/>
              <a:t>Faktori koji čine turističku ponudu</a:t>
            </a:r>
            <a:r>
              <a:rPr lang="vi-VN" dirty="0"/>
              <a:t>:</a:t>
            </a:r>
          </a:p>
          <a:p>
            <a:pPr marL="0" indent="0">
              <a:buNone/>
            </a:pPr>
            <a:r>
              <a:rPr lang="sr-Latn-RS" dirty="0" smtClean="0"/>
              <a:t>   </a:t>
            </a:r>
            <a:r>
              <a:rPr lang="vi-VN" dirty="0" smtClean="0"/>
              <a:t> </a:t>
            </a:r>
            <a:r>
              <a:rPr lang="vi-VN" dirty="0"/>
              <a:t>- atraktivni (prirodna i </a:t>
            </a:r>
            <a:r>
              <a:rPr lang="vi-VN" dirty="0" smtClean="0"/>
              <a:t>izgrađen</a:t>
            </a:r>
            <a:r>
              <a:rPr lang="sr-Latn-RS" dirty="0" smtClean="0"/>
              <a:t>a </a:t>
            </a:r>
            <a:r>
              <a:rPr lang="vi-VN" dirty="0" smtClean="0"/>
              <a:t>atraktivnost</a:t>
            </a:r>
            <a:r>
              <a:rPr lang="vi-VN" dirty="0"/>
              <a:t>),</a:t>
            </a:r>
          </a:p>
          <a:p>
            <a:pPr marL="0" indent="0">
              <a:buNone/>
            </a:pPr>
            <a:r>
              <a:rPr lang="sr-Latn-RS" dirty="0" smtClean="0"/>
              <a:t>    </a:t>
            </a:r>
            <a:r>
              <a:rPr lang="vi-VN" dirty="0" smtClean="0"/>
              <a:t>- </a:t>
            </a:r>
            <a:r>
              <a:rPr lang="vi-VN" dirty="0"/>
              <a:t>komunikativni i</a:t>
            </a:r>
          </a:p>
          <a:p>
            <a:pPr marL="0" indent="0">
              <a:buNone/>
            </a:pPr>
            <a:r>
              <a:rPr lang="sr-Latn-RS" dirty="0" smtClean="0"/>
              <a:t>    </a:t>
            </a:r>
            <a:r>
              <a:rPr lang="vi-VN" dirty="0" smtClean="0"/>
              <a:t>- </a:t>
            </a:r>
            <a:r>
              <a:rPr lang="vi-VN" dirty="0"/>
              <a:t>receptivni</a:t>
            </a:r>
            <a:r>
              <a:rPr lang="vi-VN" dirty="0" smtClean="0"/>
              <a:t>.</a:t>
            </a:r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Neophodno je obezbediti usklađenost i sinhronizovano funkcionisanje svih navedenih faktora.</a:t>
            </a:r>
            <a:endParaRPr lang="vi-V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01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err="1"/>
              <a:t>Karakteristike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specifičnosti</a:t>
            </a:r>
            <a:r>
              <a:rPr lang="en-US" sz="2800" b="1" dirty="0"/>
              <a:t> </a:t>
            </a:r>
            <a:r>
              <a:rPr lang="en-US" sz="2800" b="1" dirty="0" err="1"/>
              <a:t>turističkog</a:t>
            </a:r>
            <a:r>
              <a:rPr lang="en-US" sz="2800" b="1" dirty="0"/>
              <a:t> </a:t>
            </a:r>
            <a:r>
              <a:rPr lang="en-US" sz="2800" b="1" dirty="0" err="1"/>
              <a:t>tržišta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1000" cy="4873752"/>
          </a:xfrm>
        </p:spPr>
        <p:txBody>
          <a:bodyPr/>
          <a:lstStyle/>
          <a:p>
            <a:endParaRPr lang="sr-Latn-RS" dirty="0" smtClean="0"/>
          </a:p>
          <a:p>
            <a:endParaRPr lang="sr-Latn-RS" dirty="0"/>
          </a:p>
          <a:p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/>
              <a:t>navedenih</a:t>
            </a:r>
            <a:r>
              <a:rPr lang="en-US" dirty="0"/>
              <a:t> </a:t>
            </a:r>
            <a:r>
              <a:rPr lang="en-US" dirty="0" err="1"/>
              <a:t>karakteristika</a:t>
            </a:r>
            <a:r>
              <a:rPr lang="en-US" dirty="0"/>
              <a:t> </a:t>
            </a:r>
            <a:r>
              <a:rPr lang="en-US" dirty="0" err="1"/>
              <a:t>proističe</a:t>
            </a:r>
            <a:r>
              <a:rPr lang="en-US" dirty="0"/>
              <a:t> </a:t>
            </a:r>
            <a:r>
              <a:rPr lang="en-US" dirty="0" err="1"/>
              <a:t>osnovna</a:t>
            </a:r>
            <a:r>
              <a:rPr lang="en-US" dirty="0"/>
              <a:t> </a:t>
            </a:r>
            <a:r>
              <a:rPr lang="en-US" dirty="0" err="1"/>
              <a:t>uloga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agenija</a:t>
            </a:r>
            <a:r>
              <a:rPr lang="en-US" dirty="0"/>
              <a:t> - </a:t>
            </a:r>
            <a:r>
              <a:rPr lang="en-US" dirty="0" err="1"/>
              <a:t>povezivanje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tražnje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ponude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ulogu</a:t>
            </a:r>
            <a:r>
              <a:rPr lang="en-US" dirty="0"/>
              <a:t> </a:t>
            </a:r>
            <a:r>
              <a:rPr lang="en-US" dirty="0" err="1"/>
              <a:t>ostvaruje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posrednik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organizator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 smtClean="0"/>
              <a:t>putovanja</a:t>
            </a:r>
            <a:r>
              <a:rPr lang="sr-Latn-R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87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err="1"/>
              <a:t>Karakteristike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specifičnosti</a:t>
            </a:r>
            <a:r>
              <a:rPr lang="en-US" sz="2800" b="1" dirty="0"/>
              <a:t> </a:t>
            </a:r>
            <a:r>
              <a:rPr lang="en-US" sz="2800" b="1" dirty="0" err="1"/>
              <a:t>turističkog</a:t>
            </a:r>
            <a:r>
              <a:rPr lang="en-US" sz="2800" b="1" dirty="0"/>
              <a:t> </a:t>
            </a:r>
            <a:r>
              <a:rPr lang="en-US" sz="2800" b="1" dirty="0" err="1"/>
              <a:t>tržišta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752600"/>
            <a:ext cx="8839200" cy="4873752"/>
          </a:xfrm>
        </p:spPr>
        <p:txBody>
          <a:bodyPr/>
          <a:lstStyle/>
          <a:p>
            <a:pPr marL="0" indent="0">
              <a:buNone/>
            </a:pPr>
            <a:endParaRPr lang="sr-Latn-RS" dirty="0"/>
          </a:p>
          <a:p>
            <a:r>
              <a:rPr lang="en-US" dirty="0" err="1" smtClean="0"/>
              <a:t>Bitno</a:t>
            </a:r>
            <a:r>
              <a:rPr lang="en-US" dirty="0" smtClean="0"/>
              <a:t> </a:t>
            </a:r>
            <a:r>
              <a:rPr lang="en-US" dirty="0" err="1"/>
              <a:t>obeležje</a:t>
            </a:r>
            <a:r>
              <a:rPr lang="en-US" dirty="0"/>
              <a:t> </a:t>
            </a:r>
            <a:r>
              <a:rPr lang="en-US" dirty="0" err="1"/>
              <a:t>turističkog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- </a:t>
            </a:r>
            <a:r>
              <a:rPr lang="en-US" b="1" dirty="0" err="1"/>
              <a:t>informaciona</a:t>
            </a:r>
            <a:r>
              <a:rPr lang="en-US" b="1" dirty="0"/>
              <a:t> </a:t>
            </a:r>
            <a:r>
              <a:rPr lang="en-US" b="1" dirty="0" err="1"/>
              <a:t>intenzivnost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prodaja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se </a:t>
            </a:r>
            <a:r>
              <a:rPr lang="en-US" dirty="0" err="1"/>
              <a:t>vrši</a:t>
            </a:r>
            <a:r>
              <a:rPr lang="en-US" dirty="0"/>
              <a:t>, </a:t>
            </a:r>
            <a:r>
              <a:rPr lang="en-US" dirty="0" err="1"/>
              <a:t>obično</a:t>
            </a:r>
            <a:r>
              <a:rPr lang="en-US" dirty="0"/>
              <a:t>, </a:t>
            </a:r>
            <a:r>
              <a:rPr lang="en-US" dirty="0" err="1"/>
              <a:t>daleko</a:t>
            </a:r>
            <a:r>
              <a:rPr lang="en-US" dirty="0"/>
              <a:t> od </a:t>
            </a:r>
            <a:r>
              <a:rPr lang="en-US" dirty="0" err="1"/>
              <a:t>mesta</a:t>
            </a:r>
            <a:r>
              <a:rPr lang="en-US" dirty="0"/>
              <a:t> </a:t>
            </a:r>
            <a:r>
              <a:rPr lang="en-US" dirty="0" err="1"/>
              <a:t>njihovog</a:t>
            </a:r>
            <a:r>
              <a:rPr lang="en-US" dirty="0"/>
              <a:t> </a:t>
            </a:r>
            <a:r>
              <a:rPr lang="en-US" dirty="0" err="1"/>
              <a:t>korišćenja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, </a:t>
            </a:r>
            <a:r>
              <a:rPr lang="en-US" dirty="0" err="1"/>
              <a:t>često</a:t>
            </a:r>
            <a:r>
              <a:rPr lang="en-US" dirty="0"/>
              <a:t>, </a:t>
            </a:r>
            <a:r>
              <a:rPr lang="en-US" dirty="0" err="1"/>
              <a:t>unapred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“</a:t>
            </a:r>
            <a:r>
              <a:rPr lang="en-US" b="1" dirty="0" err="1"/>
              <a:t>Dvostruki</a:t>
            </a:r>
            <a:r>
              <a:rPr lang="en-US" b="1" dirty="0"/>
              <a:t> </a:t>
            </a:r>
            <a:r>
              <a:rPr lang="en-US" b="1" dirty="0" err="1"/>
              <a:t>sistemi</a:t>
            </a:r>
            <a:r>
              <a:rPr lang="en-US" b="1" dirty="0"/>
              <a:t> </a:t>
            </a:r>
            <a:r>
              <a:rPr lang="en-US" b="1" dirty="0" err="1"/>
              <a:t>produkcije</a:t>
            </a:r>
            <a:r>
              <a:rPr lang="en-US" b="1" dirty="0"/>
              <a:t> </a:t>
            </a:r>
            <a:r>
              <a:rPr lang="en-US" b="1" dirty="0" err="1"/>
              <a:t>privrednih</a:t>
            </a:r>
            <a:r>
              <a:rPr lang="en-US" b="1" dirty="0"/>
              <a:t> </a:t>
            </a:r>
            <a:r>
              <a:rPr lang="en-US" b="1" dirty="0" err="1"/>
              <a:t>subjekata</a:t>
            </a:r>
            <a:r>
              <a:rPr lang="en-US" b="1" dirty="0"/>
              <a:t>” </a:t>
            </a:r>
            <a:r>
              <a:rPr lang="en-US" dirty="0"/>
              <a:t>-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- </a:t>
            </a:r>
            <a:r>
              <a:rPr lang="en-US" dirty="0" err="1"/>
              <a:t>kreiranje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pružanje</a:t>
            </a:r>
            <a:r>
              <a:rPr lang="en-US" dirty="0"/>
              <a:t> </a:t>
            </a:r>
            <a:r>
              <a:rPr lang="en-US" dirty="0" err="1"/>
              <a:t>samih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, 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“</a:t>
            </a:r>
            <a:r>
              <a:rPr lang="en-US" dirty="0" err="1"/>
              <a:t>proizvodnja</a:t>
            </a:r>
            <a:r>
              <a:rPr lang="en-US" dirty="0"/>
              <a:t>”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distribucija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 o </a:t>
            </a:r>
            <a:r>
              <a:rPr lang="en-US" dirty="0" err="1"/>
              <a:t>njima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2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pt-BR" sz="2400" b="1" dirty="0" smtClean="0"/>
              <a:t>Mesto </a:t>
            </a:r>
            <a:r>
              <a:rPr lang="pt-BR" sz="2400" b="1" dirty="0"/>
              <a:t>i uloga agencija na turističkom </a:t>
            </a:r>
            <a:r>
              <a:rPr lang="pt-BR" sz="2400" b="1" dirty="0" smtClean="0"/>
              <a:t>tržištu</a:t>
            </a:r>
            <a:r>
              <a:rPr lang="sr-Latn-RS" sz="2400" b="1" dirty="0" smtClean="0"/>
              <a:t/>
            </a:r>
            <a:br>
              <a:rPr lang="sr-Latn-RS" sz="2400" b="1" dirty="0" smtClean="0"/>
            </a:br>
            <a:r>
              <a:rPr lang="sr-Latn-RS" sz="2400" b="1" dirty="0"/>
              <a:t/>
            </a:r>
            <a:br>
              <a:rPr lang="sr-Latn-RS" sz="2400" b="1" dirty="0"/>
            </a:br>
            <a:r>
              <a:rPr lang="sr-Latn-RS" sz="2400" b="1" dirty="0"/>
              <a:t>- Osnovne funkcije </a:t>
            </a:r>
            <a:r>
              <a:rPr lang="sr-Latn-RS" sz="2400" b="1" dirty="0" smtClean="0"/>
              <a:t> turističkih agencija -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7467600" cy="4873752"/>
          </a:xfrm>
        </p:spPr>
        <p:txBody>
          <a:bodyPr/>
          <a:lstStyle/>
          <a:p>
            <a:endParaRPr lang="sr-Latn-RS" dirty="0" smtClean="0"/>
          </a:p>
          <a:p>
            <a:r>
              <a:rPr lang="en-US" b="1" dirty="0" err="1" smtClean="0"/>
              <a:t>Posrednička</a:t>
            </a:r>
            <a:endParaRPr lang="en-US" b="1" dirty="0"/>
          </a:p>
          <a:p>
            <a:endParaRPr lang="en-US" b="1" dirty="0"/>
          </a:p>
          <a:p>
            <a:r>
              <a:rPr lang="en-US" b="1" dirty="0" err="1"/>
              <a:t>Organizatorska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b="1" dirty="0" err="1"/>
              <a:t>Informativno-savetodavna</a:t>
            </a:r>
            <a:endParaRPr lang="en-US" b="1" dirty="0"/>
          </a:p>
          <a:p>
            <a:endParaRPr lang="en-US" b="1" dirty="0"/>
          </a:p>
          <a:p>
            <a:r>
              <a:rPr lang="en-US" b="1" dirty="0" err="1" smtClean="0"/>
              <a:t>Propagandna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5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991600" cy="11430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err="1"/>
              <a:t>Mesto</a:t>
            </a:r>
            <a:r>
              <a:rPr lang="en-US" sz="2400" b="1" dirty="0"/>
              <a:t> </a:t>
            </a:r>
            <a:r>
              <a:rPr lang="en-US" sz="2400" b="1" dirty="0" err="1"/>
              <a:t>i</a:t>
            </a:r>
            <a:r>
              <a:rPr lang="en-US" sz="2400" b="1" dirty="0"/>
              <a:t> </a:t>
            </a:r>
            <a:r>
              <a:rPr lang="en-US" sz="2400" b="1" dirty="0" err="1"/>
              <a:t>uloga</a:t>
            </a:r>
            <a:r>
              <a:rPr lang="en-US" sz="2400" b="1" dirty="0"/>
              <a:t> </a:t>
            </a:r>
            <a:r>
              <a:rPr lang="en-US" sz="2400" b="1" dirty="0" err="1"/>
              <a:t>agencija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turističkom</a:t>
            </a:r>
            <a:r>
              <a:rPr lang="en-US" sz="2400" b="1" dirty="0"/>
              <a:t> </a:t>
            </a:r>
            <a:r>
              <a:rPr lang="en-US" sz="2400" b="1" dirty="0" err="1"/>
              <a:t>tržištu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- </a:t>
            </a:r>
            <a:r>
              <a:rPr lang="en-US" sz="2400" b="1" dirty="0" err="1"/>
              <a:t>Osnovne</a:t>
            </a:r>
            <a:r>
              <a:rPr lang="en-US" sz="2400" b="1" dirty="0"/>
              <a:t> </a:t>
            </a:r>
            <a:r>
              <a:rPr lang="en-US" sz="2400" b="1" dirty="0" err="1"/>
              <a:t>funkcije</a:t>
            </a:r>
            <a:r>
              <a:rPr lang="en-US" sz="2400" b="1" dirty="0"/>
              <a:t>  </a:t>
            </a:r>
            <a:r>
              <a:rPr lang="en-US" sz="2400" b="1" dirty="0" err="1"/>
              <a:t>turističkih</a:t>
            </a:r>
            <a:r>
              <a:rPr lang="en-US" sz="2400" b="1" dirty="0"/>
              <a:t> </a:t>
            </a:r>
            <a:r>
              <a:rPr lang="en-US" sz="2400" b="1" dirty="0" err="1"/>
              <a:t>agencija</a:t>
            </a:r>
            <a:r>
              <a:rPr lang="en-US" sz="2400" b="1" dirty="0"/>
              <a:t> 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r-Latn-RS" dirty="0" smtClean="0"/>
          </a:p>
          <a:p>
            <a:endParaRPr lang="sr-Latn-RS" dirty="0"/>
          </a:p>
          <a:p>
            <a:r>
              <a:rPr lang="en-US" b="1" dirty="0" err="1" smtClean="0"/>
              <a:t>Tradicionalne</a:t>
            </a:r>
            <a:r>
              <a:rPr lang="en-US" b="1" dirty="0" smtClean="0"/>
              <a:t> </a:t>
            </a:r>
            <a:r>
              <a:rPr lang="en-US" b="1" dirty="0"/>
              <a:t>(</a:t>
            </a:r>
            <a:r>
              <a:rPr lang="en-US" b="1" dirty="0" err="1"/>
              <a:t>klasične</a:t>
            </a:r>
            <a:r>
              <a:rPr lang="en-US" b="1" dirty="0"/>
              <a:t>) </a:t>
            </a:r>
            <a:r>
              <a:rPr lang="en-US" b="1" dirty="0" err="1"/>
              <a:t>aktivnosti</a:t>
            </a:r>
            <a:r>
              <a:rPr lang="en-US" b="1" dirty="0"/>
              <a:t> </a:t>
            </a:r>
            <a:r>
              <a:rPr lang="en-US" dirty="0"/>
              <a:t>- </a:t>
            </a:r>
            <a:r>
              <a:rPr lang="en-US" dirty="0" err="1"/>
              <a:t>posrednička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informativno-savetodavna</a:t>
            </a:r>
            <a:r>
              <a:rPr lang="en-US" dirty="0"/>
              <a:t> </a:t>
            </a:r>
            <a:r>
              <a:rPr lang="en-US" dirty="0" err="1"/>
              <a:t>uloga</a:t>
            </a:r>
            <a:r>
              <a:rPr lang="en-US" dirty="0" smtClean="0"/>
              <a:t>.</a:t>
            </a:r>
            <a:endParaRPr lang="sr-Latn-R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b="1" dirty="0" err="1"/>
              <a:t>Savremene</a:t>
            </a:r>
            <a:r>
              <a:rPr lang="en-US" b="1" dirty="0"/>
              <a:t> </a:t>
            </a:r>
            <a:r>
              <a:rPr lang="en-US" b="1" dirty="0" err="1"/>
              <a:t>aktivnosti</a:t>
            </a:r>
            <a:r>
              <a:rPr lang="en-US" b="1" dirty="0"/>
              <a:t> </a:t>
            </a:r>
            <a:r>
              <a:rPr lang="en-US" dirty="0"/>
              <a:t>- </a:t>
            </a:r>
            <a:r>
              <a:rPr lang="en-US" dirty="0" err="1"/>
              <a:t>organizovanje</a:t>
            </a:r>
            <a:r>
              <a:rPr lang="en-US" dirty="0"/>
              <a:t> </a:t>
            </a:r>
            <a:r>
              <a:rPr lang="en-US" dirty="0" err="1"/>
              <a:t>putovanja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promotivna</a:t>
            </a:r>
            <a:r>
              <a:rPr lang="en-US" dirty="0"/>
              <a:t> </a:t>
            </a:r>
            <a:r>
              <a:rPr lang="en-US" dirty="0" err="1"/>
              <a:t>funkcija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46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Turističke</a:t>
            </a:r>
            <a:r>
              <a:rPr lang="en-US" b="1" dirty="0"/>
              <a:t> </a:t>
            </a:r>
            <a:r>
              <a:rPr lang="en-US" b="1" dirty="0" err="1"/>
              <a:t>agencije</a:t>
            </a:r>
            <a:r>
              <a:rPr lang="en-US" b="1" dirty="0"/>
              <a:t> </a:t>
            </a:r>
            <a:r>
              <a:rPr lang="en-US" b="1" dirty="0" err="1"/>
              <a:t>kao</a:t>
            </a:r>
            <a:r>
              <a:rPr lang="en-US" b="1" dirty="0"/>
              <a:t> </a:t>
            </a:r>
            <a:r>
              <a:rPr lang="en-US" b="1" dirty="0" err="1"/>
              <a:t>posrednici</a:t>
            </a:r>
            <a:r>
              <a:rPr lang="en-US" b="1" dirty="0"/>
              <a:t> u </a:t>
            </a:r>
            <a:r>
              <a:rPr lang="en-US" b="1" dirty="0" err="1"/>
              <a:t>turističkom</a:t>
            </a:r>
            <a:r>
              <a:rPr lang="en-US" b="1" dirty="0"/>
              <a:t> </a:t>
            </a:r>
            <a:r>
              <a:rPr lang="en-US" b="1" dirty="0" err="1"/>
              <a:t>prometu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458200" cy="4873752"/>
          </a:xfrm>
        </p:spPr>
        <p:txBody>
          <a:bodyPr/>
          <a:lstStyle/>
          <a:p>
            <a:r>
              <a:rPr lang="vi-VN" dirty="0"/>
              <a:t>Turističke agencije se javljaju kao posrednici između ponuđača i potrošača turističkih usluga.</a:t>
            </a:r>
          </a:p>
          <a:p>
            <a:pPr marL="0" indent="0">
              <a:buNone/>
            </a:pPr>
            <a:endParaRPr lang="vi-VN" dirty="0"/>
          </a:p>
          <a:p>
            <a:r>
              <a:rPr lang="vi-VN" dirty="0"/>
              <a:t> Ostvaruju vezu između potrošača i ponuđača usluga potrebnih tokom putovanja i boravka u destinaciji (prednost za sve učesnike).</a:t>
            </a:r>
          </a:p>
          <a:p>
            <a:endParaRPr lang="vi-VN" dirty="0"/>
          </a:p>
          <a:p>
            <a:r>
              <a:rPr lang="vi-VN" dirty="0" smtClean="0"/>
              <a:t>Obezbeđuju </a:t>
            </a:r>
            <a:r>
              <a:rPr lang="vi-VN" dirty="0"/>
              <a:t>pojedinačne usluge i naplaćuju (od pružalaca turističkih usluga) nadoknadu u vidu provizije.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24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Turističke</a:t>
            </a:r>
            <a:r>
              <a:rPr lang="en-US" sz="2800" b="1" dirty="0"/>
              <a:t> </a:t>
            </a:r>
            <a:r>
              <a:rPr lang="en-US" sz="2800" b="1" dirty="0" err="1"/>
              <a:t>agencije</a:t>
            </a:r>
            <a:r>
              <a:rPr lang="en-US" sz="2800" b="1" dirty="0"/>
              <a:t> </a:t>
            </a:r>
            <a:r>
              <a:rPr lang="en-US" sz="2800" b="1" dirty="0" err="1"/>
              <a:t>kao</a:t>
            </a:r>
            <a:r>
              <a:rPr lang="en-US" sz="2800" b="1" dirty="0"/>
              <a:t> </a:t>
            </a:r>
            <a:r>
              <a:rPr lang="en-US" sz="2800" b="1" dirty="0" err="1"/>
              <a:t>posrednici</a:t>
            </a:r>
            <a:r>
              <a:rPr lang="en-US" sz="2800" b="1" dirty="0"/>
              <a:t> u </a:t>
            </a:r>
            <a:r>
              <a:rPr lang="en-US" sz="2800" b="1" dirty="0" err="1"/>
              <a:t>turističkom</a:t>
            </a:r>
            <a:r>
              <a:rPr lang="en-US" sz="2800" b="1" dirty="0"/>
              <a:t> </a:t>
            </a:r>
            <a:r>
              <a:rPr lang="en-US" sz="2800" b="1" dirty="0" err="1"/>
              <a:t>prometu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8534400" cy="4873752"/>
          </a:xfrm>
        </p:spPr>
        <p:txBody>
          <a:bodyPr>
            <a:normAutofit lnSpcReduction="10000"/>
          </a:bodyPr>
          <a:lstStyle/>
          <a:p>
            <a:r>
              <a:rPr lang="vi-VN" b="1" dirty="0"/>
              <a:t>Posrednički poslovi</a:t>
            </a:r>
            <a:r>
              <a:rPr lang="vi-VN" dirty="0"/>
              <a:t>:</a:t>
            </a:r>
          </a:p>
          <a:p>
            <a:pPr marL="0" indent="0">
              <a:buNone/>
            </a:pPr>
            <a:endParaRPr lang="vi-VN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vi-VN" dirty="0" smtClean="0"/>
              <a:t>davanje </a:t>
            </a:r>
            <a:r>
              <a:rPr lang="vi-VN" dirty="0"/>
              <a:t>informacija o svim vrstama ponuđenih turističkih usluga;</a:t>
            </a:r>
          </a:p>
          <a:p>
            <a:pPr marL="0" indent="0">
              <a:buNone/>
            </a:pPr>
            <a:endParaRPr lang="vi-VN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vi-VN" dirty="0" smtClean="0"/>
              <a:t>obezbeđenje </a:t>
            </a:r>
            <a:r>
              <a:rPr lang="vi-VN" dirty="0"/>
              <a:t>usluga smeštaja na bazi rezervacije;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vi-VN" dirty="0" smtClean="0"/>
              <a:t>obezbeđenje </a:t>
            </a:r>
            <a:r>
              <a:rPr lang="vi-VN" dirty="0"/>
              <a:t>usluga prevoza (prodaja karata);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vi-VN" dirty="0" smtClean="0"/>
              <a:t>posredovanje </a:t>
            </a:r>
            <a:r>
              <a:rPr lang="vi-VN" dirty="0"/>
              <a:t>u plasmanu organizovanih putovanja (turističkih aranžmana);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dirty="0" smtClean="0"/>
              <a:t>- </a:t>
            </a:r>
            <a:r>
              <a:rPr lang="vi-VN" dirty="0" smtClean="0"/>
              <a:t>kreiranje </a:t>
            </a:r>
            <a:r>
              <a:rPr lang="vi-VN" dirty="0"/>
              <a:t>sopstvenih aranžmana na zahtev klijenata.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7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1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Uloga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r>
              <a:rPr lang="en-US" sz="2800" b="1" dirty="0"/>
              <a:t> </a:t>
            </a:r>
            <a:r>
              <a:rPr lang="en-US" sz="2800" b="1" dirty="0" err="1"/>
              <a:t>kao</a:t>
            </a:r>
            <a:r>
              <a:rPr lang="en-US" sz="2800" b="1" dirty="0"/>
              <a:t> </a:t>
            </a:r>
            <a:r>
              <a:rPr lang="en-US" sz="2800" b="1" dirty="0" err="1"/>
              <a:t>organizatora</a:t>
            </a:r>
            <a:r>
              <a:rPr lang="en-US" sz="2800" b="1" dirty="0"/>
              <a:t> </a:t>
            </a:r>
            <a:r>
              <a:rPr lang="en-US" sz="2800" b="1" dirty="0" err="1"/>
              <a:t>putovanja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382000" cy="4873752"/>
          </a:xfrm>
        </p:spPr>
        <p:txBody>
          <a:bodyPr/>
          <a:lstStyle/>
          <a:p>
            <a:r>
              <a:rPr lang="vi-VN" dirty="0"/>
              <a:t>Produkcija paket-aranžmana (masovna produkcija posle II svetskog rata).</a:t>
            </a:r>
          </a:p>
          <a:p>
            <a:endParaRPr lang="vi-VN" dirty="0"/>
          </a:p>
          <a:p>
            <a:r>
              <a:rPr lang="vi-VN" b="1" dirty="0" smtClean="0"/>
              <a:t>Osnovni </a:t>
            </a:r>
            <a:r>
              <a:rPr lang="vi-VN" b="1" dirty="0"/>
              <a:t>princip poslovanja </a:t>
            </a:r>
            <a:r>
              <a:rPr lang="vi-VN" dirty="0"/>
              <a:t>- ekonomija obima na osnovu velikog obima zakupljenih prevoznih i smeštajnih kapaciteta (ekonomski interes pružalaca turističkih usluga i prednosti za potrošače).</a:t>
            </a:r>
          </a:p>
          <a:p>
            <a:endParaRPr lang="vi-VN" dirty="0"/>
          </a:p>
          <a:p>
            <a:r>
              <a:rPr lang="vi-VN" dirty="0" smtClean="0"/>
              <a:t>Učešće </a:t>
            </a:r>
            <a:r>
              <a:rPr lang="vi-VN" dirty="0"/>
              <a:t>organizovanih putovanja u međunarodnom turističkom prometu - 35-40%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72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Informativno-savetodavna</a:t>
            </a:r>
            <a:r>
              <a:rPr lang="en-US" sz="2800" b="1" dirty="0"/>
              <a:t> </a:t>
            </a:r>
            <a:r>
              <a:rPr lang="en-US" sz="2800" b="1" dirty="0" err="1"/>
              <a:t>uloga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8153400" cy="4873752"/>
          </a:xfrm>
        </p:spPr>
        <p:txBody>
          <a:bodyPr>
            <a:normAutofit/>
          </a:bodyPr>
          <a:lstStyle/>
          <a:p>
            <a:r>
              <a:rPr lang="vi-VN" dirty="0"/>
              <a:t>Obezbeđuje putnicima i turistima neophodne i korisne informacije o putovanju.</a:t>
            </a:r>
          </a:p>
          <a:p>
            <a:pPr marL="0" indent="0">
              <a:buNone/>
            </a:pPr>
            <a:endParaRPr lang="vi-VN" dirty="0"/>
          </a:p>
          <a:p>
            <a:r>
              <a:rPr lang="vi-VN" dirty="0"/>
              <a:t>Poslovi nisu direktno komercijalni (usluge su besplatne, po pravilu).</a:t>
            </a:r>
          </a:p>
          <a:p>
            <a:endParaRPr lang="vi-VN" dirty="0"/>
          </a:p>
          <a:p>
            <a:r>
              <a:rPr lang="vi-VN" dirty="0"/>
              <a:t>Značajno je obezbediti tačne, precizne i ažurne informacije. </a:t>
            </a:r>
          </a:p>
          <a:p>
            <a:endParaRPr lang="vi-VN" dirty="0"/>
          </a:p>
          <a:p>
            <a:r>
              <a:rPr lang="vi-VN" dirty="0"/>
              <a:t>Koriste se klasični pisani izvori informacija i savremena informaciona i komunikaciona tehnologija (Internet, CRS i GDS).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92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Informativno-savetodavna</a:t>
            </a:r>
            <a:r>
              <a:rPr lang="en-US" sz="2800" b="1" dirty="0"/>
              <a:t> </a:t>
            </a:r>
            <a:r>
              <a:rPr lang="en-US" sz="2800" b="1" dirty="0" err="1"/>
              <a:t>uloga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752600"/>
            <a:ext cx="8229600" cy="4873752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Izuzetno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važna</a:t>
            </a:r>
            <a:r>
              <a:rPr lang="en-US" dirty="0"/>
              <a:t> </a:t>
            </a:r>
            <a:r>
              <a:rPr lang="en-US" b="1" dirty="0" err="1"/>
              <a:t>savetodavna</a:t>
            </a:r>
            <a:r>
              <a:rPr lang="en-US" b="1" dirty="0"/>
              <a:t> </a:t>
            </a:r>
            <a:r>
              <a:rPr lang="en-US" b="1" dirty="0" err="1"/>
              <a:t>uloga</a:t>
            </a:r>
            <a:r>
              <a:rPr lang="en-US" b="1" dirty="0"/>
              <a:t> </a:t>
            </a:r>
            <a:r>
              <a:rPr lang="en-US" dirty="0" err="1"/>
              <a:t>agencija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turističkom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Uticaj</a:t>
            </a:r>
            <a:r>
              <a:rPr lang="en-US" dirty="0"/>
              <a:t> u </a:t>
            </a:r>
            <a:r>
              <a:rPr lang="en-US" dirty="0" err="1"/>
              <a:t>procesu</a:t>
            </a:r>
            <a:r>
              <a:rPr lang="en-US" dirty="0"/>
              <a:t> </a:t>
            </a:r>
            <a:r>
              <a:rPr lang="en-US" dirty="0" err="1"/>
              <a:t>donošenja</a:t>
            </a:r>
            <a:r>
              <a:rPr lang="en-US" dirty="0"/>
              <a:t> </a:t>
            </a:r>
            <a:r>
              <a:rPr lang="en-US" dirty="0" err="1"/>
              <a:t>odluke</a:t>
            </a:r>
            <a:r>
              <a:rPr lang="en-US" dirty="0"/>
              <a:t> o </a:t>
            </a:r>
            <a:r>
              <a:rPr lang="en-US" dirty="0" err="1"/>
              <a:t>kupovini</a:t>
            </a:r>
            <a:r>
              <a:rPr lang="en-US" dirty="0"/>
              <a:t> </a:t>
            </a:r>
            <a:r>
              <a:rPr lang="en-US" dirty="0" err="1"/>
              <a:t>turističkog</a:t>
            </a:r>
            <a:r>
              <a:rPr lang="en-US" dirty="0"/>
              <a:t> </a:t>
            </a:r>
            <a:r>
              <a:rPr lang="en-US" dirty="0" err="1"/>
              <a:t>aranžmana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pojedinih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Presudan</a:t>
            </a:r>
            <a:r>
              <a:rPr lang="en-US" dirty="0"/>
              <a:t> je </a:t>
            </a:r>
            <a:r>
              <a:rPr lang="en-US" dirty="0" err="1"/>
              <a:t>stepen</a:t>
            </a:r>
            <a:r>
              <a:rPr lang="en-US" dirty="0"/>
              <a:t> </a:t>
            </a:r>
            <a:r>
              <a:rPr lang="en-US" dirty="0" err="1"/>
              <a:t>poverenja</a:t>
            </a:r>
            <a:r>
              <a:rPr lang="en-US" dirty="0"/>
              <a:t> u </a:t>
            </a:r>
            <a:r>
              <a:rPr lang="en-US" dirty="0" err="1"/>
              <a:t>profesionalnost</a:t>
            </a:r>
            <a:r>
              <a:rPr lang="en-US" dirty="0"/>
              <a:t> </a:t>
            </a:r>
            <a:r>
              <a:rPr lang="en-US" dirty="0" err="1"/>
              <a:t>zaposlenih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Uloga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r>
              <a:rPr lang="en-US" sz="2800" b="1" dirty="0"/>
              <a:t> u </a:t>
            </a:r>
            <a:r>
              <a:rPr lang="en-US" sz="2800" b="1" dirty="0" err="1"/>
              <a:t>domenu</a:t>
            </a:r>
            <a:r>
              <a:rPr lang="en-US" sz="2800" b="1" dirty="0"/>
              <a:t> </a:t>
            </a:r>
            <a:r>
              <a:rPr lang="en-US" sz="2800" b="1" dirty="0" err="1"/>
              <a:t>propagande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229600" cy="4873752"/>
          </a:xfrm>
        </p:spPr>
        <p:txBody>
          <a:bodyPr/>
          <a:lstStyle/>
          <a:p>
            <a:r>
              <a:rPr lang="vi-VN" dirty="0"/>
              <a:t>Razlika između:</a:t>
            </a:r>
          </a:p>
          <a:p>
            <a:pPr marL="0" indent="0">
              <a:buNone/>
            </a:pPr>
            <a:r>
              <a:rPr lang="sr-Latn-RS" dirty="0" smtClean="0"/>
              <a:t>  </a:t>
            </a:r>
            <a:r>
              <a:rPr lang="vi-VN" dirty="0" smtClean="0"/>
              <a:t> </a:t>
            </a:r>
            <a:r>
              <a:rPr lang="vi-VN" dirty="0"/>
              <a:t>- opšte turističke propagande i </a:t>
            </a:r>
          </a:p>
          <a:p>
            <a:pPr marL="0" indent="0">
              <a:buNone/>
            </a:pPr>
            <a:r>
              <a:rPr lang="sr-Latn-RS" dirty="0" smtClean="0"/>
              <a:t>   </a:t>
            </a:r>
            <a:r>
              <a:rPr lang="vi-VN" dirty="0" smtClean="0"/>
              <a:t>- </a:t>
            </a:r>
            <a:r>
              <a:rPr lang="vi-VN" dirty="0"/>
              <a:t>komercijalne propagande.</a:t>
            </a:r>
          </a:p>
          <a:p>
            <a:endParaRPr lang="vi-VN" dirty="0"/>
          </a:p>
          <a:p>
            <a:r>
              <a:rPr lang="vi-VN" dirty="0"/>
              <a:t>U ranijim fazama razvoja turizma pojedine velike agencije bile su nosioci opšte turističke propagande.</a:t>
            </a:r>
          </a:p>
          <a:p>
            <a:endParaRPr lang="vi-VN" dirty="0"/>
          </a:p>
          <a:p>
            <a:r>
              <a:rPr lang="vi-VN" dirty="0"/>
              <a:t>Veliki turoperatori ulažu značajna sredstva u promotivne aktivnosti, snažno utiču na emitivna tržišta i na usmeravanje turističkih tokova ka pojedinim destinacijama (uticaj na ukupna tržišna kretanja).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17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Podela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vrste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 smtClean="0"/>
              <a:t>agencija</a:t>
            </a: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I  </a:t>
            </a:r>
            <a:r>
              <a:rPr lang="en-US" b="1" dirty="0" err="1"/>
              <a:t>Prema</a:t>
            </a:r>
            <a:r>
              <a:rPr lang="en-US" b="1" dirty="0"/>
              <a:t> </a:t>
            </a:r>
            <a:r>
              <a:rPr lang="en-US" b="1" dirty="0" err="1"/>
              <a:t>karakteru</a:t>
            </a:r>
            <a:r>
              <a:rPr lang="en-US" b="1" dirty="0"/>
              <a:t> </a:t>
            </a:r>
            <a:r>
              <a:rPr lang="en-US" b="1" dirty="0" err="1"/>
              <a:t>poslova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905000"/>
            <a:ext cx="8686800" cy="4873752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/>
              <a:t>agencije</a:t>
            </a:r>
            <a:r>
              <a:rPr lang="en-US" dirty="0"/>
              <a:t> </a:t>
            </a:r>
            <a:r>
              <a:rPr lang="en-US" b="1" dirty="0" err="1"/>
              <a:t>pretežno</a:t>
            </a:r>
            <a:r>
              <a:rPr lang="en-US" b="1" dirty="0"/>
              <a:t> </a:t>
            </a:r>
            <a:r>
              <a:rPr lang="en-US" b="1" dirty="0" err="1"/>
              <a:t>emitivnog</a:t>
            </a:r>
            <a:r>
              <a:rPr lang="en-US" b="1" dirty="0"/>
              <a:t> (</a:t>
            </a:r>
            <a:r>
              <a:rPr lang="en-US" b="1" dirty="0" err="1"/>
              <a:t>inicijativnog</a:t>
            </a:r>
            <a:r>
              <a:rPr lang="en-US" b="1" dirty="0"/>
              <a:t>) </a:t>
            </a:r>
            <a:r>
              <a:rPr lang="en-US" b="1" dirty="0" err="1"/>
              <a:t>karaktera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agencije</a:t>
            </a:r>
            <a:r>
              <a:rPr lang="en-US" dirty="0"/>
              <a:t> </a:t>
            </a:r>
            <a:r>
              <a:rPr lang="en-US" b="1" dirty="0" err="1"/>
              <a:t>pretežno</a:t>
            </a:r>
            <a:r>
              <a:rPr lang="en-US" b="1" dirty="0"/>
              <a:t> </a:t>
            </a:r>
            <a:r>
              <a:rPr lang="en-US" b="1" dirty="0" err="1"/>
              <a:t>receptivnog</a:t>
            </a:r>
            <a:r>
              <a:rPr lang="en-US" b="1" dirty="0"/>
              <a:t> </a:t>
            </a:r>
            <a:r>
              <a:rPr lang="en-US" b="1" dirty="0" err="1"/>
              <a:t>karaktera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agencije</a:t>
            </a:r>
            <a:r>
              <a:rPr lang="en-US" dirty="0"/>
              <a:t> </a:t>
            </a:r>
            <a:r>
              <a:rPr lang="en-US" b="1" dirty="0" err="1"/>
              <a:t>kombinovanog</a:t>
            </a:r>
            <a:r>
              <a:rPr lang="en-US" b="1" dirty="0"/>
              <a:t>, </a:t>
            </a:r>
            <a:r>
              <a:rPr lang="en-US" b="1" dirty="0" err="1"/>
              <a:t>mešovitog</a:t>
            </a:r>
            <a:r>
              <a:rPr lang="en-US" b="1" dirty="0"/>
              <a:t> </a:t>
            </a:r>
            <a:r>
              <a:rPr lang="en-US" b="1" dirty="0" err="1"/>
              <a:t>karaktera</a:t>
            </a:r>
            <a:r>
              <a:rPr lang="en-US" b="1" dirty="0"/>
              <a:t> (</a:t>
            </a:r>
            <a:r>
              <a:rPr lang="en-US" b="1" dirty="0" err="1"/>
              <a:t>emitivno-receptivnog</a:t>
            </a:r>
            <a:r>
              <a:rPr lang="en-US" b="1" dirty="0"/>
              <a:t>)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78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Podela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vrste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/>
              <a:t>agencija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I  </a:t>
            </a:r>
            <a:r>
              <a:rPr lang="en-US" b="1" dirty="0" err="1"/>
              <a:t>Prema</a:t>
            </a:r>
            <a:r>
              <a:rPr lang="en-US" b="1" dirty="0"/>
              <a:t> </a:t>
            </a:r>
            <a:r>
              <a:rPr lang="en-US" b="1" dirty="0" err="1"/>
              <a:t>karakteru</a:t>
            </a:r>
            <a:r>
              <a:rPr lang="en-US" b="1" dirty="0"/>
              <a:t> </a:t>
            </a:r>
            <a:r>
              <a:rPr lang="en-US" b="1" dirty="0" err="1"/>
              <a:t>poslova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752600"/>
            <a:ext cx="8610600" cy="4873752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err="1" smtClean="0"/>
              <a:t>Emitivni</a:t>
            </a:r>
            <a:r>
              <a:rPr lang="en-US" b="1" dirty="0" smtClean="0"/>
              <a:t> </a:t>
            </a:r>
            <a:r>
              <a:rPr lang="en-US" b="1" dirty="0" err="1"/>
              <a:t>poslovi</a:t>
            </a:r>
            <a:r>
              <a:rPr lang="en-US" b="1" dirty="0"/>
              <a:t> </a:t>
            </a:r>
            <a:r>
              <a:rPr lang="en-US" dirty="0"/>
              <a:t>- </a:t>
            </a:r>
            <a:r>
              <a:rPr lang="en-US" dirty="0" err="1"/>
              <a:t>poslovi</a:t>
            </a:r>
            <a:r>
              <a:rPr lang="en-US" dirty="0"/>
              <a:t>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agencija</a:t>
            </a:r>
            <a:r>
              <a:rPr lang="en-US" dirty="0"/>
              <a:t> </a:t>
            </a:r>
            <a:r>
              <a:rPr lang="en-US" dirty="0" err="1"/>
              <a:t>organizovano</a:t>
            </a:r>
            <a:r>
              <a:rPr lang="en-US" dirty="0"/>
              <a:t> </a:t>
            </a:r>
            <a:r>
              <a:rPr lang="en-US" dirty="0" err="1"/>
              <a:t>inicira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omogućuje</a:t>
            </a:r>
            <a:r>
              <a:rPr lang="en-US" dirty="0"/>
              <a:t> </a:t>
            </a:r>
            <a:r>
              <a:rPr lang="en-US" dirty="0" err="1"/>
              <a:t>putovanje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 </a:t>
            </a:r>
            <a:r>
              <a:rPr lang="en-US" dirty="0" err="1"/>
              <a:t>individualnih</a:t>
            </a:r>
            <a:r>
              <a:rPr lang="en-US" dirty="0"/>
              <a:t> </a:t>
            </a:r>
            <a:r>
              <a:rPr lang="en-US" dirty="0" err="1"/>
              <a:t>turista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inostranom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domaćem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sr-Latn-RS" dirty="0" smtClean="0"/>
              <a:t> </a:t>
            </a:r>
            <a:r>
              <a:rPr lang="en-US" dirty="0" smtClean="0"/>
              <a:t> </a:t>
            </a:r>
            <a:r>
              <a:rPr lang="en-US" dirty="0"/>
              <a:t>- </a:t>
            </a:r>
            <a:r>
              <a:rPr lang="en-US" dirty="0" err="1"/>
              <a:t>formiranje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aranžmana</a:t>
            </a:r>
            <a:r>
              <a:rPr lang="en-US" dirty="0"/>
              <a:t> </a:t>
            </a:r>
            <a:r>
              <a:rPr lang="en-US" dirty="0" err="1"/>
              <a:t>i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sr-Latn-RS" dirty="0" smtClean="0"/>
              <a:t> </a:t>
            </a:r>
            <a:r>
              <a:rPr lang="en-US" dirty="0" smtClean="0"/>
              <a:t>-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poslovi</a:t>
            </a:r>
            <a:r>
              <a:rPr lang="en-US" dirty="0"/>
              <a:t> (</a:t>
            </a:r>
            <a:r>
              <a:rPr lang="en-US" dirty="0" err="1"/>
              <a:t>posrednički</a:t>
            </a:r>
            <a:r>
              <a:rPr lang="en-US" dirty="0"/>
              <a:t>), </a:t>
            </a:r>
            <a:r>
              <a:rPr lang="en-US" dirty="0" err="1"/>
              <a:t>kojima</a:t>
            </a:r>
            <a:r>
              <a:rPr lang="en-US" dirty="0"/>
              <a:t> se </a:t>
            </a:r>
            <a:r>
              <a:rPr lang="en-US" dirty="0" err="1"/>
              <a:t>usmeravaju</a:t>
            </a:r>
            <a:r>
              <a:rPr lang="en-US" dirty="0"/>
              <a:t> </a:t>
            </a:r>
            <a:r>
              <a:rPr lang="en-US" dirty="0" err="1"/>
              <a:t>turisti</a:t>
            </a:r>
            <a:r>
              <a:rPr lang="en-US" dirty="0"/>
              <a:t> (pre </a:t>
            </a:r>
            <a:r>
              <a:rPr lang="en-US" dirty="0" err="1"/>
              <a:t>svega</a:t>
            </a:r>
            <a:r>
              <a:rPr lang="en-US" dirty="0"/>
              <a:t> </a:t>
            </a:r>
            <a:r>
              <a:rPr lang="en-US" dirty="0" err="1"/>
              <a:t>domaće</a:t>
            </a:r>
            <a:r>
              <a:rPr lang="en-US" dirty="0"/>
              <a:t> </a:t>
            </a:r>
            <a:r>
              <a:rPr lang="en-US" dirty="0" err="1"/>
              <a:t>stanovništvo</a:t>
            </a:r>
            <a:r>
              <a:rPr lang="en-US" dirty="0"/>
              <a:t>)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receptivnim</a:t>
            </a:r>
            <a:r>
              <a:rPr lang="en-US" dirty="0"/>
              <a:t> </a:t>
            </a:r>
            <a:r>
              <a:rPr lang="en-US" dirty="0" err="1"/>
              <a:t>područjima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Podela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vrste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/>
              <a:t>agencija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I  </a:t>
            </a:r>
            <a:r>
              <a:rPr lang="en-US" b="1" dirty="0" err="1"/>
              <a:t>Prema</a:t>
            </a:r>
            <a:r>
              <a:rPr lang="en-US" b="1" dirty="0"/>
              <a:t> </a:t>
            </a:r>
            <a:r>
              <a:rPr lang="en-US" b="1" dirty="0" err="1"/>
              <a:t>karakteru</a:t>
            </a:r>
            <a:r>
              <a:rPr lang="en-US" b="1" dirty="0"/>
              <a:t> </a:t>
            </a:r>
            <a:r>
              <a:rPr lang="en-US" b="1" dirty="0" err="1"/>
              <a:t>poslova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828800"/>
            <a:ext cx="8305800" cy="4873752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err="1" smtClean="0"/>
              <a:t>Receptivne</a:t>
            </a:r>
            <a:r>
              <a:rPr lang="en-US" b="1" dirty="0" smtClean="0"/>
              <a:t> </a:t>
            </a:r>
            <a:r>
              <a:rPr lang="en-US" b="1" dirty="0" err="1"/>
              <a:t>agencije</a:t>
            </a:r>
            <a:r>
              <a:rPr lang="en-US" b="1" dirty="0"/>
              <a:t> </a:t>
            </a:r>
            <a:r>
              <a:rPr lang="en-US" dirty="0" err="1"/>
              <a:t>deluju</a:t>
            </a:r>
            <a:r>
              <a:rPr lang="en-US" dirty="0"/>
              <a:t> u </a:t>
            </a:r>
            <a:r>
              <a:rPr lang="en-US" dirty="0" err="1"/>
              <a:t>turističkim</a:t>
            </a:r>
            <a:r>
              <a:rPr lang="en-US" dirty="0"/>
              <a:t> </a:t>
            </a:r>
            <a:r>
              <a:rPr lang="en-US" dirty="0" err="1"/>
              <a:t>mestima</a:t>
            </a:r>
            <a:r>
              <a:rPr lang="en-US" dirty="0"/>
              <a:t> (</a:t>
            </a:r>
            <a:r>
              <a:rPr lang="en-US" dirty="0" err="1"/>
              <a:t>pružaju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turistima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domaćim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inostranim</a:t>
            </a:r>
            <a:r>
              <a:rPr lang="en-US" dirty="0"/>
              <a:t>,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borave</a:t>
            </a:r>
            <a:r>
              <a:rPr lang="en-US" dirty="0"/>
              <a:t> u </a:t>
            </a:r>
            <a:r>
              <a:rPr lang="en-US" dirty="0" err="1"/>
              <a:t>njihovom</a:t>
            </a:r>
            <a:r>
              <a:rPr lang="en-US" dirty="0"/>
              <a:t> </a:t>
            </a:r>
            <a:r>
              <a:rPr lang="en-US" dirty="0" err="1"/>
              <a:t>mestu</a:t>
            </a:r>
            <a:r>
              <a:rPr lang="en-US" dirty="0"/>
              <a:t>) - </a:t>
            </a:r>
            <a:r>
              <a:rPr lang="en-US" b="1" dirty="0" err="1"/>
              <a:t>poslovi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</a:t>
            </a:r>
            <a:r>
              <a:rPr lang="en-US" dirty="0" err="1"/>
              <a:t>izvršenja</a:t>
            </a:r>
            <a:r>
              <a:rPr lang="en-US" dirty="0"/>
              <a:t> </a:t>
            </a:r>
            <a:r>
              <a:rPr lang="en-US" dirty="0" err="1"/>
              <a:t>turističkog</a:t>
            </a:r>
            <a:r>
              <a:rPr lang="en-US" dirty="0"/>
              <a:t> </a:t>
            </a:r>
            <a:r>
              <a:rPr lang="en-US" dirty="0" err="1"/>
              <a:t>aranžmana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destinaciji</a:t>
            </a:r>
            <a:r>
              <a:rPr lang="en-US" dirty="0"/>
              <a:t>: </a:t>
            </a:r>
            <a:r>
              <a:rPr lang="en-US" dirty="0" err="1"/>
              <a:t>prihvat</a:t>
            </a:r>
            <a:r>
              <a:rPr lang="en-US" dirty="0"/>
              <a:t> </a:t>
            </a:r>
            <a:r>
              <a:rPr lang="en-US" dirty="0" err="1"/>
              <a:t>turista</a:t>
            </a:r>
            <a:r>
              <a:rPr lang="en-US" dirty="0"/>
              <a:t>, </a:t>
            </a:r>
            <a:r>
              <a:rPr lang="en-US" dirty="0" err="1"/>
              <a:t>organizovanje</a:t>
            </a:r>
            <a:r>
              <a:rPr lang="en-US" dirty="0"/>
              <a:t> </a:t>
            </a:r>
            <a:r>
              <a:rPr lang="en-US" dirty="0" err="1"/>
              <a:t>transfera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izleta</a:t>
            </a:r>
            <a:r>
              <a:rPr lang="en-US" dirty="0"/>
              <a:t> (Travel Service).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Agencije</a:t>
            </a:r>
            <a:r>
              <a:rPr lang="en-US" b="1" dirty="0"/>
              <a:t> </a:t>
            </a:r>
            <a:r>
              <a:rPr lang="en-US" b="1" dirty="0" err="1"/>
              <a:t>kombinovanog</a:t>
            </a:r>
            <a:r>
              <a:rPr lang="en-US" b="1" dirty="0"/>
              <a:t> </a:t>
            </a:r>
            <a:r>
              <a:rPr lang="en-US" b="1" dirty="0" err="1"/>
              <a:t>tipa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najviše</a:t>
            </a:r>
            <a:r>
              <a:rPr lang="en-US" dirty="0"/>
              <a:t> </a:t>
            </a:r>
            <a:r>
              <a:rPr lang="en-US" dirty="0" err="1"/>
              <a:t>zastupljene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Isključiva</a:t>
            </a:r>
            <a:r>
              <a:rPr lang="en-US" dirty="0"/>
              <a:t> </a:t>
            </a:r>
            <a:r>
              <a:rPr lang="en-US" dirty="0" err="1"/>
              <a:t>usmerenost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emitivne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receptivne</a:t>
            </a:r>
            <a:r>
              <a:rPr lang="en-US" dirty="0"/>
              <a:t> </a:t>
            </a:r>
            <a:r>
              <a:rPr lang="en-US" dirty="0" err="1"/>
              <a:t>poslove</a:t>
            </a:r>
            <a:r>
              <a:rPr lang="en-US" dirty="0"/>
              <a:t> – </a:t>
            </a:r>
            <a:r>
              <a:rPr lang="en-US" dirty="0" err="1"/>
              <a:t>odlika</a:t>
            </a:r>
            <a:r>
              <a:rPr lang="en-US" dirty="0"/>
              <a:t> </a:t>
            </a:r>
            <a:r>
              <a:rPr lang="en-US" dirty="0" err="1"/>
              <a:t>malih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agencija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02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Osnovna</a:t>
            </a:r>
            <a:r>
              <a:rPr lang="en-US" sz="2800" b="1" dirty="0"/>
              <a:t> </a:t>
            </a:r>
            <a:r>
              <a:rPr lang="en-US" sz="2800" b="1" dirty="0" err="1"/>
              <a:t>obeležja</a:t>
            </a:r>
            <a:r>
              <a:rPr lang="en-US" sz="2800" b="1" dirty="0"/>
              <a:t> </a:t>
            </a:r>
            <a:r>
              <a:rPr lang="en-US" sz="2800" b="1" dirty="0" err="1"/>
              <a:t>razvoja</a:t>
            </a:r>
            <a:r>
              <a:rPr lang="en-US" sz="2800" b="1" dirty="0"/>
              <a:t> </a:t>
            </a:r>
            <a:r>
              <a:rPr lang="en-US" sz="2800" b="1" dirty="0" err="1"/>
              <a:t>receptivnih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905000"/>
            <a:ext cx="8305800" cy="4873752"/>
          </a:xfrm>
        </p:spPr>
        <p:txBody>
          <a:bodyPr>
            <a:normAutofit/>
          </a:bodyPr>
          <a:lstStyle/>
          <a:p>
            <a:r>
              <a:rPr lang="en-US" dirty="0" err="1" smtClean="0"/>
              <a:t>Najvažniji</a:t>
            </a:r>
            <a:r>
              <a:rPr lang="en-US" dirty="0" smtClean="0"/>
              <a:t> </a:t>
            </a:r>
            <a:r>
              <a:rPr lang="en-US" b="1" dirty="0" err="1"/>
              <a:t>faktori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sr-Latn-RS" dirty="0" smtClean="0"/>
              <a:t>  </a:t>
            </a:r>
            <a:r>
              <a:rPr lang="en-US" dirty="0" smtClean="0"/>
              <a:t>•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 smtClean="0"/>
              <a:t>receptivnih</a:t>
            </a:r>
            <a:r>
              <a:rPr lang="sr-Latn-RS" dirty="0" smtClean="0"/>
              <a:t> </a:t>
            </a:r>
            <a:r>
              <a:rPr lang="en-US" dirty="0" err="1" smtClean="0"/>
              <a:t>područja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ekspanzija</a:t>
            </a:r>
            <a:r>
              <a:rPr lang="sr-Latn-RS" dirty="0" smtClean="0"/>
              <a:t> </a:t>
            </a:r>
            <a:r>
              <a:rPr lang="en-US" dirty="0" err="1" smtClean="0"/>
              <a:t>emitivnih</a:t>
            </a:r>
            <a:r>
              <a:rPr lang="en-US" dirty="0" smtClean="0"/>
              <a:t> </a:t>
            </a:r>
            <a:r>
              <a:rPr lang="en-US" dirty="0" err="1"/>
              <a:t>poslova</a:t>
            </a:r>
            <a:r>
              <a:rPr lang="en-US" dirty="0" smtClean="0"/>
              <a:t>.</a:t>
            </a:r>
            <a:endParaRPr lang="sr-Latn-R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 err="1"/>
              <a:t>Usmeravanje</a:t>
            </a:r>
            <a:r>
              <a:rPr lang="en-US" dirty="0"/>
              <a:t> </a:t>
            </a:r>
            <a:r>
              <a:rPr lang="en-US" dirty="0" err="1"/>
              <a:t>krupnog</a:t>
            </a:r>
            <a:r>
              <a:rPr lang="en-US" dirty="0"/>
              <a:t> </a:t>
            </a:r>
            <a:r>
              <a:rPr lang="en-US" dirty="0" err="1"/>
              <a:t>kapitala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Promene</a:t>
            </a:r>
            <a:r>
              <a:rPr lang="en-US" dirty="0"/>
              <a:t> u </a:t>
            </a:r>
            <a:r>
              <a:rPr lang="en-US" dirty="0" err="1" smtClean="0"/>
              <a:t>odnosima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/>
              <a:t>hotelskim</a:t>
            </a:r>
            <a:r>
              <a:rPr lang="en-US" dirty="0"/>
              <a:t> </a:t>
            </a:r>
            <a:r>
              <a:rPr lang="en-US" dirty="0" err="1"/>
              <a:t>preduzećima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sr-Latn-RS" dirty="0" smtClean="0"/>
              <a:t> </a:t>
            </a:r>
            <a:r>
              <a:rPr lang="en-US" dirty="0" smtClean="0"/>
              <a:t>t</a:t>
            </a:r>
            <a:r>
              <a:rPr lang="sr-Latn-RS" dirty="0" smtClean="0"/>
              <a:t>u</a:t>
            </a:r>
            <a:r>
              <a:rPr lang="en-US" dirty="0" err="1" smtClean="0"/>
              <a:t>roperatorima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9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Osnovna</a:t>
            </a:r>
            <a:r>
              <a:rPr lang="en-US" sz="2800" b="1" dirty="0"/>
              <a:t> </a:t>
            </a:r>
            <a:r>
              <a:rPr lang="en-US" sz="2800" b="1" dirty="0" err="1"/>
              <a:t>obeležja</a:t>
            </a:r>
            <a:r>
              <a:rPr lang="en-US" sz="2800" b="1" dirty="0"/>
              <a:t> </a:t>
            </a:r>
            <a:r>
              <a:rPr lang="en-US" sz="2800" b="1" dirty="0" err="1"/>
              <a:t>razvoja</a:t>
            </a:r>
            <a:r>
              <a:rPr lang="en-US" sz="2800" b="1" dirty="0"/>
              <a:t> </a:t>
            </a:r>
            <a:r>
              <a:rPr lang="en-US" sz="2800" b="1" dirty="0" err="1"/>
              <a:t>receptivnih</a:t>
            </a:r>
            <a:r>
              <a:rPr lang="en-US" sz="2800" b="1" dirty="0"/>
              <a:t> </a:t>
            </a:r>
            <a:r>
              <a:rPr lang="en-US" sz="2800" b="1" dirty="0" err="1"/>
              <a:t>turističkih</a:t>
            </a:r>
            <a:r>
              <a:rPr lang="en-US" sz="2800" b="1" dirty="0"/>
              <a:t> </a:t>
            </a:r>
            <a:r>
              <a:rPr lang="en-US" sz="2800" b="1" dirty="0" err="1"/>
              <a:t>agencija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153400" cy="4873752"/>
          </a:xfrm>
        </p:spPr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r>
              <a:rPr lang="en-US" b="1" dirty="0" err="1" smtClean="0"/>
              <a:t>Osnovni</a:t>
            </a:r>
            <a:r>
              <a:rPr lang="en-US" b="1" dirty="0" smtClean="0"/>
              <a:t> </a:t>
            </a:r>
            <a:r>
              <a:rPr lang="en-US" b="1" dirty="0" err="1"/>
              <a:t>poslovi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prijem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sr-Latn-RS" dirty="0" smtClean="0"/>
              <a:t> </a:t>
            </a:r>
            <a:r>
              <a:rPr lang="en-US" dirty="0" err="1" smtClean="0"/>
              <a:t>otprema</a:t>
            </a:r>
            <a:r>
              <a:rPr lang="en-US" dirty="0" smtClean="0"/>
              <a:t> </a:t>
            </a:r>
            <a:r>
              <a:rPr lang="en-US" dirty="0" err="1"/>
              <a:t>turista</a:t>
            </a:r>
            <a:r>
              <a:rPr lang="en-US" dirty="0"/>
              <a:t>, </a:t>
            </a:r>
            <a:r>
              <a:rPr lang="en-US" dirty="0" err="1"/>
              <a:t>izleti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sr-Latn-RS" dirty="0" smtClean="0"/>
              <a:t> </a:t>
            </a:r>
            <a:r>
              <a:rPr lang="en-US" dirty="0" err="1" smtClean="0"/>
              <a:t>razgledanje</a:t>
            </a:r>
            <a:r>
              <a:rPr lang="en-US" dirty="0" smtClean="0"/>
              <a:t> </a:t>
            </a:r>
            <a:r>
              <a:rPr lang="en-US" dirty="0" err="1"/>
              <a:t>gradova</a:t>
            </a:r>
            <a:r>
              <a:rPr lang="en-US" dirty="0"/>
              <a:t>, </a:t>
            </a:r>
            <a:r>
              <a:rPr lang="en-US" dirty="0" err="1" smtClean="0"/>
              <a:t>transferi</a:t>
            </a:r>
            <a:r>
              <a:rPr lang="en-US" dirty="0" smtClean="0"/>
              <a:t>,</a:t>
            </a:r>
            <a:r>
              <a:rPr lang="sr-Latn-RS" dirty="0" smtClean="0"/>
              <a:t> </a:t>
            </a:r>
            <a:r>
              <a:rPr lang="en-US" dirty="0" err="1" smtClean="0"/>
              <a:t>informisanje</a:t>
            </a:r>
            <a:r>
              <a:rPr lang="en-US" dirty="0" smtClean="0"/>
              <a:t> </a:t>
            </a:r>
            <a:r>
              <a:rPr lang="en-US" dirty="0" err="1"/>
              <a:t>turista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Novi </a:t>
            </a:r>
            <a:r>
              <a:rPr lang="en-US" dirty="0" err="1"/>
              <a:t>sadržaji</a:t>
            </a:r>
            <a:r>
              <a:rPr lang="en-US" dirty="0"/>
              <a:t> –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 smtClean="0"/>
              <a:t>ponude</a:t>
            </a:r>
            <a:r>
              <a:rPr lang="sr-Latn-RS" dirty="0" smtClean="0"/>
              <a:t> </a:t>
            </a:r>
            <a:r>
              <a:rPr lang="en-US" dirty="0" err="1" smtClean="0"/>
              <a:t>destinacije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 smtClean="0"/>
              <a:t>Servisiranje</a:t>
            </a:r>
            <a:r>
              <a:rPr lang="en-US" dirty="0" smtClean="0"/>
              <a:t> </a:t>
            </a:r>
            <a:r>
              <a:rPr lang="en-US" dirty="0" err="1"/>
              <a:t>boravka</a:t>
            </a:r>
            <a:r>
              <a:rPr lang="en-US" dirty="0"/>
              <a:t> </a:t>
            </a:r>
            <a:r>
              <a:rPr lang="en-US" dirty="0" err="1" smtClean="0"/>
              <a:t>poslovnih</a:t>
            </a:r>
            <a:r>
              <a:rPr lang="sr-Latn-RS" dirty="0" smtClean="0"/>
              <a:t> </a:t>
            </a:r>
            <a:r>
              <a:rPr lang="en-US" dirty="0" err="1" smtClean="0"/>
              <a:t>ljudi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 smtClean="0"/>
              <a:t>Razlike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nastupu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:</a:t>
            </a:r>
          </a:p>
          <a:p>
            <a:endParaRPr lang="en-US" dirty="0"/>
          </a:p>
          <a:p>
            <a:pPr marL="0" indent="0">
              <a:buNone/>
            </a:pPr>
            <a:r>
              <a:rPr lang="sr-Latn-RS" dirty="0" smtClean="0"/>
              <a:t>  </a:t>
            </a:r>
            <a:r>
              <a:rPr lang="en-US" dirty="0" smtClean="0"/>
              <a:t>•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</a:t>
            </a:r>
            <a:r>
              <a:rPr lang="en-US" dirty="0" err="1" smtClean="0"/>
              <a:t>organizatora</a:t>
            </a:r>
            <a:r>
              <a:rPr lang="sr-Latn-RS" dirty="0" smtClean="0"/>
              <a:t> </a:t>
            </a:r>
            <a:r>
              <a:rPr lang="en-US" dirty="0" err="1" smtClean="0"/>
              <a:t>putovanja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sr-Latn-RS" dirty="0" smtClean="0"/>
              <a:t>  </a:t>
            </a:r>
            <a:r>
              <a:rPr lang="en-US" dirty="0" smtClean="0"/>
              <a:t>•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 smtClean="0"/>
              <a:t>tržištu</a:t>
            </a:r>
            <a:r>
              <a:rPr lang="sr-Latn-RS" dirty="0" smtClean="0"/>
              <a:t> </a:t>
            </a:r>
            <a:r>
              <a:rPr lang="en-US" dirty="0" err="1" smtClean="0"/>
              <a:t>potrošača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16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467600" cy="1143000"/>
          </a:xfrm>
        </p:spPr>
        <p:txBody>
          <a:bodyPr/>
          <a:lstStyle/>
          <a:p>
            <a:pPr algn="ctr"/>
            <a:r>
              <a:rPr lang="en-US" b="1" dirty="0" err="1"/>
              <a:t>Osnovna</a:t>
            </a:r>
            <a:r>
              <a:rPr lang="en-US" b="1" dirty="0"/>
              <a:t> </a:t>
            </a:r>
            <a:r>
              <a:rPr lang="en-US" b="1" dirty="0" err="1"/>
              <a:t>obeležja</a:t>
            </a:r>
            <a:r>
              <a:rPr lang="en-US" b="1" dirty="0"/>
              <a:t> </a:t>
            </a:r>
            <a:r>
              <a:rPr lang="en-US" b="1" dirty="0" err="1"/>
              <a:t>razvoja</a:t>
            </a:r>
            <a:r>
              <a:rPr lang="en-US" b="1" dirty="0"/>
              <a:t> </a:t>
            </a:r>
            <a:r>
              <a:rPr lang="en-US" b="1" dirty="0" err="1"/>
              <a:t>receptivnih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/>
              <a:t>agencija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 smtClean="0"/>
              <a:t>Receptivni</a:t>
            </a:r>
            <a:r>
              <a:rPr lang="en-US" dirty="0" smtClean="0"/>
              <a:t> </a:t>
            </a:r>
            <a:r>
              <a:rPr lang="en-US" dirty="0" err="1" smtClean="0"/>
              <a:t>poslovi</a:t>
            </a:r>
            <a:r>
              <a:rPr lang="sr-Latn-R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/>
              <a:t>agencija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RS" dirty="0" smtClean="0"/>
              <a:t> </a:t>
            </a:r>
            <a:r>
              <a:rPr lang="en-US" dirty="0" err="1" smtClean="0"/>
              <a:t>oblasti</a:t>
            </a:r>
            <a:r>
              <a:rPr lang="en-US" dirty="0" smtClean="0"/>
              <a:t> </a:t>
            </a:r>
            <a:r>
              <a:rPr lang="en-US" b="1" dirty="0" err="1" smtClean="0"/>
              <a:t>kongresne</a:t>
            </a:r>
            <a:r>
              <a:rPr lang="sr-Latn-RS" b="1" dirty="0" smtClean="0"/>
              <a:t> </a:t>
            </a:r>
            <a:r>
              <a:rPr lang="en-US" b="1" dirty="0" err="1" smtClean="0"/>
              <a:t>delatnosti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 smtClean="0"/>
              <a:t>Receptivni</a:t>
            </a:r>
            <a:r>
              <a:rPr lang="en-US" dirty="0" smtClean="0"/>
              <a:t> </a:t>
            </a:r>
            <a:r>
              <a:rPr lang="en-US" dirty="0" err="1" smtClean="0"/>
              <a:t>poslovi</a:t>
            </a:r>
            <a:r>
              <a:rPr lang="sr-Latn-R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/>
              <a:t>agencija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RS" dirty="0" smtClean="0"/>
              <a:t> </a:t>
            </a:r>
            <a:r>
              <a:rPr lang="en-US" dirty="0" err="1" smtClean="0"/>
              <a:t>oblasti</a:t>
            </a:r>
            <a:r>
              <a:rPr lang="en-US" dirty="0" smtClean="0"/>
              <a:t> </a:t>
            </a:r>
            <a:r>
              <a:rPr lang="en-US" b="1" dirty="0" err="1" smtClean="0"/>
              <a:t>nautičkog</a:t>
            </a:r>
            <a:r>
              <a:rPr lang="sr-Latn-RS" b="1" dirty="0" smtClean="0"/>
              <a:t> </a:t>
            </a:r>
            <a:r>
              <a:rPr lang="en-US" b="1" dirty="0" err="1" smtClean="0"/>
              <a:t>turizma</a:t>
            </a:r>
            <a:r>
              <a:rPr lang="sr-Latn-R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6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Podela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vrste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/>
              <a:t>agencija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II  </a:t>
            </a:r>
            <a:r>
              <a:rPr lang="en-US" b="1" dirty="0" err="1"/>
              <a:t>Prema</a:t>
            </a:r>
            <a:r>
              <a:rPr lang="en-US" b="1" dirty="0"/>
              <a:t> </a:t>
            </a:r>
            <a:r>
              <a:rPr lang="en-US" b="1" dirty="0" err="1"/>
              <a:t>predmetu</a:t>
            </a:r>
            <a:r>
              <a:rPr lang="en-US" b="1" dirty="0"/>
              <a:t> </a:t>
            </a:r>
            <a:r>
              <a:rPr lang="en-US" b="1" dirty="0" err="1"/>
              <a:t>poslovanja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752600"/>
            <a:ext cx="8458200" cy="4873752"/>
          </a:xfrm>
        </p:spPr>
        <p:txBody>
          <a:bodyPr>
            <a:normAutofit lnSpcReduction="10000"/>
          </a:bodyPr>
          <a:lstStyle/>
          <a:p>
            <a:endParaRPr lang="en-US" b="1" dirty="0" smtClean="0"/>
          </a:p>
          <a:p>
            <a:r>
              <a:rPr lang="en-US" b="1" dirty="0" err="1" smtClean="0"/>
              <a:t>Grosističke</a:t>
            </a:r>
            <a:r>
              <a:rPr lang="en-US" b="1" dirty="0" smtClean="0"/>
              <a:t> </a:t>
            </a:r>
            <a:r>
              <a:rPr lang="en-US" b="1" dirty="0" err="1"/>
              <a:t>agencije</a:t>
            </a:r>
            <a:r>
              <a:rPr lang="en-US" b="1" dirty="0"/>
              <a:t> </a:t>
            </a:r>
            <a:r>
              <a:rPr lang="en-US" dirty="0"/>
              <a:t>- </a:t>
            </a:r>
            <a:r>
              <a:rPr lang="en-US" dirty="0" err="1"/>
              <a:t>turoperatori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organizatori</a:t>
            </a:r>
            <a:r>
              <a:rPr lang="en-US" dirty="0"/>
              <a:t> </a:t>
            </a:r>
            <a:r>
              <a:rPr lang="en-US" dirty="0" err="1"/>
              <a:t>putovanja</a:t>
            </a:r>
            <a:r>
              <a:rPr lang="en-US" dirty="0"/>
              <a:t> (wholesaler) - </a:t>
            </a:r>
            <a:r>
              <a:rPr lang="en-US" dirty="0" err="1"/>
              <a:t>produkcija</a:t>
            </a:r>
            <a:r>
              <a:rPr lang="en-US" dirty="0"/>
              <a:t> (</a:t>
            </a:r>
            <a:r>
              <a:rPr lang="en-US" i="1" dirty="0" err="1"/>
              <a:t>kupci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veliko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plasman</a:t>
            </a:r>
            <a:r>
              <a:rPr lang="en-US" dirty="0"/>
              <a:t> (</a:t>
            </a:r>
            <a:r>
              <a:rPr lang="en-US" i="1" dirty="0"/>
              <a:t>ne </a:t>
            </a:r>
            <a:r>
              <a:rPr lang="en-US" i="1" dirty="0" err="1"/>
              <a:t>prodaju</a:t>
            </a:r>
            <a:r>
              <a:rPr lang="en-US" i="1" dirty="0"/>
              <a:t> </a:t>
            </a:r>
            <a:r>
              <a:rPr lang="en-US" i="1" dirty="0" err="1"/>
              <a:t>direktno</a:t>
            </a:r>
            <a:r>
              <a:rPr lang="en-US" dirty="0"/>
              <a:t>)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aranžmana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Detaljističke</a:t>
            </a:r>
            <a:r>
              <a:rPr lang="en-US" b="1" dirty="0"/>
              <a:t> </a:t>
            </a:r>
            <a:r>
              <a:rPr lang="en-US" dirty="0"/>
              <a:t>- </a:t>
            </a:r>
            <a:r>
              <a:rPr lang="en-US" dirty="0" err="1"/>
              <a:t>obavljaju</a:t>
            </a:r>
            <a:r>
              <a:rPr lang="en-US" dirty="0"/>
              <a:t> </a:t>
            </a:r>
            <a:r>
              <a:rPr lang="en-US" dirty="0" err="1"/>
              <a:t>maloprodajnu</a:t>
            </a:r>
            <a:r>
              <a:rPr lang="en-US" dirty="0"/>
              <a:t> </a:t>
            </a:r>
            <a:r>
              <a:rPr lang="en-US" dirty="0" err="1"/>
              <a:t>funkciju</a:t>
            </a:r>
            <a:r>
              <a:rPr lang="en-US" dirty="0"/>
              <a:t> u </a:t>
            </a:r>
            <a:r>
              <a:rPr lang="en-US" dirty="0" err="1"/>
              <a:t>agencijskom</a:t>
            </a:r>
            <a:r>
              <a:rPr lang="en-US" dirty="0"/>
              <a:t> </a:t>
            </a:r>
            <a:r>
              <a:rPr lang="en-US" dirty="0" err="1"/>
              <a:t>poslovanju</a:t>
            </a:r>
            <a:r>
              <a:rPr lang="en-US" dirty="0"/>
              <a:t> (retail seller), </a:t>
            </a:r>
            <a:r>
              <a:rPr lang="en-US" dirty="0" err="1"/>
              <a:t>bave</a:t>
            </a:r>
            <a:r>
              <a:rPr lang="en-US" dirty="0"/>
              <a:t> se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drugim</a:t>
            </a:r>
            <a:r>
              <a:rPr lang="en-US" dirty="0"/>
              <a:t> </a:t>
            </a:r>
            <a:r>
              <a:rPr lang="en-US" dirty="0" err="1"/>
              <a:t>posredničkim</a:t>
            </a:r>
            <a:r>
              <a:rPr lang="en-US" dirty="0"/>
              <a:t> </a:t>
            </a:r>
            <a:r>
              <a:rPr lang="en-US" dirty="0" err="1"/>
              <a:t>poslovima</a:t>
            </a:r>
            <a:r>
              <a:rPr lang="en-US" dirty="0"/>
              <a:t>, a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organizovanjem</a:t>
            </a:r>
            <a:r>
              <a:rPr lang="en-US" dirty="0"/>
              <a:t> </a:t>
            </a:r>
            <a:r>
              <a:rPr lang="en-US" dirty="0" err="1"/>
              <a:t>putovanja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zahtev</a:t>
            </a:r>
            <a:r>
              <a:rPr lang="en-US" dirty="0"/>
              <a:t> </a:t>
            </a:r>
            <a:r>
              <a:rPr lang="en-US" dirty="0" err="1"/>
              <a:t>klijenata</a:t>
            </a:r>
            <a:r>
              <a:rPr lang="en-US" dirty="0"/>
              <a:t>.  </a:t>
            </a:r>
          </a:p>
          <a:p>
            <a:endParaRPr lang="en-US" dirty="0"/>
          </a:p>
          <a:p>
            <a:r>
              <a:rPr lang="en-US" b="1" dirty="0" err="1"/>
              <a:t>Grosističko-detaljističke</a:t>
            </a:r>
            <a:r>
              <a:rPr lang="en-US" dirty="0"/>
              <a:t> - </a:t>
            </a:r>
            <a:r>
              <a:rPr lang="en-US" dirty="0" err="1"/>
              <a:t>organizatori</a:t>
            </a:r>
            <a:r>
              <a:rPr lang="en-US" dirty="0"/>
              <a:t> </a:t>
            </a:r>
            <a:r>
              <a:rPr lang="en-US" dirty="0" err="1" smtClean="0"/>
              <a:t>putovanja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/>
              <a:t>razvijaju</a:t>
            </a:r>
            <a:r>
              <a:rPr lang="en-US" dirty="0"/>
              <a:t> </a:t>
            </a:r>
            <a:r>
              <a:rPr lang="en-US" dirty="0" err="1"/>
              <a:t>sopstvenu</a:t>
            </a:r>
            <a:r>
              <a:rPr lang="en-US" dirty="0"/>
              <a:t> </a:t>
            </a:r>
            <a:r>
              <a:rPr lang="en-US" dirty="0" err="1"/>
              <a:t>maloprodajnu</a:t>
            </a:r>
            <a:r>
              <a:rPr lang="en-US" dirty="0"/>
              <a:t> </a:t>
            </a:r>
            <a:r>
              <a:rPr lang="en-US" dirty="0" err="1"/>
              <a:t>mrežu</a:t>
            </a:r>
            <a:r>
              <a:rPr lang="en-US" dirty="0"/>
              <a:t> (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posrednike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31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Podela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vrste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 smtClean="0"/>
              <a:t>agencija</a:t>
            </a: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/>
              <a:t/>
            </a:r>
            <a:br>
              <a:rPr lang="sr-Latn-RS" b="1" dirty="0"/>
            </a:br>
            <a:r>
              <a:rPr lang="sr-Latn-RS" b="1" dirty="0"/>
              <a:t>III Prema organizacionom obliku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752600"/>
            <a:ext cx="8915400" cy="4873752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/>
              <a:t>agencije</a:t>
            </a:r>
            <a:r>
              <a:rPr lang="en-US" dirty="0"/>
              <a:t> </a:t>
            </a:r>
            <a:r>
              <a:rPr lang="en-US" b="1" dirty="0"/>
              <a:t>bez </a:t>
            </a:r>
            <a:r>
              <a:rPr lang="en-US" b="1" dirty="0" err="1"/>
              <a:t>mreže</a:t>
            </a:r>
            <a:r>
              <a:rPr lang="en-US" b="1" dirty="0"/>
              <a:t> </a:t>
            </a:r>
            <a:r>
              <a:rPr lang="en-US" b="1" dirty="0" err="1"/>
              <a:t>poslovnica</a:t>
            </a:r>
            <a:r>
              <a:rPr lang="en-US" b="1" dirty="0"/>
              <a:t> </a:t>
            </a:r>
            <a:r>
              <a:rPr lang="en-US" dirty="0"/>
              <a:t>(male </a:t>
            </a:r>
            <a:r>
              <a:rPr lang="en-US" dirty="0" err="1"/>
              <a:t>agencije</a:t>
            </a:r>
            <a:r>
              <a:rPr lang="en-US" dirty="0"/>
              <a:t>, u </a:t>
            </a:r>
            <a:r>
              <a:rPr lang="en-US" dirty="0" err="1"/>
              <a:t>savremenim</a:t>
            </a:r>
            <a:r>
              <a:rPr lang="en-US" dirty="0"/>
              <a:t> </a:t>
            </a:r>
            <a:r>
              <a:rPr lang="en-US" dirty="0" err="1"/>
              <a:t>uslovima</a:t>
            </a:r>
            <a:r>
              <a:rPr lang="en-US" dirty="0"/>
              <a:t> </a:t>
            </a:r>
            <a:r>
              <a:rPr lang="en-US" i="1" dirty="0" err="1"/>
              <a:t>turistički</a:t>
            </a:r>
            <a:r>
              <a:rPr lang="en-US" i="1" dirty="0"/>
              <a:t> </a:t>
            </a:r>
            <a:r>
              <a:rPr lang="en-US" i="1" dirty="0" err="1"/>
              <a:t>savetnik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Internet-</a:t>
            </a:r>
            <a:r>
              <a:rPr lang="en-US" i="1" dirty="0" err="1"/>
              <a:t>agencije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agencije</a:t>
            </a:r>
            <a:r>
              <a:rPr lang="en-US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mrežom</a:t>
            </a:r>
            <a:r>
              <a:rPr lang="en-US" b="1" dirty="0"/>
              <a:t> </a:t>
            </a:r>
            <a:r>
              <a:rPr lang="en-US" b="1" dirty="0" err="1"/>
              <a:t>poslovnica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detaljističke</a:t>
            </a:r>
            <a:r>
              <a:rPr lang="en-US" dirty="0"/>
              <a:t> </a:t>
            </a:r>
            <a:r>
              <a:rPr lang="en-US" dirty="0" err="1"/>
              <a:t>agencije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mrežom</a:t>
            </a:r>
            <a:r>
              <a:rPr lang="en-US" dirty="0"/>
              <a:t> </a:t>
            </a:r>
            <a:r>
              <a:rPr lang="en-US" dirty="0" err="1"/>
              <a:t>poslovnica</a:t>
            </a:r>
            <a:r>
              <a:rPr lang="en-US" dirty="0"/>
              <a:t>, </a:t>
            </a:r>
            <a:r>
              <a:rPr lang="en-US" dirty="0" err="1"/>
              <a:t>turoperatori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mrežom</a:t>
            </a:r>
            <a:r>
              <a:rPr lang="en-US" dirty="0"/>
              <a:t> </a:t>
            </a:r>
            <a:r>
              <a:rPr lang="en-US" dirty="0" err="1"/>
              <a:t>poslovnica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receptivne</a:t>
            </a:r>
            <a:r>
              <a:rPr lang="en-US" dirty="0"/>
              <a:t> </a:t>
            </a:r>
            <a:r>
              <a:rPr lang="en-US" dirty="0" err="1"/>
              <a:t>agencije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mrežom</a:t>
            </a:r>
            <a:r>
              <a:rPr lang="en-US" dirty="0"/>
              <a:t> </a:t>
            </a:r>
            <a:r>
              <a:rPr lang="en-US" dirty="0" err="1"/>
              <a:t>poslovnica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zemlje</a:t>
            </a:r>
            <a:r>
              <a:rPr lang="en-US" dirty="0"/>
              <a:t> EU </a:t>
            </a:r>
            <a:r>
              <a:rPr lang="en-US" dirty="0" err="1"/>
              <a:t>karakteristična</a:t>
            </a:r>
            <a:r>
              <a:rPr lang="en-US" dirty="0"/>
              <a:t> </a:t>
            </a:r>
            <a:r>
              <a:rPr lang="en-US" dirty="0" smtClean="0"/>
              <a:t>je </a:t>
            </a:r>
            <a:r>
              <a:rPr lang="en-US" dirty="0" err="1" smtClean="0"/>
              <a:t>gusta</a:t>
            </a:r>
            <a:r>
              <a:rPr lang="en-US" dirty="0" smtClean="0"/>
              <a:t> </a:t>
            </a:r>
            <a:r>
              <a:rPr lang="en-US" dirty="0" err="1"/>
              <a:t>mreža</a:t>
            </a:r>
            <a:r>
              <a:rPr lang="en-US" dirty="0"/>
              <a:t> </a:t>
            </a:r>
            <a:r>
              <a:rPr lang="en-US" dirty="0" err="1"/>
              <a:t>poslovnica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pokriva</a:t>
            </a:r>
            <a:r>
              <a:rPr lang="en-US" dirty="0"/>
              <a:t> </a:t>
            </a:r>
            <a:r>
              <a:rPr lang="en-US" dirty="0" err="1"/>
              <a:t>tržište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41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38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Podela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vrste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/>
              <a:t>agencija</a:t>
            </a:r>
            <a:r>
              <a:rPr lang="en-US" b="1" dirty="0"/>
              <a:t/>
            </a:r>
            <a:br>
              <a:rPr lang="en-US" b="1" dirty="0"/>
            </a:b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pl-PL" b="1" dirty="0"/>
              <a:t>IV  Prema stepenu samostalnosti na tržištu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828800"/>
            <a:ext cx="8382000" cy="48737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 smtClean="0"/>
          </a:p>
          <a:p>
            <a:r>
              <a:rPr lang="vi-VN" b="1" dirty="0" smtClean="0"/>
              <a:t>Nezavisne</a:t>
            </a:r>
            <a:r>
              <a:rPr lang="vi-VN" dirty="0" smtClean="0"/>
              <a:t> </a:t>
            </a:r>
            <a:r>
              <a:rPr lang="vi-VN" dirty="0"/>
              <a:t>(po pravilu male agencije) i</a:t>
            </a:r>
          </a:p>
          <a:p>
            <a:pPr marL="0" indent="0">
              <a:buNone/>
            </a:pPr>
            <a:endParaRPr lang="vi-VN" dirty="0"/>
          </a:p>
          <a:p>
            <a:r>
              <a:rPr lang="vi-VN" b="1" dirty="0"/>
              <a:t>Agencije udružene u veće poslovne sisteme</a:t>
            </a:r>
            <a:r>
              <a:rPr lang="vi-VN" dirty="0"/>
              <a:t>, pri čemu se može uočiti razlika između agencija koje su:</a:t>
            </a:r>
          </a:p>
          <a:p>
            <a:pPr marL="0" indent="0">
              <a:buNone/>
            </a:pPr>
            <a:r>
              <a:rPr lang="sr-Latn-RS" dirty="0" smtClean="0"/>
              <a:t>  </a:t>
            </a:r>
            <a:r>
              <a:rPr lang="vi-VN" dirty="0" smtClean="0"/>
              <a:t> </a:t>
            </a:r>
            <a:r>
              <a:rPr lang="vi-VN" dirty="0"/>
              <a:t>- deo lanaca agencija u vlasništvu velikih kompanija,</a:t>
            </a:r>
          </a:p>
          <a:p>
            <a:pPr marL="0" indent="0">
              <a:buNone/>
            </a:pPr>
            <a:r>
              <a:rPr lang="sr-Latn-RS" dirty="0" smtClean="0"/>
              <a:t>   </a:t>
            </a:r>
            <a:r>
              <a:rPr lang="vi-VN" dirty="0" smtClean="0"/>
              <a:t>- </a:t>
            </a:r>
            <a:r>
              <a:rPr lang="vi-VN" dirty="0"/>
              <a:t>deo lanaca, ali se javljaju kao primaoci franšize,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</a:t>
            </a:r>
            <a:r>
              <a:rPr lang="vi-VN" dirty="0" smtClean="0"/>
              <a:t>- </a:t>
            </a:r>
            <a:r>
              <a:rPr lang="vi-VN" dirty="0"/>
              <a:t>udružene u konzorcijume.</a:t>
            </a:r>
          </a:p>
          <a:p>
            <a:endParaRPr lang="vi-VN" dirty="0"/>
          </a:p>
          <a:p>
            <a:r>
              <a:rPr lang="vi-VN" dirty="0"/>
              <a:t>Agencije i organizatori putovanja mogu biti deo većih turističkih poslovnih sistema, ali i sistema koji posluju van turističkog tržišta.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5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915400" cy="1676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Podela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vrste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 smtClean="0"/>
              <a:t>agencija</a:t>
            </a: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/>
              <a:t/>
            </a:r>
            <a:br>
              <a:rPr lang="sr-Latn-RS" b="1" dirty="0"/>
            </a:br>
            <a:r>
              <a:rPr lang="sr-Latn-RS" b="1" dirty="0"/>
              <a:t>V  Prema vlasništvu nad poslovnim sredstvima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r>
              <a:rPr lang="en-US" dirty="0" smtClean="0"/>
              <a:t>U </a:t>
            </a:r>
            <a:r>
              <a:rPr lang="en-US" dirty="0" err="1"/>
              <a:t>privatnom</a:t>
            </a:r>
            <a:r>
              <a:rPr lang="en-US" dirty="0"/>
              <a:t> </a:t>
            </a:r>
            <a:r>
              <a:rPr lang="en-US" dirty="0" err="1"/>
              <a:t>i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državnom</a:t>
            </a:r>
            <a:r>
              <a:rPr lang="en-US" dirty="0"/>
              <a:t> </a:t>
            </a:r>
            <a:r>
              <a:rPr lang="en-US" dirty="0" err="1" smtClean="0"/>
              <a:t>vlasništvu</a:t>
            </a:r>
            <a:r>
              <a:rPr lang="sr-Latn-R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2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Podela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vrste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 smtClean="0"/>
              <a:t>agencija</a:t>
            </a: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/>
              <a:t/>
            </a:r>
            <a:br>
              <a:rPr lang="sr-Latn-RS" b="1" dirty="0"/>
            </a:br>
            <a:r>
              <a:rPr lang="sr-Latn-RS" b="1" dirty="0"/>
              <a:t>VI  Prema tržišnoj usmerenosti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752600"/>
            <a:ext cx="8610600" cy="4873752"/>
          </a:xfrm>
        </p:spPr>
        <p:txBody>
          <a:bodyPr/>
          <a:lstStyle/>
          <a:p>
            <a:endParaRPr lang="en-US" dirty="0" smtClean="0"/>
          </a:p>
          <a:p>
            <a:r>
              <a:rPr lang="vi-VN" b="1" dirty="0" smtClean="0"/>
              <a:t>Lokalne</a:t>
            </a:r>
            <a:r>
              <a:rPr lang="vi-VN" b="1" dirty="0"/>
              <a:t>, regionalne, nacionalne i međunarodne</a:t>
            </a:r>
          </a:p>
          <a:p>
            <a:pPr marL="0" indent="0">
              <a:buNone/>
            </a:pPr>
            <a:endParaRPr lang="vi-VN" dirty="0"/>
          </a:p>
          <a:p>
            <a:r>
              <a:rPr lang="vi-VN" b="1" dirty="0"/>
              <a:t>Mega - turoperatori</a:t>
            </a:r>
          </a:p>
          <a:p>
            <a:endParaRPr lang="vi-VN" dirty="0"/>
          </a:p>
          <a:p>
            <a:r>
              <a:rPr lang="vi-VN" dirty="0"/>
              <a:t>Agencije usmerene na pojedine tržišne segmente - </a:t>
            </a:r>
            <a:r>
              <a:rPr lang="vi-VN" b="1" dirty="0"/>
              <a:t>specijalizovane agencije</a:t>
            </a:r>
          </a:p>
          <a:p>
            <a:endParaRPr lang="vi-VN" dirty="0"/>
          </a:p>
          <a:p>
            <a:r>
              <a:rPr lang="vi-VN" dirty="0"/>
              <a:t>Nove vrste agencija: </a:t>
            </a:r>
            <a:r>
              <a:rPr lang="vi-VN" b="1" dirty="0"/>
              <a:t>kompanije za upravljanjem destinacijom </a:t>
            </a:r>
            <a:r>
              <a:rPr lang="vi-VN" dirty="0"/>
              <a:t>(DMC - destination management company) i </a:t>
            </a:r>
            <a:r>
              <a:rPr lang="vi-VN" b="1" dirty="0"/>
              <a:t>profesionalni organizatori kongresa</a:t>
            </a:r>
            <a:r>
              <a:rPr lang="vi-VN" dirty="0"/>
              <a:t> (PCO).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22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2725</TotalTime>
  <Words>1126</Words>
  <Application>Microsoft Office PowerPoint</Application>
  <PresentationFormat>On-screen Show (4:3)</PresentationFormat>
  <Paragraphs>193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Oriel</vt:lpstr>
      <vt:lpstr>2. Uloga turističkih agencija i turoperatora</vt:lpstr>
      <vt:lpstr>Karakteristike i specifičnosti turističkog tržišta</vt:lpstr>
      <vt:lpstr>Karakteristike i specifičnosti turističkog tržišta</vt:lpstr>
      <vt:lpstr>Karakteristike i specifičnosti turističkog tržišta</vt:lpstr>
      <vt:lpstr>Karakteristike i specifičnosti turističkog tržišta</vt:lpstr>
      <vt:lpstr>Mesto i uloga agencija na turističkom tržištu  - Osnovne funkcije  turističkih agencija -</vt:lpstr>
      <vt:lpstr>Mesto i uloga agencija na turističkom tržištu  - Osnovne funkcije  turističkih agencija -</vt:lpstr>
      <vt:lpstr>Turističke agencije kao posrednici u turističkom prometu </vt:lpstr>
      <vt:lpstr>Turističke agencije kao posrednici u turističkom prometu</vt:lpstr>
      <vt:lpstr>Uloga agencija kao organizatora putovanja</vt:lpstr>
      <vt:lpstr>Informativno-savetodavna uloga turističkih agencija</vt:lpstr>
      <vt:lpstr>Informativno-savetodavna uloga turističkih agencija</vt:lpstr>
      <vt:lpstr>Uloga turističkih agencija u domenu propagande</vt:lpstr>
      <vt:lpstr>Podela i vrste turističkih agencija  I  Prema karakteru poslova</vt:lpstr>
      <vt:lpstr>Podela i vrste turističkih agencija  I  Prema karakteru poslova</vt:lpstr>
      <vt:lpstr>Podela i vrste turističkih agencija  I  Prema karakteru poslova</vt:lpstr>
      <vt:lpstr>Osnovna obeležja razvoja receptivnih turističkih agencija</vt:lpstr>
      <vt:lpstr>Osnovna obeležja razvoja receptivnih turističkih agencija</vt:lpstr>
      <vt:lpstr>Osnovna obeležja razvoja receptivnih turističkih agencija</vt:lpstr>
      <vt:lpstr>Podela i vrste turističkih agencija  II  Prema predmetu poslovanja</vt:lpstr>
      <vt:lpstr>Podela i vrste turističkih agencija  III Prema organizacionom obliku</vt:lpstr>
      <vt:lpstr>Podela i vrste turističkih agencija  IV  Prema stepenu samostalnosti na tržištu</vt:lpstr>
      <vt:lpstr>Podela i vrste turističkih agencija  V  Prema vlasništvu nad poslovnim sredstvima</vt:lpstr>
      <vt:lpstr>Podela i vrste turističkih agencija  VI  Prema tržišnoj usmerenosti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Mesto i uloga agencija na turističkom tržištu</dc:title>
  <dc:creator>Jelisaveta</dc:creator>
  <cp:lastModifiedBy>Jelisaveta</cp:lastModifiedBy>
  <cp:revision>46</cp:revision>
  <dcterms:created xsi:type="dcterms:W3CDTF">2020-10-16T20:01:28Z</dcterms:created>
  <dcterms:modified xsi:type="dcterms:W3CDTF">2021-02-22T02:03:55Z</dcterms:modified>
</cp:coreProperties>
</file>