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1"/>
  </p:notesMasterIdLst>
  <p:handoutMasterIdLst>
    <p:handoutMasterId r:id="rId22"/>
  </p:handoutMasterIdLst>
  <p:sldIdLst>
    <p:sldId id="276" r:id="rId2"/>
    <p:sldId id="272" r:id="rId3"/>
    <p:sldId id="273" r:id="rId4"/>
    <p:sldId id="274" r:id="rId5"/>
    <p:sldId id="277" r:id="rId6"/>
    <p:sldId id="278" r:id="rId7"/>
    <p:sldId id="259" r:id="rId8"/>
    <p:sldId id="279" r:id="rId9"/>
    <p:sldId id="275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1D749F"/>
    <a:srgbClr val="207E9C"/>
    <a:srgbClr val="2184A3"/>
    <a:srgbClr val="2D6F97"/>
    <a:srgbClr val="1E739E"/>
    <a:srgbClr val="1F78A5"/>
    <a:srgbClr val="207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10F1FE3-2E5A-4BF6-A198-8174A915A9F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444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949AE47-331C-412A-95E0-A250F90B5B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073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FBB16E-7E3A-4306-925A-C9225BF33B3A}" type="slidenum">
              <a:rPr lang="en-US"/>
              <a:pPr/>
              <a:t>7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8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4376B7B-77DD-4710-BFFE-BB23AD66FB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B2FEBA4-9E09-4E56-A7C9-FB160712508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F62694C-C60C-486A-B7B9-CDD3BA338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5956-8B51-4BBC-B6D8-7F0B3AD05A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5AF6-8724-4869-908C-B4B856E000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9EAD12A-3C1E-4E11-9E5A-D679209FA4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71FE5-2C84-478D-91DF-293F5F8EED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99D2534-C46F-4BA6-B414-36C022AAFF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E3E148B-BB2D-4263-9859-1863A3B791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A8B6E-D1F8-4AA0-B45F-E08B76E78C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03DE6-0E22-4E77-9CDD-DB83941E9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DA19354-0DD0-43F4-9777-46E1303A14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1894362"/>
          </a:xfrm>
        </p:spPr>
        <p:txBody>
          <a:bodyPr/>
          <a:lstStyle/>
          <a:p>
            <a:pPr algn="ctr"/>
            <a:r>
              <a:rPr lang="en-US" dirty="0" smtClean="0"/>
              <a:t>1. </a:t>
            </a:r>
            <a:r>
              <a:rPr lang="en-US" dirty="0" err="1" smtClean="0"/>
              <a:t>Osnovne</a:t>
            </a:r>
            <a:r>
              <a:rPr lang="en-US" dirty="0" smtClean="0"/>
              <a:t> </a:t>
            </a:r>
            <a:r>
              <a:rPr lang="en-US" dirty="0" err="1" smtClean="0"/>
              <a:t>kar</a:t>
            </a:r>
            <a:r>
              <a:rPr lang="sr-Latn-RS" dirty="0" smtClean="0"/>
              <a:t>akteristike nastanka i razvoja turističkih agencija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124200"/>
            <a:ext cx="7086600" cy="3048000"/>
          </a:xfrm>
        </p:spPr>
        <p:txBody>
          <a:bodyPr>
            <a:normAutofit/>
          </a:bodyPr>
          <a:lstStyle/>
          <a:p>
            <a:r>
              <a:rPr lang="sr-Latn-RS" dirty="0" smtClean="0"/>
              <a:t>1.1. Pojam i definisanje turističkih agencija</a:t>
            </a:r>
          </a:p>
          <a:p>
            <a:endParaRPr lang="sr-Latn-RS" dirty="0" smtClean="0"/>
          </a:p>
          <a:p>
            <a:r>
              <a:rPr lang="sr-Latn-RS" dirty="0" smtClean="0"/>
              <a:t>1.2. Putovanja u ljudskom društvu i začeci agencijskog poslovanja</a:t>
            </a:r>
          </a:p>
          <a:p>
            <a:endParaRPr lang="sr-Latn-RS" dirty="0" smtClean="0"/>
          </a:p>
          <a:p>
            <a:r>
              <a:rPr lang="sr-Latn-RS" dirty="0" smtClean="0"/>
              <a:t>1.3. Nastanak i razvoj turističkih agencija u svetu</a:t>
            </a:r>
          </a:p>
          <a:p>
            <a:endParaRPr lang="sr-Latn-RS" dirty="0" smtClean="0"/>
          </a:p>
          <a:p>
            <a:r>
              <a:rPr lang="sr-Latn-RS" dirty="0" smtClean="0"/>
              <a:t>1.4. Nastanak i razvoj turističkih agencija u našoj zemlji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8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991600" cy="1143000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Pojam</a:t>
            </a:r>
            <a:r>
              <a:rPr lang="en-US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definisanje</a:t>
            </a:r>
            <a:r>
              <a:rPr lang="en-US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turističkih</a:t>
            </a:r>
            <a:r>
              <a:rPr lang="en-US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agencija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2133600"/>
            <a:ext cx="8534400" cy="4525963"/>
          </a:xfrm>
        </p:spPr>
        <p:txBody>
          <a:bodyPr/>
          <a:lstStyle/>
          <a:p>
            <a:pPr>
              <a:buNone/>
            </a:pP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Prve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agencije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nastale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polovinom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19. </a:t>
            </a:r>
            <a:r>
              <a:rPr lang="en-US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veka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 smtClean="0"/>
              <a:t>i </a:t>
            </a:r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osnovna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uloga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je </a:t>
            </a:r>
            <a:r>
              <a:rPr lang="en-US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bila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posredovanje</a:t>
            </a:r>
            <a:r>
              <a:rPr lang="en-US" b="1" dirty="0">
                <a:solidFill>
                  <a:schemeClr val="tx1"/>
                </a:solidFill>
              </a:rPr>
              <a:t> u </a:t>
            </a:r>
            <a:r>
              <a:rPr lang="en-US" b="1" dirty="0" err="1" smtClean="0">
                <a:solidFill>
                  <a:schemeClr val="tx1"/>
                </a:solidFill>
              </a:rPr>
              <a:t>turističkom</a:t>
            </a:r>
            <a:r>
              <a:rPr lang="en-US" b="1" dirty="0" smtClean="0"/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prometu</a:t>
            </a:r>
            <a:r>
              <a:rPr lang="sr-Latn-R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Polovinom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20. </a:t>
            </a:r>
            <a:r>
              <a:rPr lang="en-US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veka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nova </a:t>
            </a:r>
            <a:r>
              <a:rPr lang="en-US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uloga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 </a:t>
            </a:r>
            <a:r>
              <a:rPr lang="en-US" b="1" dirty="0" err="1" smtClean="0">
                <a:solidFill>
                  <a:schemeClr val="tx1"/>
                </a:solidFill>
              </a:rPr>
              <a:t>organizovanju</a:t>
            </a:r>
            <a:r>
              <a:rPr lang="en-US" b="1" dirty="0" smtClean="0"/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turističkih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putovanja</a:t>
            </a:r>
            <a:r>
              <a:rPr lang="sr-Latn-R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>
              <a:buNone/>
            </a:pPr>
            <a:endParaRPr lang="sr-Latn-RS" dirty="0"/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 smtClean="0"/>
              <a:t>Prvorazredna uloga u pretvaranju turizma u masovni fenomen.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467600" cy="1143000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Definicije</a:t>
            </a:r>
            <a:r>
              <a:rPr lang="en-US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turističkih</a:t>
            </a:r>
            <a:r>
              <a:rPr lang="en-US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agencija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676400"/>
            <a:ext cx="8915400" cy="4797552"/>
          </a:xfrm>
        </p:spPr>
        <p:txBody>
          <a:bodyPr/>
          <a:lstStyle/>
          <a:p>
            <a:pPr>
              <a:buNone/>
            </a:pPr>
            <a:endParaRPr lang="sr-Latn-RS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sr-Latn-RS" b="1" dirty="0"/>
          </a:p>
          <a:p>
            <a:pPr>
              <a:buNone/>
            </a:pPr>
            <a:r>
              <a:rPr lang="vi-VN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</a:t>
            </a:r>
            <a:r>
              <a:rPr lang="vi-VN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sr-Latn-RS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Najrasprostranjeniji oblik posredovanja između turističke tražnje i ponude – </a:t>
            </a:r>
            <a:r>
              <a:rPr lang="sr-Latn-RS" i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Slobodan Unković</a:t>
            </a:r>
            <a:endParaRPr lang="sr-Latn-RS" i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n-US" dirty="0">
              <a:solidFill>
                <a:schemeClr val="tx1"/>
              </a:solidFill>
              <a:latin typeface="Century Schoolbook" panose="02040604050505020304" pitchFamily="18" charset="0"/>
            </a:endParaRP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  <a:latin typeface="Century Schoolbook" panose="02040604050505020304" pitchFamily="18" charset="0"/>
              </a:rPr>
              <a:t>• </a:t>
            </a:r>
            <a:r>
              <a:rPr lang="en-US" b="1" dirty="0" err="1">
                <a:solidFill>
                  <a:schemeClr val="tx1"/>
                </a:solidFill>
                <a:latin typeface="Century Schoolbook" panose="02040604050505020304" pitchFamily="18" charset="0"/>
              </a:rPr>
              <a:t>Privredno</a:t>
            </a:r>
            <a:r>
              <a:rPr lang="en-US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entury Schoolbook" panose="02040604050505020304" pitchFamily="18" charset="0"/>
              </a:rPr>
              <a:t>preduzeće</a:t>
            </a:r>
            <a:r>
              <a:rPr lang="en-US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entury Schoolbook" panose="02040604050505020304" pitchFamily="18" charset="0"/>
              </a:rPr>
              <a:t>koje</a:t>
            </a:r>
            <a:r>
              <a:rPr lang="en-US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entury Schoolbook" panose="02040604050505020304" pitchFamily="18" charset="0"/>
              </a:rPr>
              <a:t>usluge</a:t>
            </a:r>
            <a:r>
              <a:rPr lang="en-US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Century Schoolbook" panose="02040604050505020304" pitchFamily="18" charset="0"/>
              </a:rPr>
              <a:t>trećih</a:t>
            </a:r>
            <a:r>
              <a:rPr lang="en-US" b="1" dirty="0" smtClean="0">
                <a:latin typeface="Century Schoolbook" panose="02040604050505020304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Century Schoolbook" panose="02040604050505020304" pitchFamily="18" charset="0"/>
              </a:rPr>
              <a:t>preduzeća</a:t>
            </a:r>
            <a:r>
              <a:rPr lang="en-US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, </a:t>
            </a:r>
            <a:r>
              <a:rPr lang="en-US" b="1" dirty="0" err="1" smtClean="0">
                <a:solidFill>
                  <a:schemeClr val="tx1"/>
                </a:solidFill>
                <a:latin typeface="Century Schoolbook" panose="02040604050505020304" pitchFamily="18" charset="0"/>
              </a:rPr>
              <a:t>potrebne</a:t>
            </a:r>
            <a:r>
              <a:rPr lang="en-US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Century Schoolbook" panose="02040604050505020304" pitchFamily="18" charset="0"/>
              </a:rPr>
              <a:t>za</a:t>
            </a:r>
            <a:r>
              <a:rPr lang="en-US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entury Schoolbook" panose="02040604050505020304" pitchFamily="18" charset="0"/>
              </a:rPr>
              <a:t>putovanje</a:t>
            </a:r>
            <a:r>
              <a:rPr lang="en-US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entury Schoolbook" panose="02040604050505020304" pitchFamily="18" charset="0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Century Schoolbook" panose="02040604050505020304" pitchFamily="18" charset="0"/>
              </a:rPr>
              <a:t>boravak</a:t>
            </a:r>
            <a:r>
              <a:rPr lang="en-US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, </a:t>
            </a:r>
            <a:r>
              <a:rPr lang="en-US" b="1" dirty="0" err="1" smtClean="0">
                <a:solidFill>
                  <a:schemeClr val="tx1"/>
                </a:solidFill>
                <a:latin typeface="Century Schoolbook" panose="02040604050505020304" pitchFamily="18" charset="0"/>
              </a:rPr>
              <a:t>posreduje</a:t>
            </a:r>
            <a:r>
              <a:rPr lang="en-US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Century Schoolbook" panose="02040604050505020304" pitchFamily="18" charset="0"/>
              </a:rPr>
              <a:t>turistima</a:t>
            </a:r>
            <a:r>
              <a:rPr lang="en-US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  <a:r>
              <a:rPr lang="pl-PL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ili </a:t>
            </a:r>
            <a:r>
              <a:rPr lang="pl-PL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te usluge nudi </a:t>
            </a:r>
            <a:r>
              <a:rPr lang="pl-PL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u</a:t>
            </a:r>
            <a:r>
              <a:rPr lang="en-US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Century Schoolbook" panose="02040604050505020304" pitchFamily="18" charset="0"/>
              </a:rPr>
              <a:t>posebnim</a:t>
            </a:r>
            <a:r>
              <a:rPr lang="en-US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entury Schoolbook" panose="02040604050505020304" pitchFamily="18" charset="0"/>
              </a:rPr>
              <a:t>kombinacijama</a:t>
            </a:r>
            <a:r>
              <a:rPr lang="en-US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entury Schoolbook" panose="02040604050505020304" pitchFamily="18" charset="0"/>
              </a:rPr>
              <a:t>kao</a:t>
            </a:r>
            <a:r>
              <a:rPr lang="en-US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entury Schoolbook" panose="02040604050505020304" pitchFamily="18" charset="0"/>
              </a:rPr>
              <a:t>nove</a:t>
            </a:r>
            <a:r>
              <a:rPr lang="en-US" b="1" dirty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Century Schoolbook" panose="02040604050505020304" pitchFamily="18" charset="0"/>
              </a:rPr>
              <a:t>sopstvene</a:t>
            </a:r>
            <a:r>
              <a:rPr lang="en-US" b="1" dirty="0" smtClean="0">
                <a:latin typeface="Century Schoolbook" panose="02040604050505020304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Century Schoolbook" panose="02040604050505020304" pitchFamily="18" charset="0"/>
              </a:rPr>
              <a:t>usluge</a:t>
            </a:r>
            <a:r>
              <a:rPr lang="en-US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entury Schoolbook" panose="02040604050505020304" pitchFamily="18" charset="0"/>
              </a:rPr>
              <a:t>– </a:t>
            </a:r>
            <a:r>
              <a:rPr lang="en-US" i="1" dirty="0" err="1">
                <a:solidFill>
                  <a:schemeClr val="tx1"/>
                </a:solidFill>
                <a:latin typeface="Century Schoolbook" panose="02040604050505020304" pitchFamily="18" charset="0"/>
              </a:rPr>
              <a:t>Klatt</a:t>
            </a:r>
            <a:r>
              <a:rPr lang="en-US" i="1" dirty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Century Schoolbook" panose="02040604050505020304" pitchFamily="18" charset="0"/>
              </a:rPr>
              <a:t>i</a:t>
            </a:r>
            <a:r>
              <a:rPr lang="en-US" i="1" dirty="0">
                <a:solidFill>
                  <a:schemeClr val="tx1"/>
                </a:solidFill>
                <a:latin typeface="Century Schoolbook" panose="02040604050505020304" pitchFamily="18" charset="0"/>
              </a:rPr>
              <a:t> Fischer</a:t>
            </a:r>
            <a:endParaRPr lang="en-US" dirty="0">
              <a:latin typeface="Century Schoolbook" panose="020406040505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Definicije</a:t>
            </a:r>
            <a:r>
              <a:rPr lang="en-US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turističkih</a:t>
            </a:r>
            <a:r>
              <a:rPr lang="en-US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agencija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676400"/>
            <a:ext cx="8534400" cy="4876800"/>
          </a:xfrm>
        </p:spPr>
        <p:txBody>
          <a:bodyPr/>
          <a:lstStyle/>
          <a:p>
            <a:pPr>
              <a:buNone/>
            </a:pP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Dve</a:t>
            </a:r>
            <a:r>
              <a:rPr lang="en-US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najvažnije</a:t>
            </a:r>
            <a:r>
              <a:rPr lang="en-US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uloge</a:t>
            </a:r>
            <a:r>
              <a:rPr lang="en-US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agencija</a:t>
            </a:r>
            <a:r>
              <a:rPr lang="en-US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sr-Latn-RS" dirty="0" smtClean="0"/>
              <a:t> p</a:t>
            </a:r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osrednička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organizatorska</a:t>
            </a:r>
            <a:endParaRPr lang="en-US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Privredno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preduzeće</a:t>
            </a:r>
            <a:endParaRPr lang="sr-Latn-RS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l-PL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Spada </a:t>
            </a:r>
            <a:r>
              <a:rPr lang="pl-PL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 tercijarni (uslužni) sektor </a:t>
            </a:r>
            <a:r>
              <a:rPr lang="pl-PL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privrede</a:t>
            </a:r>
          </a:p>
          <a:p>
            <a:pPr>
              <a:buNone/>
            </a:pPr>
            <a:endParaRPr lang="pl-PL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Turističke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ili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putničke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agencije</a:t>
            </a:r>
            <a:endParaRPr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it-IT" i="1" dirty="0" smtClean="0">
                <a:solidFill>
                  <a:schemeClr val="tx1"/>
                </a:solidFill>
              </a:rPr>
              <a:t>Travel </a:t>
            </a:r>
            <a:r>
              <a:rPr lang="it-IT" i="1" dirty="0">
                <a:solidFill>
                  <a:schemeClr val="tx1"/>
                </a:solidFill>
              </a:rPr>
              <a:t>agency, Reiseburo, Agenzia di </a:t>
            </a:r>
            <a:r>
              <a:rPr lang="it-IT" i="1" dirty="0" smtClean="0">
                <a:solidFill>
                  <a:schemeClr val="tx1"/>
                </a:solidFill>
              </a:rPr>
              <a:t>viaggio, </a:t>
            </a:r>
            <a:r>
              <a:rPr lang="en-US" i="1" dirty="0" err="1" smtClean="0">
                <a:solidFill>
                  <a:schemeClr val="tx1"/>
                </a:solidFill>
              </a:rPr>
              <a:t>Agence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i="1" dirty="0">
                <a:solidFill>
                  <a:schemeClr val="tx1"/>
                </a:solidFill>
              </a:rPr>
              <a:t>de voyages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sr-Latn-RS" sz="2800" b="1" dirty="0" smtClean="0"/>
              <a:t>Putovanje u ljudskom društvu </a:t>
            </a:r>
            <a:br>
              <a:rPr lang="sr-Latn-RS" sz="2800" b="1" dirty="0" smtClean="0"/>
            </a:br>
            <a:r>
              <a:rPr lang="sr-Latn-RS" sz="2800" b="1" dirty="0" smtClean="0"/>
              <a:t>i začeci agencijskog poslovanja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5344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SUMERCI</a:t>
            </a:r>
            <a:r>
              <a:rPr lang="en-US" dirty="0"/>
              <a:t> – </a:t>
            </a:r>
            <a:r>
              <a:rPr lang="en-US" dirty="0" err="1"/>
              <a:t>začetnici</a:t>
            </a:r>
            <a:r>
              <a:rPr lang="en-US" dirty="0"/>
              <a:t> </a:t>
            </a:r>
            <a:r>
              <a:rPr lang="en-US" dirty="0" err="1"/>
              <a:t>nove</a:t>
            </a:r>
            <a:r>
              <a:rPr lang="en-US" dirty="0"/>
              <a:t> ere u </a:t>
            </a:r>
            <a:r>
              <a:rPr lang="en-US" dirty="0" err="1"/>
              <a:t>razvoju</a:t>
            </a:r>
            <a:r>
              <a:rPr lang="en-US" dirty="0"/>
              <a:t> </a:t>
            </a:r>
            <a:r>
              <a:rPr lang="en-US" dirty="0" err="1"/>
              <a:t>putovanja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dirty="0" err="1"/>
              <a:t>otkriće</a:t>
            </a:r>
            <a:r>
              <a:rPr lang="en-US" dirty="0"/>
              <a:t> </a:t>
            </a:r>
            <a:r>
              <a:rPr lang="en-US" dirty="0" err="1"/>
              <a:t>novca</a:t>
            </a:r>
            <a:r>
              <a:rPr lang="en-US" dirty="0"/>
              <a:t>, </a:t>
            </a:r>
            <a:r>
              <a:rPr lang="en-US" dirty="0" err="1"/>
              <a:t>pronalazak</a:t>
            </a:r>
            <a:r>
              <a:rPr lang="en-US" dirty="0"/>
              <a:t> </a:t>
            </a:r>
            <a:r>
              <a:rPr lang="en-US" dirty="0" err="1"/>
              <a:t>točka</a:t>
            </a:r>
            <a:r>
              <a:rPr lang="en-US" dirty="0"/>
              <a:t>, </a:t>
            </a:r>
            <a:r>
              <a:rPr lang="en-US" dirty="0" err="1"/>
              <a:t>pojava</a:t>
            </a:r>
            <a:r>
              <a:rPr lang="en-US" dirty="0"/>
              <a:t> </a:t>
            </a:r>
            <a:r>
              <a:rPr lang="en-US" dirty="0" err="1"/>
              <a:t>klinastog</a:t>
            </a:r>
            <a:r>
              <a:rPr lang="en-US" dirty="0"/>
              <a:t> </a:t>
            </a:r>
            <a:r>
              <a:rPr lang="en-US" dirty="0" err="1" smtClean="0"/>
              <a:t>pisma</a:t>
            </a:r>
            <a:r>
              <a:rPr lang="sr-Latn-RS" dirty="0" smtClean="0"/>
              <a:t>, prvi popločani putevi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začetnici</a:t>
            </a:r>
            <a:r>
              <a:rPr lang="en-US" dirty="0"/>
              <a:t> </a:t>
            </a:r>
            <a:r>
              <a:rPr lang="en-US" dirty="0" err="1"/>
              <a:t>poslovnih</a:t>
            </a:r>
            <a:r>
              <a:rPr lang="en-US" dirty="0"/>
              <a:t> </a:t>
            </a:r>
            <a:r>
              <a:rPr lang="en-US" dirty="0" err="1"/>
              <a:t>putovanja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EGIPAT</a:t>
            </a:r>
            <a:r>
              <a:rPr lang="en-US" dirty="0"/>
              <a:t> – </a:t>
            </a:r>
            <a:r>
              <a:rPr lang="en-US" dirty="0" err="1"/>
              <a:t>prva</a:t>
            </a:r>
            <a:r>
              <a:rPr lang="en-US" dirty="0"/>
              <a:t> </a:t>
            </a:r>
            <a:r>
              <a:rPr lang="en-US" dirty="0" err="1"/>
              <a:t>turistička</a:t>
            </a:r>
            <a:r>
              <a:rPr lang="en-US" dirty="0"/>
              <a:t> </a:t>
            </a:r>
            <a:r>
              <a:rPr lang="en-US" dirty="0" err="1" smtClean="0"/>
              <a:t>putovanja</a:t>
            </a:r>
            <a:endParaRPr lang="sr-Latn-R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i="1" dirty="0" err="1"/>
              <a:t>Kraljica</a:t>
            </a:r>
            <a:r>
              <a:rPr lang="en-US" i="1" dirty="0"/>
              <a:t> </a:t>
            </a:r>
            <a:r>
              <a:rPr lang="en-US" i="1" dirty="0" err="1"/>
              <a:t>Hatšepsut</a:t>
            </a:r>
            <a:r>
              <a:rPr lang="en-US" i="1" dirty="0"/>
              <a:t> </a:t>
            </a:r>
            <a:r>
              <a:rPr lang="en-US" dirty="0"/>
              <a:t>1480. g. pre </a:t>
            </a:r>
            <a:r>
              <a:rPr lang="en-US" dirty="0" err="1"/>
              <a:t>n.e</a:t>
            </a:r>
            <a:r>
              <a:rPr lang="en-US" dirty="0" err="1" smtClean="0"/>
              <a:t>.</a:t>
            </a:r>
            <a:endParaRPr lang="sr-Latn-R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izgradnja</a:t>
            </a:r>
            <a:r>
              <a:rPr lang="en-US" dirty="0"/>
              <a:t> </a:t>
            </a:r>
            <a:r>
              <a:rPr lang="en-US" dirty="0" err="1" smtClean="0"/>
              <a:t>piramida</a:t>
            </a:r>
            <a:endParaRPr lang="sr-Latn-R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putovanja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svetkovine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58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808"/>
            <a:ext cx="86106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/>
              <a:t>Putovanje</a:t>
            </a:r>
            <a:r>
              <a:rPr lang="en-US" sz="2800" b="1" dirty="0"/>
              <a:t> u </a:t>
            </a:r>
            <a:r>
              <a:rPr lang="en-US" sz="2800" b="1" dirty="0" err="1"/>
              <a:t>ljudskom</a:t>
            </a:r>
            <a:r>
              <a:rPr lang="en-US" sz="2800" b="1" dirty="0"/>
              <a:t> </a:t>
            </a:r>
            <a:r>
              <a:rPr lang="en-US" sz="2800" b="1" dirty="0" err="1"/>
              <a:t>društvu</a:t>
            </a:r>
            <a:r>
              <a:rPr lang="en-US" sz="2800" b="1" dirty="0"/>
              <a:t> </a:t>
            </a:r>
            <a:br>
              <a:rPr lang="en-US" sz="2800" b="1" dirty="0"/>
            </a:b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začeci</a:t>
            </a:r>
            <a:r>
              <a:rPr lang="en-US" sz="2800" b="1" dirty="0"/>
              <a:t> </a:t>
            </a:r>
            <a:r>
              <a:rPr lang="en-US" sz="2800" b="1" dirty="0" err="1"/>
              <a:t>agencijskog</a:t>
            </a:r>
            <a:r>
              <a:rPr lang="en-US" sz="2800" b="1" dirty="0"/>
              <a:t> </a:t>
            </a:r>
            <a:r>
              <a:rPr lang="en-US" sz="2800" b="1" dirty="0" err="1"/>
              <a:t>poslovanja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447800"/>
            <a:ext cx="8610600" cy="52578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/>
              <a:t>ANTIČKA GRČKA </a:t>
            </a:r>
            <a:r>
              <a:rPr lang="en-US" dirty="0"/>
              <a:t>– </a:t>
            </a:r>
            <a:r>
              <a:rPr lang="en-US" dirty="0" err="1"/>
              <a:t>putovanja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Olimpijske</a:t>
            </a:r>
            <a:r>
              <a:rPr lang="en-US" dirty="0"/>
              <a:t> </a:t>
            </a:r>
            <a:r>
              <a:rPr lang="en-US" dirty="0" err="1"/>
              <a:t>igre</a:t>
            </a:r>
            <a:r>
              <a:rPr lang="en-US" dirty="0"/>
              <a:t> </a:t>
            </a:r>
            <a:endParaRPr lang="sr-Latn-RS" dirty="0" smtClean="0"/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 </a:t>
            </a:r>
            <a:r>
              <a:rPr lang="en-US" dirty="0" smtClean="0"/>
              <a:t>(</a:t>
            </a:r>
            <a:r>
              <a:rPr lang="en-US" dirty="0"/>
              <a:t>od 776.g. pre </a:t>
            </a:r>
            <a:r>
              <a:rPr lang="en-US" dirty="0" err="1"/>
              <a:t>n.e.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Putovanja</a:t>
            </a:r>
            <a:r>
              <a:rPr lang="en-US" dirty="0"/>
              <a:t> u </a:t>
            </a:r>
            <a:r>
              <a:rPr lang="en-US" dirty="0" err="1"/>
              <a:t>proročišta</a:t>
            </a:r>
            <a:r>
              <a:rPr lang="en-US" dirty="0"/>
              <a:t>, </a:t>
            </a:r>
            <a:r>
              <a:rPr lang="en-US" dirty="0" err="1"/>
              <a:t>gradove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svetilišta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Prvi</a:t>
            </a:r>
            <a:r>
              <a:rPr lang="en-US" dirty="0"/>
              <a:t> </a:t>
            </a:r>
            <a:r>
              <a:rPr lang="en-US" dirty="0" err="1"/>
              <a:t>državni</a:t>
            </a:r>
            <a:r>
              <a:rPr lang="en-US" dirty="0"/>
              <a:t> </a:t>
            </a:r>
            <a:r>
              <a:rPr lang="en-US" dirty="0" err="1"/>
              <a:t>organi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pomoć</a:t>
            </a:r>
            <a:r>
              <a:rPr lang="en-US" dirty="0"/>
              <a:t> </a:t>
            </a:r>
            <a:r>
              <a:rPr lang="en-US" dirty="0" err="1" smtClean="0"/>
              <a:t>strancima</a:t>
            </a:r>
            <a:r>
              <a:rPr lang="sr-Latn-RS" dirty="0" smtClean="0"/>
              <a:t> tokom boravka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proxenos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b="1" dirty="0"/>
              <a:t>RIM</a:t>
            </a:r>
            <a:r>
              <a:rPr lang="en-US" dirty="0"/>
              <a:t> – </a:t>
            </a:r>
            <a:r>
              <a:rPr lang="en-US" dirty="0" err="1"/>
              <a:t>izgradnja</a:t>
            </a:r>
            <a:r>
              <a:rPr lang="en-US" dirty="0"/>
              <a:t> </a:t>
            </a:r>
            <a:r>
              <a:rPr lang="en-US" dirty="0" err="1"/>
              <a:t>mreže</a:t>
            </a:r>
            <a:r>
              <a:rPr lang="en-US" dirty="0"/>
              <a:t> </a:t>
            </a:r>
            <a:r>
              <a:rPr lang="en-US" dirty="0" err="1"/>
              <a:t>puteva</a:t>
            </a:r>
            <a:r>
              <a:rPr lang="en-US" dirty="0"/>
              <a:t> (u </a:t>
            </a:r>
            <a:r>
              <a:rPr lang="en-US" dirty="0" err="1"/>
              <a:t>doba</a:t>
            </a:r>
            <a:r>
              <a:rPr lang="en-US" dirty="0"/>
              <a:t> </a:t>
            </a:r>
            <a:r>
              <a:rPr lang="en-US" dirty="0" err="1"/>
              <a:t>imperatora</a:t>
            </a:r>
            <a:r>
              <a:rPr lang="en-US" dirty="0"/>
              <a:t> </a:t>
            </a:r>
            <a:r>
              <a:rPr lang="en-US" dirty="0" err="1"/>
              <a:t>Trajana</a:t>
            </a:r>
            <a:r>
              <a:rPr lang="en-US" dirty="0"/>
              <a:t> 50.000 </a:t>
            </a:r>
            <a:r>
              <a:rPr lang="en-US" dirty="0" err="1"/>
              <a:t>milja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Mreža</a:t>
            </a:r>
            <a:r>
              <a:rPr lang="en-US" dirty="0"/>
              <a:t> </a:t>
            </a:r>
            <a:r>
              <a:rPr lang="en-US" dirty="0" err="1" smtClean="0"/>
              <a:t>postaja</a:t>
            </a:r>
            <a:r>
              <a:rPr lang="sr-Latn-RS" dirty="0" smtClean="0"/>
              <a:t> – zamena konjske zaprege, prenoćište i druge usluge.</a:t>
            </a:r>
          </a:p>
          <a:p>
            <a:pPr marL="0" indent="0">
              <a:buNone/>
            </a:pPr>
            <a:endParaRPr lang="sr-Latn-RS" dirty="0" smtClean="0"/>
          </a:p>
          <a:p>
            <a:r>
              <a:rPr lang="sr-Latn-RS" dirty="0" smtClean="0"/>
              <a:t>Razlozi putovanja: vojni, poslovni, zabava, rekreacija, obilasci turističkih atraktivnosti Starog sveta u Egiptu, Grčoj i Maloj Aziji, festivali, takmičenja, boravak na moru i u termalnim kupalištima.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40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52400" y="1143000"/>
            <a:ext cx="8686800" cy="48768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r-Latn-C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Srednji vek – hodočasnička </a:t>
            </a:r>
            <a:r>
              <a:rPr lang="sr-Latn-C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putovanja</a:t>
            </a:r>
          </a:p>
          <a:p>
            <a:pPr>
              <a:buFont typeface="Arial" panose="020B0604020202020204" pitchFamily="34" charset="0"/>
              <a:buChar char="•"/>
            </a:pPr>
            <a:endParaRPr lang="sr-Latn-C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r-Latn-C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Grand tour – 17. i 18. </a:t>
            </a:r>
            <a:r>
              <a:rPr lang="sr-Latn-C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vek</a:t>
            </a:r>
          </a:p>
          <a:p>
            <a:pPr>
              <a:buFont typeface="Arial" panose="020B0604020202020204" pitchFamily="34" charset="0"/>
              <a:buChar char="•"/>
            </a:pPr>
            <a:endParaRPr lang="sr-Latn-C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r-Latn-C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začeci agencijskog poslovanja – </a:t>
            </a:r>
            <a:r>
              <a:rPr lang="sr-Latn-C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pošta</a:t>
            </a:r>
          </a:p>
          <a:p>
            <a:pPr>
              <a:buFont typeface="Arial" panose="020B0604020202020204" pitchFamily="34" charset="0"/>
              <a:buChar char="•"/>
            </a:pPr>
            <a:endParaRPr lang="sr-Latn-C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r-Latn-C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Prvi biro Coq d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’Or </a:t>
            </a:r>
            <a:r>
              <a:rPr lang="sr-Latn-C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(Zlatni petao), Pariz 1630.g</a:t>
            </a:r>
            <a:r>
              <a:rPr lang="sr-Latn-C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sr-Latn-C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r-Latn-C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Reisebiro – iseljeničke agencije, kraj 18. i prva polovina 19. veka (Švajcarska, Austrija, </a:t>
            </a:r>
            <a:r>
              <a:rPr lang="sr-Latn-C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Nemačka, Italija, Irska)</a:t>
            </a:r>
            <a:endParaRPr lang="sr-Latn-C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763000" cy="11430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/>
              <a:t>Nastanak</a:t>
            </a:r>
            <a:r>
              <a:rPr lang="en-US" sz="2400" b="1" dirty="0"/>
              <a:t> </a:t>
            </a:r>
            <a:r>
              <a:rPr lang="en-US" sz="2400" b="1" dirty="0" err="1"/>
              <a:t>i</a:t>
            </a:r>
            <a:r>
              <a:rPr lang="en-US" sz="2400" b="1" dirty="0"/>
              <a:t> </a:t>
            </a:r>
            <a:r>
              <a:rPr lang="en-US" sz="2400" b="1" dirty="0" err="1" smtClean="0"/>
              <a:t>razvoj</a:t>
            </a:r>
            <a:r>
              <a:rPr lang="en-US" sz="2400" b="1" dirty="0" smtClean="0"/>
              <a:t> </a:t>
            </a:r>
            <a:r>
              <a:rPr lang="en-US" sz="2400" b="1" dirty="0" err="1"/>
              <a:t>turističkih</a:t>
            </a:r>
            <a:r>
              <a:rPr lang="en-US" sz="2400" b="1" dirty="0"/>
              <a:t> </a:t>
            </a:r>
            <a:r>
              <a:rPr lang="en-US" sz="2400" b="1" dirty="0" err="1"/>
              <a:t>agencija</a:t>
            </a:r>
            <a:r>
              <a:rPr lang="en-US" sz="2400" b="1" dirty="0"/>
              <a:t>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u </a:t>
            </a:r>
            <a:r>
              <a:rPr lang="en-US" sz="2400" b="1" dirty="0" err="1"/>
              <a:t>svetu</a:t>
            </a:r>
            <a:endParaRPr lang="en-US" sz="24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752600"/>
            <a:ext cx="3017650" cy="3883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8600" y="1676400"/>
            <a:ext cx="5181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err="1"/>
              <a:t>Engleska</a:t>
            </a:r>
            <a:r>
              <a:rPr lang="en-US" dirty="0"/>
              <a:t> </a:t>
            </a:r>
            <a:r>
              <a:rPr lang="en-US" dirty="0" err="1"/>
              <a:t>polovinom</a:t>
            </a:r>
            <a:r>
              <a:rPr lang="en-US" dirty="0"/>
              <a:t> 19. </a:t>
            </a:r>
            <a:r>
              <a:rPr lang="en-US" dirty="0" err="1"/>
              <a:t>veka</a:t>
            </a:r>
            <a:r>
              <a:rPr lang="en-US" dirty="0"/>
              <a:t> – </a:t>
            </a:r>
            <a:r>
              <a:rPr lang="en-US" dirty="0" err="1" smtClean="0"/>
              <a:t>društveno</a:t>
            </a:r>
            <a:r>
              <a:rPr lang="sr-Latn-RS" dirty="0" smtClean="0"/>
              <a:t>-</a:t>
            </a:r>
            <a:r>
              <a:rPr lang="en-US" dirty="0" smtClean="0"/>
              <a:t> </a:t>
            </a:r>
            <a:r>
              <a:rPr lang="en-US" dirty="0" err="1"/>
              <a:t>ekonomski</a:t>
            </a:r>
            <a:r>
              <a:rPr lang="en-US" dirty="0"/>
              <a:t> </a:t>
            </a:r>
            <a:r>
              <a:rPr lang="en-US" dirty="0" err="1"/>
              <a:t>uslovi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razvoj</a:t>
            </a:r>
            <a:r>
              <a:rPr lang="en-US" dirty="0"/>
              <a:t> </a:t>
            </a:r>
            <a:r>
              <a:rPr lang="en-US" dirty="0" err="1"/>
              <a:t>turističkih</a:t>
            </a:r>
            <a:r>
              <a:rPr lang="en-US" dirty="0"/>
              <a:t> </a:t>
            </a:r>
            <a:r>
              <a:rPr lang="en-US" dirty="0" err="1"/>
              <a:t>putovanja</a:t>
            </a:r>
            <a:r>
              <a:rPr lang="en-US" dirty="0"/>
              <a:t> (</a:t>
            </a:r>
            <a:r>
              <a:rPr lang="en-US" dirty="0" err="1"/>
              <a:t>industrijska</a:t>
            </a:r>
            <a:r>
              <a:rPr lang="en-US" dirty="0"/>
              <a:t> </a:t>
            </a:r>
            <a:r>
              <a:rPr lang="en-US" dirty="0" err="1"/>
              <a:t>revolucija</a:t>
            </a:r>
            <a:r>
              <a:rPr lang="en-US" dirty="0"/>
              <a:t>, </a:t>
            </a:r>
            <a:r>
              <a:rPr lang="en-US" dirty="0" err="1"/>
              <a:t>promene</a:t>
            </a:r>
            <a:r>
              <a:rPr lang="en-US" dirty="0"/>
              <a:t> u </a:t>
            </a:r>
            <a:r>
              <a:rPr lang="en-US" dirty="0" err="1"/>
              <a:t>nacionalnoj</a:t>
            </a:r>
            <a:r>
              <a:rPr lang="en-US" dirty="0"/>
              <a:t> </a:t>
            </a:r>
            <a:r>
              <a:rPr lang="en-US" dirty="0" err="1"/>
              <a:t>ekonomiji</a:t>
            </a:r>
            <a:r>
              <a:rPr lang="en-US" dirty="0"/>
              <a:t>, </a:t>
            </a:r>
            <a:r>
              <a:rPr lang="en-US" dirty="0" err="1"/>
              <a:t>socijalne</a:t>
            </a:r>
            <a:r>
              <a:rPr lang="en-US" dirty="0"/>
              <a:t> </a:t>
            </a:r>
            <a:r>
              <a:rPr lang="en-US" dirty="0" err="1"/>
              <a:t>promene</a:t>
            </a:r>
            <a:r>
              <a:rPr lang="en-US" dirty="0"/>
              <a:t>, </a:t>
            </a:r>
            <a:r>
              <a:rPr lang="en-US" dirty="0" err="1"/>
              <a:t>razvoj</a:t>
            </a:r>
            <a:r>
              <a:rPr lang="en-US" dirty="0"/>
              <a:t> </a:t>
            </a:r>
            <a:r>
              <a:rPr lang="en-US" dirty="0" err="1"/>
              <a:t>železničkog</a:t>
            </a:r>
            <a:r>
              <a:rPr lang="en-US" dirty="0"/>
              <a:t> </a:t>
            </a:r>
            <a:r>
              <a:rPr lang="en-US" dirty="0" err="1"/>
              <a:t>saobraćaja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Thomas </a:t>
            </a:r>
            <a:r>
              <a:rPr lang="en-US" b="1" dirty="0" smtClean="0"/>
              <a:t>Cook </a:t>
            </a:r>
            <a:r>
              <a:rPr lang="en-US" dirty="0" smtClean="0"/>
              <a:t>- </a:t>
            </a:r>
            <a:r>
              <a:rPr lang="en-US" dirty="0" err="1" smtClean="0"/>
              <a:t>prvo</a:t>
            </a:r>
            <a:r>
              <a:rPr lang="en-US" dirty="0" smtClean="0"/>
              <a:t> </a:t>
            </a:r>
            <a:r>
              <a:rPr lang="en-US" dirty="0" err="1"/>
              <a:t>organizovano</a:t>
            </a:r>
            <a:r>
              <a:rPr lang="en-US" dirty="0"/>
              <a:t> </a:t>
            </a:r>
            <a:r>
              <a:rPr lang="en-US" dirty="0" err="1"/>
              <a:t>putovanje</a:t>
            </a:r>
            <a:r>
              <a:rPr lang="en-US" dirty="0"/>
              <a:t> 5. </a:t>
            </a:r>
            <a:r>
              <a:rPr lang="en-US" dirty="0" err="1"/>
              <a:t>jula</a:t>
            </a:r>
            <a:r>
              <a:rPr lang="en-US" dirty="0"/>
              <a:t> 1841. </a:t>
            </a:r>
            <a:r>
              <a:rPr lang="en-US" dirty="0" err="1" smtClean="0"/>
              <a:t>godine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1845. </a:t>
            </a:r>
            <a:r>
              <a:rPr lang="en-US" b="1" dirty="0" err="1"/>
              <a:t>osniva</a:t>
            </a:r>
            <a:r>
              <a:rPr lang="en-US" b="1" dirty="0"/>
              <a:t> </a:t>
            </a:r>
            <a:r>
              <a:rPr lang="en-US" b="1" dirty="0" err="1"/>
              <a:t>prvu</a:t>
            </a:r>
            <a:r>
              <a:rPr lang="en-US" b="1" dirty="0"/>
              <a:t> </a:t>
            </a:r>
            <a:r>
              <a:rPr lang="en-US" b="1" dirty="0" err="1"/>
              <a:t>putničku</a:t>
            </a:r>
            <a:r>
              <a:rPr lang="en-US" b="1" dirty="0"/>
              <a:t> </a:t>
            </a:r>
            <a:r>
              <a:rPr lang="en-US" b="1" dirty="0" err="1" smtClean="0"/>
              <a:t>agenciju</a:t>
            </a:r>
            <a:endParaRPr lang="en-US" b="1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 err="1" smtClean="0"/>
              <a:t>Postavio</a:t>
            </a:r>
            <a:r>
              <a:rPr lang="en-US" b="1" dirty="0" smtClean="0"/>
              <a:t> </a:t>
            </a:r>
            <a:r>
              <a:rPr lang="en-US" b="1" dirty="0" err="1" smtClean="0"/>
              <a:t>temelje</a:t>
            </a:r>
            <a:r>
              <a:rPr lang="en-US" b="1" dirty="0" smtClean="0"/>
              <a:t> </a:t>
            </a:r>
            <a:r>
              <a:rPr lang="en-US" b="1" dirty="0" err="1" smtClean="0"/>
              <a:t>savremenog</a:t>
            </a:r>
            <a:r>
              <a:rPr lang="en-US" b="1" dirty="0" smtClean="0"/>
              <a:t> </a:t>
            </a:r>
            <a:r>
              <a:rPr lang="en-US" b="1" dirty="0" err="1" smtClean="0"/>
              <a:t>agencijskog</a:t>
            </a:r>
            <a:r>
              <a:rPr lang="en-US" b="1" dirty="0" smtClean="0"/>
              <a:t> </a:t>
            </a:r>
            <a:r>
              <a:rPr lang="en-US" b="1" dirty="0" err="1" smtClean="0"/>
              <a:t>poslovanja</a:t>
            </a:r>
            <a:r>
              <a:rPr lang="en-US" b="1" dirty="0" smtClean="0"/>
              <a:t>.</a:t>
            </a:r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err="1"/>
              <a:t>Saradnja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i="1" dirty="0"/>
              <a:t>Midland</a:t>
            </a:r>
            <a:r>
              <a:rPr lang="en-US" dirty="0"/>
              <a:t> </a:t>
            </a:r>
            <a:r>
              <a:rPr lang="en-US" dirty="0" err="1"/>
              <a:t>kompanijom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72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14" y="304800"/>
            <a:ext cx="89916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solidFill>
                  <a:schemeClr val="tx2"/>
                </a:solidFill>
              </a:rPr>
              <a:t>Nastanak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i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 smtClean="0">
                <a:solidFill>
                  <a:schemeClr val="tx2"/>
                </a:solidFill>
              </a:rPr>
              <a:t>razvoj</a:t>
            </a:r>
            <a:r>
              <a:rPr lang="en-US" sz="2800" b="1" dirty="0" smtClean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turističkih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agencija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smtClean="0">
                <a:solidFill>
                  <a:schemeClr val="tx2"/>
                </a:solidFill>
              </a:rPr>
              <a:t/>
            </a:r>
            <a:br>
              <a:rPr lang="en-US" sz="2800" b="1" dirty="0" smtClean="0">
                <a:solidFill>
                  <a:schemeClr val="tx2"/>
                </a:solidFill>
              </a:rPr>
            </a:br>
            <a:r>
              <a:rPr lang="en-US" sz="2800" b="1" dirty="0" smtClean="0">
                <a:solidFill>
                  <a:schemeClr val="tx2"/>
                </a:solidFill>
              </a:rPr>
              <a:t>u </a:t>
            </a:r>
            <a:r>
              <a:rPr lang="en-US" sz="2800" b="1" dirty="0" err="1">
                <a:solidFill>
                  <a:schemeClr val="tx2"/>
                </a:solidFill>
              </a:rPr>
              <a:t>svetu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905000"/>
            <a:ext cx="85344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1855.g. </a:t>
            </a:r>
            <a:r>
              <a:rPr lang="en-US" sz="2800" dirty="0" err="1">
                <a:solidFill>
                  <a:schemeClr val="tx1"/>
                </a:solidFill>
              </a:rPr>
              <a:t>prvo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putovanje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za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Evropu</a:t>
            </a:r>
            <a:r>
              <a:rPr lang="en-US" sz="2800" dirty="0">
                <a:solidFill>
                  <a:schemeClr val="tx1"/>
                </a:solidFill>
              </a:rPr>
              <a:t> (</a:t>
            </a:r>
            <a:r>
              <a:rPr lang="en-US" sz="2800" dirty="0" err="1">
                <a:solidFill>
                  <a:schemeClr val="tx1"/>
                </a:solidFill>
              </a:rPr>
              <a:t>Pariz</a:t>
            </a:r>
            <a:r>
              <a:rPr lang="en-US" sz="2800" dirty="0" smtClean="0">
                <a:solidFill>
                  <a:schemeClr val="tx1"/>
                </a:solidFill>
              </a:rPr>
              <a:t>)</a:t>
            </a:r>
          </a:p>
          <a:p>
            <a:pPr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r>
              <a:rPr lang="pl-PL" sz="2800" dirty="0" smtClean="0">
                <a:solidFill>
                  <a:schemeClr val="tx1"/>
                </a:solidFill>
              </a:rPr>
              <a:t>1866.g</a:t>
            </a:r>
            <a:r>
              <a:rPr lang="pl-PL" sz="2800" dirty="0">
                <a:solidFill>
                  <a:schemeClr val="tx1"/>
                </a:solidFill>
              </a:rPr>
              <a:t>. </a:t>
            </a:r>
            <a:r>
              <a:rPr lang="pl-PL" sz="2800" dirty="0" smtClean="0">
                <a:solidFill>
                  <a:schemeClr val="tx1"/>
                </a:solidFill>
              </a:rPr>
              <a:t>prvo </a:t>
            </a:r>
            <a:r>
              <a:rPr lang="pl-PL" sz="2800" dirty="0">
                <a:solidFill>
                  <a:schemeClr val="tx1"/>
                </a:solidFill>
              </a:rPr>
              <a:t>putovanje za SAD i </a:t>
            </a:r>
            <a:r>
              <a:rPr lang="pl-PL" sz="2800" dirty="0" smtClean="0">
                <a:solidFill>
                  <a:schemeClr val="tx1"/>
                </a:solidFill>
              </a:rPr>
              <a:t>Kanadu</a:t>
            </a:r>
            <a:endParaRPr lang="en-US" sz="28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pl-PL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1869.g</a:t>
            </a:r>
            <a:r>
              <a:rPr lang="en-US" sz="2800" dirty="0">
                <a:solidFill>
                  <a:schemeClr val="tx1"/>
                </a:solidFill>
              </a:rPr>
              <a:t>. </a:t>
            </a:r>
            <a:r>
              <a:rPr lang="en-US" sz="2800" dirty="0" err="1">
                <a:solidFill>
                  <a:schemeClr val="tx1"/>
                </a:solidFill>
              </a:rPr>
              <a:t>Egipat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Palestina</a:t>
            </a:r>
            <a:endParaRPr lang="en-US" sz="28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1872.g</a:t>
            </a:r>
            <a:r>
              <a:rPr lang="en-US" sz="2800" dirty="0">
                <a:solidFill>
                  <a:schemeClr val="tx1"/>
                </a:solidFill>
              </a:rPr>
              <a:t>. </a:t>
            </a:r>
            <a:r>
              <a:rPr lang="sr-Latn-CS" sz="2800" dirty="0" err="1" smtClean="0"/>
              <a:t>p</a:t>
            </a:r>
            <a:r>
              <a:rPr lang="en-US" sz="2800" dirty="0" err="1" smtClean="0">
                <a:solidFill>
                  <a:schemeClr val="tx1"/>
                </a:solidFill>
              </a:rPr>
              <a:t>rvo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putovanje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oko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sveta</a:t>
            </a:r>
            <a:endParaRPr lang="sr-Latn-RS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sr-Latn-RS" sz="2800" dirty="0" smtClean="0">
              <a:solidFill>
                <a:schemeClr val="tx1"/>
              </a:solidFill>
            </a:endParaRPr>
          </a:p>
          <a:p>
            <a:r>
              <a:rPr lang="sr-Latn-RS" sz="2800" dirty="0" smtClean="0"/>
              <a:t>Razvoj receptivnih poslova – 1851. g. </a:t>
            </a:r>
            <a:r>
              <a:rPr lang="sr-Latn-RS" sz="2800" dirty="0"/>
              <a:t>o</a:t>
            </a:r>
            <a:r>
              <a:rPr lang="sr-Latn-RS" sz="2800" dirty="0" smtClean="0"/>
              <a:t>ko 165.000 posetilaca prisustvovalo svetskoj izložbi u Londonu.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6868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/>
              <a:t>Nastanak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razvoj</a:t>
            </a:r>
            <a:r>
              <a:rPr lang="en-US" sz="2800" b="1" dirty="0"/>
              <a:t> </a:t>
            </a:r>
            <a:r>
              <a:rPr lang="en-US" sz="2800" b="1" dirty="0" err="1"/>
              <a:t>turističkih</a:t>
            </a:r>
            <a:r>
              <a:rPr lang="en-US" sz="2800" b="1" dirty="0"/>
              <a:t> </a:t>
            </a:r>
            <a:r>
              <a:rPr lang="en-US" sz="2800" b="1" dirty="0" err="1"/>
              <a:t>agencija</a:t>
            </a:r>
            <a:r>
              <a:rPr lang="en-US" sz="2800" b="1" dirty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u </a:t>
            </a:r>
            <a:r>
              <a:rPr lang="en-US" sz="2800" b="1" dirty="0" err="1"/>
              <a:t>svetu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752600"/>
            <a:ext cx="8610600" cy="4873752"/>
          </a:xfrm>
        </p:spPr>
        <p:txBody>
          <a:bodyPr/>
          <a:lstStyle/>
          <a:p>
            <a:r>
              <a:rPr lang="vi-VN" b="1" dirty="0"/>
              <a:t>Temelji savremenog agencijskog </a:t>
            </a:r>
            <a:r>
              <a:rPr lang="vi-VN" b="1" dirty="0" smtClean="0"/>
              <a:t>poslovanja</a:t>
            </a:r>
            <a:r>
              <a:rPr lang="sr-Latn-RS" dirty="0" smtClean="0"/>
              <a:t>:</a:t>
            </a:r>
            <a:endParaRPr lang="vi-VN" dirty="0"/>
          </a:p>
          <a:p>
            <a:endParaRPr lang="vi-VN" dirty="0"/>
          </a:p>
          <a:p>
            <a:pPr marL="0" indent="0">
              <a:buNone/>
            </a:pPr>
            <a:r>
              <a:rPr lang="sr-Latn-RS" dirty="0" smtClean="0"/>
              <a:t>- </a:t>
            </a:r>
            <a:r>
              <a:rPr lang="vi-VN" dirty="0" smtClean="0"/>
              <a:t>Sistem </a:t>
            </a:r>
            <a:r>
              <a:rPr lang="vi-VN" dirty="0"/>
              <a:t>hotelskih kupona </a:t>
            </a:r>
            <a:r>
              <a:rPr lang="sr-Latn-RS" dirty="0" smtClean="0"/>
              <a:t>- </a:t>
            </a:r>
            <a:r>
              <a:rPr lang="vi-VN" dirty="0" smtClean="0"/>
              <a:t>preteča vaučera</a:t>
            </a:r>
            <a:endParaRPr lang="vi-VN" dirty="0"/>
          </a:p>
          <a:p>
            <a:pPr marL="0" indent="0">
              <a:buNone/>
            </a:pPr>
            <a:endParaRPr lang="vi-VN" dirty="0"/>
          </a:p>
          <a:p>
            <a:pPr marL="0" indent="0">
              <a:buNone/>
            </a:pPr>
            <a:r>
              <a:rPr lang="sr-Latn-RS" dirty="0" smtClean="0"/>
              <a:t>- </a:t>
            </a:r>
            <a:r>
              <a:rPr lang="vi-VN" dirty="0" smtClean="0"/>
              <a:t>Circular </a:t>
            </a:r>
            <a:r>
              <a:rPr lang="vi-VN" dirty="0"/>
              <a:t>Note (1874.) </a:t>
            </a:r>
            <a:r>
              <a:rPr lang="sr-Latn-RS" dirty="0" smtClean="0"/>
              <a:t>-</a:t>
            </a:r>
            <a:r>
              <a:rPr lang="vi-VN" dirty="0" smtClean="0"/>
              <a:t> </a:t>
            </a:r>
            <a:r>
              <a:rPr lang="vi-VN" dirty="0"/>
              <a:t>preteča putničkog čeka</a:t>
            </a:r>
          </a:p>
          <a:p>
            <a:endParaRPr lang="vi-VN" dirty="0"/>
          </a:p>
          <a:p>
            <a:pPr marL="0" indent="0">
              <a:buNone/>
            </a:pPr>
            <a:r>
              <a:rPr lang="sr-Latn-RS" dirty="0" smtClean="0"/>
              <a:t>- </a:t>
            </a:r>
            <a:r>
              <a:rPr lang="vi-VN" dirty="0" smtClean="0"/>
              <a:t>Korišćenje </a:t>
            </a:r>
            <a:r>
              <a:rPr lang="vi-VN" dirty="0"/>
              <a:t>turističkih pratilaca i vodiča pri izvršenju grupnih </a:t>
            </a:r>
            <a:r>
              <a:rPr lang="vi-VN" dirty="0" smtClean="0"/>
              <a:t>putovanja</a:t>
            </a:r>
            <a:endParaRPr lang="en-US" dirty="0" smtClean="0"/>
          </a:p>
          <a:p>
            <a:pPr marL="0" indent="0">
              <a:buNone/>
            </a:pPr>
            <a:endParaRPr lang="vi-VN" dirty="0"/>
          </a:p>
          <a:p>
            <a:pPr marL="0" indent="0">
              <a:buNone/>
            </a:pPr>
            <a:r>
              <a:rPr lang="sr-Latn-RS" dirty="0" smtClean="0"/>
              <a:t>- </a:t>
            </a:r>
            <a:r>
              <a:rPr lang="vi-VN" dirty="0" smtClean="0"/>
              <a:t>Uvođenje </a:t>
            </a:r>
            <a:r>
              <a:rPr lang="vi-VN" dirty="0"/>
              <a:t>prvih vidova štednje za turistička putovanja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73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6868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/>
              <a:t>Nastanak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razvoj</a:t>
            </a:r>
            <a:r>
              <a:rPr lang="en-US" sz="2800" b="1" dirty="0"/>
              <a:t> </a:t>
            </a:r>
            <a:r>
              <a:rPr lang="en-US" sz="2800" b="1" dirty="0" err="1"/>
              <a:t>turističkih</a:t>
            </a:r>
            <a:r>
              <a:rPr lang="en-US" sz="2800" b="1" dirty="0"/>
              <a:t> </a:t>
            </a:r>
            <a:r>
              <a:rPr lang="en-US" sz="2800" b="1" dirty="0" err="1"/>
              <a:t>agencija</a:t>
            </a:r>
            <a:r>
              <a:rPr lang="en-US" sz="2800" b="1" dirty="0"/>
              <a:t> </a:t>
            </a:r>
            <a:r>
              <a:rPr lang="sr-Latn-RS" sz="2800" b="1" dirty="0" smtClean="0"/>
              <a:t/>
            </a:r>
            <a:br>
              <a:rPr lang="sr-Latn-RS" sz="2800" b="1" dirty="0" smtClean="0"/>
            </a:br>
            <a:r>
              <a:rPr lang="en-US" sz="2800" b="1" dirty="0" smtClean="0"/>
              <a:t>u </a:t>
            </a:r>
            <a:r>
              <a:rPr lang="en-US" sz="2800" b="1" dirty="0" err="1"/>
              <a:t>svetu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905000"/>
            <a:ext cx="8153400" cy="4873752"/>
          </a:xfrm>
        </p:spPr>
        <p:txBody>
          <a:bodyPr/>
          <a:lstStyle/>
          <a:p>
            <a:r>
              <a:rPr lang="en-US" dirty="0" err="1"/>
              <a:t>Razvoj</a:t>
            </a:r>
            <a:r>
              <a:rPr lang="en-US" dirty="0"/>
              <a:t> </a:t>
            </a:r>
            <a:r>
              <a:rPr lang="en-US" dirty="0" err="1"/>
              <a:t>agencije</a:t>
            </a:r>
            <a:r>
              <a:rPr lang="en-US" dirty="0"/>
              <a:t> Thomas </a:t>
            </a:r>
            <a:r>
              <a:rPr lang="en-US" dirty="0" smtClean="0"/>
              <a:t>Cook</a:t>
            </a:r>
            <a:r>
              <a:rPr lang="sr-Latn-RS" dirty="0" smtClean="0"/>
              <a:t>: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sr-Latn-RS" dirty="0" smtClean="0"/>
              <a:t>- </a:t>
            </a:r>
            <a:r>
              <a:rPr lang="en-US" dirty="0" smtClean="0"/>
              <a:t>1</a:t>
            </a:r>
            <a:r>
              <a:rPr lang="sr-Latn-RS" dirty="0" smtClean="0"/>
              <a:t>9</a:t>
            </a:r>
            <a:r>
              <a:rPr lang="en-US" dirty="0" smtClean="0"/>
              <a:t>31.g</a:t>
            </a:r>
            <a:r>
              <a:rPr lang="en-US" dirty="0"/>
              <a:t>. </a:t>
            </a:r>
            <a:r>
              <a:rPr lang="en-US" dirty="0" err="1"/>
              <a:t>dolazi</a:t>
            </a:r>
            <a:r>
              <a:rPr lang="en-US" dirty="0"/>
              <a:t> do </a:t>
            </a:r>
            <a:r>
              <a:rPr lang="en-US" dirty="0" err="1"/>
              <a:t>spajanja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kompanijom</a:t>
            </a:r>
            <a:r>
              <a:rPr lang="en-US" dirty="0"/>
              <a:t> </a:t>
            </a:r>
            <a:r>
              <a:rPr lang="en-US" i="1" dirty="0"/>
              <a:t>Wagon </a:t>
            </a:r>
            <a:r>
              <a:rPr lang="en-US" i="1" dirty="0" err="1"/>
              <a:t>Lits</a:t>
            </a:r>
            <a:endParaRPr lang="en-US" i="1" dirty="0"/>
          </a:p>
          <a:p>
            <a:endParaRPr lang="en-US" dirty="0"/>
          </a:p>
          <a:p>
            <a:pPr marL="0" indent="0">
              <a:buNone/>
            </a:pPr>
            <a:r>
              <a:rPr lang="sr-Latn-RS" dirty="0" smtClean="0"/>
              <a:t>- </a:t>
            </a:r>
            <a:r>
              <a:rPr lang="sr-Latn-RS" dirty="0"/>
              <a:t>t</a:t>
            </a:r>
            <a:r>
              <a:rPr lang="en-US" dirty="0" err="1" smtClean="0"/>
              <a:t>okom</a:t>
            </a:r>
            <a:r>
              <a:rPr lang="en-US" dirty="0" smtClean="0"/>
              <a:t> </a:t>
            </a:r>
            <a:r>
              <a:rPr lang="en-US" dirty="0"/>
              <a:t>II </a:t>
            </a:r>
            <a:r>
              <a:rPr lang="en-US" dirty="0" err="1"/>
              <a:t>svetskog</a:t>
            </a:r>
            <a:r>
              <a:rPr lang="en-US" dirty="0"/>
              <a:t> rata </a:t>
            </a:r>
            <a:r>
              <a:rPr lang="en-US" dirty="0" err="1"/>
              <a:t>postaje</a:t>
            </a:r>
            <a:r>
              <a:rPr lang="en-US" dirty="0"/>
              <a:t> </a:t>
            </a:r>
            <a:r>
              <a:rPr lang="en-US" dirty="0" err="1"/>
              <a:t>državno</a:t>
            </a:r>
            <a:r>
              <a:rPr lang="en-US" dirty="0"/>
              <a:t> </a:t>
            </a:r>
            <a:r>
              <a:rPr lang="en-US" dirty="0" err="1"/>
              <a:t>vlasništvo</a:t>
            </a:r>
            <a:r>
              <a:rPr lang="en-US" dirty="0"/>
              <a:t>, a 1972.g</a:t>
            </a:r>
            <a:r>
              <a:rPr lang="en-US" dirty="0" smtClean="0"/>
              <a:t>. </a:t>
            </a:r>
            <a:r>
              <a:rPr lang="en-US" dirty="0" err="1" smtClean="0"/>
              <a:t>prodata</a:t>
            </a:r>
            <a:r>
              <a:rPr lang="sr-Latn-RS" dirty="0" smtClean="0"/>
              <a:t> je</a:t>
            </a:r>
            <a:r>
              <a:rPr lang="en-US" dirty="0" smtClean="0"/>
              <a:t> </a:t>
            </a:r>
            <a:r>
              <a:rPr lang="en-US" dirty="0" err="1"/>
              <a:t>konzorcijumu</a:t>
            </a:r>
            <a:r>
              <a:rPr lang="en-US" dirty="0"/>
              <a:t> </a:t>
            </a:r>
            <a:r>
              <a:rPr lang="en-US" i="1" dirty="0"/>
              <a:t>Midland </a:t>
            </a:r>
            <a:r>
              <a:rPr lang="en-US" i="1" dirty="0" err="1"/>
              <a:t>banke</a:t>
            </a:r>
            <a:endParaRPr lang="en-US" i="1" dirty="0"/>
          </a:p>
          <a:p>
            <a:endParaRPr lang="en-US" dirty="0"/>
          </a:p>
          <a:p>
            <a:pPr marL="0" indent="0">
              <a:buNone/>
            </a:pPr>
            <a:r>
              <a:rPr lang="sr-Latn-RS" dirty="0" smtClean="0"/>
              <a:t>- </a:t>
            </a:r>
            <a:r>
              <a:rPr lang="en-US" dirty="0" smtClean="0"/>
              <a:t>1992.g</a:t>
            </a:r>
            <a:r>
              <a:rPr lang="en-US" dirty="0"/>
              <a:t>. </a:t>
            </a:r>
            <a:r>
              <a:rPr lang="en-US" dirty="0" err="1"/>
              <a:t>prodata</a:t>
            </a:r>
            <a:r>
              <a:rPr lang="en-US" dirty="0"/>
              <a:t> je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većinski</a:t>
            </a:r>
            <a:r>
              <a:rPr lang="en-US" dirty="0"/>
              <a:t> </a:t>
            </a:r>
            <a:r>
              <a:rPr lang="en-US" dirty="0" err="1"/>
              <a:t>vlasnici</a:t>
            </a:r>
            <a:r>
              <a:rPr lang="en-US" dirty="0"/>
              <a:t> </a:t>
            </a:r>
            <a:r>
              <a:rPr lang="en-US" dirty="0" err="1"/>
              <a:t>postaju</a:t>
            </a:r>
            <a:r>
              <a:rPr lang="en-US" dirty="0"/>
              <a:t> </a:t>
            </a:r>
            <a:r>
              <a:rPr lang="en-US" dirty="0" err="1"/>
              <a:t>nemačke</a:t>
            </a:r>
            <a:r>
              <a:rPr lang="en-US" dirty="0"/>
              <a:t> </a:t>
            </a:r>
            <a:r>
              <a:rPr lang="en-US" dirty="0" err="1"/>
              <a:t>banke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25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7630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/>
              <a:t>Nastanak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razvoj</a:t>
            </a:r>
            <a:r>
              <a:rPr lang="en-US" sz="2800" b="1" dirty="0"/>
              <a:t> </a:t>
            </a:r>
            <a:r>
              <a:rPr lang="en-US" sz="2800" b="1" dirty="0" err="1"/>
              <a:t>turističkih</a:t>
            </a:r>
            <a:r>
              <a:rPr lang="en-US" sz="2800" b="1" dirty="0"/>
              <a:t> </a:t>
            </a:r>
            <a:r>
              <a:rPr lang="en-US" sz="2800" b="1" dirty="0" err="1"/>
              <a:t>agencija</a:t>
            </a:r>
            <a:r>
              <a:rPr lang="en-US" sz="2800" b="1" dirty="0"/>
              <a:t> </a:t>
            </a:r>
            <a:r>
              <a:rPr lang="sr-Latn-RS" sz="2800" b="1" dirty="0" smtClean="0"/>
              <a:t/>
            </a:r>
            <a:br>
              <a:rPr lang="sr-Latn-RS" sz="2800" b="1" dirty="0" smtClean="0"/>
            </a:br>
            <a:r>
              <a:rPr lang="en-US" sz="2800" b="1" dirty="0" smtClean="0"/>
              <a:t>u </a:t>
            </a:r>
            <a:r>
              <a:rPr lang="en-US" sz="2800" b="1" dirty="0" err="1"/>
              <a:t>svetu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4897" y="1676400"/>
            <a:ext cx="8890504" cy="4873752"/>
          </a:xfrm>
        </p:spPr>
        <p:txBody>
          <a:bodyPr/>
          <a:lstStyle/>
          <a:p>
            <a:r>
              <a:rPr lang="en-US" dirty="0" err="1"/>
              <a:t>Globalna</a:t>
            </a:r>
            <a:r>
              <a:rPr lang="en-US" dirty="0"/>
              <a:t> </a:t>
            </a:r>
            <a:r>
              <a:rPr lang="en-US" dirty="0" err="1"/>
              <a:t>orijentacija</a:t>
            </a:r>
            <a:r>
              <a:rPr lang="en-US" dirty="0"/>
              <a:t>, </a:t>
            </a:r>
            <a:r>
              <a:rPr lang="en-US" dirty="0" err="1"/>
              <a:t>mreža</a:t>
            </a:r>
            <a:r>
              <a:rPr lang="en-US" dirty="0"/>
              <a:t> u </a:t>
            </a:r>
            <a:r>
              <a:rPr lang="en-US" dirty="0" err="1"/>
              <a:t>više</a:t>
            </a:r>
            <a:r>
              <a:rPr lang="en-US" dirty="0"/>
              <a:t> od 100 </a:t>
            </a:r>
            <a:r>
              <a:rPr lang="en-US" dirty="0" err="1"/>
              <a:t>zemalja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preko</a:t>
            </a:r>
            <a:r>
              <a:rPr lang="en-US" dirty="0"/>
              <a:t> 3000 </a:t>
            </a:r>
            <a:r>
              <a:rPr lang="en-US" dirty="0" err="1"/>
              <a:t>lokacija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Oko</a:t>
            </a:r>
            <a:r>
              <a:rPr lang="en-US" dirty="0"/>
              <a:t>  22.000 </a:t>
            </a:r>
            <a:r>
              <a:rPr lang="en-US" dirty="0" err="1"/>
              <a:t>zaposlenih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Najveći</a:t>
            </a:r>
            <a:r>
              <a:rPr lang="en-US" dirty="0"/>
              <a:t> </a:t>
            </a:r>
            <a:r>
              <a:rPr lang="en-US" dirty="0" err="1"/>
              <a:t>svetski</a:t>
            </a:r>
            <a:r>
              <a:rPr lang="en-US" dirty="0"/>
              <a:t> distributer </a:t>
            </a:r>
            <a:r>
              <a:rPr lang="en-US" dirty="0" err="1"/>
              <a:t>putničkih</a:t>
            </a:r>
            <a:r>
              <a:rPr lang="en-US" dirty="0"/>
              <a:t> </a:t>
            </a:r>
            <a:r>
              <a:rPr lang="en-US" dirty="0" err="1"/>
              <a:t>čekova</a:t>
            </a:r>
            <a:r>
              <a:rPr lang="en-US" dirty="0"/>
              <a:t> (</a:t>
            </a:r>
            <a:r>
              <a:rPr lang="en-US" dirty="0" err="1"/>
              <a:t>učešće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svetskom</a:t>
            </a:r>
            <a:r>
              <a:rPr lang="en-US" dirty="0"/>
              <a:t> </a:t>
            </a:r>
            <a:r>
              <a:rPr lang="en-US" dirty="0" err="1"/>
              <a:t>tržištu</a:t>
            </a:r>
            <a:r>
              <a:rPr lang="en-US" dirty="0"/>
              <a:t> od 30</a:t>
            </a:r>
            <a:r>
              <a:rPr lang="en-US" dirty="0" smtClean="0"/>
              <a:t>%)</a:t>
            </a:r>
            <a:r>
              <a:rPr lang="sr-Latn-RS" dirty="0" smtClean="0"/>
              <a:t>.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23. </a:t>
            </a:r>
            <a:r>
              <a:rPr lang="en-US" b="1" dirty="0" err="1"/>
              <a:t>septembra</a:t>
            </a:r>
            <a:r>
              <a:rPr lang="en-US" b="1" dirty="0"/>
              <a:t> 2019. </a:t>
            </a:r>
            <a:r>
              <a:rPr lang="en-US" b="1" dirty="0" err="1"/>
              <a:t>godine</a:t>
            </a:r>
            <a:r>
              <a:rPr lang="en-US" b="1" dirty="0"/>
              <a:t> Thomas Cook Group </a:t>
            </a:r>
            <a:r>
              <a:rPr lang="en-US" b="1" dirty="0" err="1"/>
              <a:t>objavljuje</a:t>
            </a:r>
            <a:r>
              <a:rPr lang="en-US" b="1" dirty="0"/>
              <a:t> </a:t>
            </a:r>
            <a:r>
              <a:rPr lang="en-US" b="1" dirty="0" err="1"/>
              <a:t>bankrot</a:t>
            </a:r>
            <a:r>
              <a:rPr lang="en-US" b="1" dirty="0"/>
              <a:t> („</a:t>
            </a:r>
            <a:r>
              <a:rPr lang="en-US" b="1" dirty="0" err="1"/>
              <a:t>promena</a:t>
            </a:r>
            <a:r>
              <a:rPr lang="en-US" b="1" dirty="0"/>
              <a:t> </a:t>
            </a:r>
            <a:r>
              <a:rPr lang="en-US" b="1" dirty="0" err="1"/>
              <a:t>mape</a:t>
            </a:r>
            <a:r>
              <a:rPr lang="en-US" b="1" dirty="0"/>
              <a:t> </a:t>
            </a:r>
            <a:r>
              <a:rPr lang="en-US" b="1" dirty="0" err="1"/>
              <a:t>turizma</a:t>
            </a:r>
            <a:r>
              <a:rPr lang="en-US" b="1" dirty="0"/>
              <a:t> </a:t>
            </a:r>
            <a:r>
              <a:rPr lang="en-US" b="1" dirty="0" err="1"/>
              <a:t>celog</a:t>
            </a:r>
            <a:r>
              <a:rPr lang="en-US" b="1" dirty="0"/>
              <a:t> </a:t>
            </a:r>
            <a:r>
              <a:rPr lang="en-US" b="1" dirty="0" err="1"/>
              <a:t>sveta</a:t>
            </a:r>
            <a:r>
              <a:rPr lang="en-US" b="1" dirty="0"/>
              <a:t>“)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758" y="1981954"/>
            <a:ext cx="2043113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967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6868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/>
              <a:t>Nastanak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razvoj</a:t>
            </a:r>
            <a:r>
              <a:rPr lang="en-US" sz="2800" b="1" dirty="0"/>
              <a:t> </a:t>
            </a:r>
            <a:r>
              <a:rPr lang="en-US" sz="2800" b="1" dirty="0" err="1"/>
              <a:t>turističkih</a:t>
            </a:r>
            <a:r>
              <a:rPr lang="en-US" sz="2800" b="1" dirty="0"/>
              <a:t> </a:t>
            </a:r>
            <a:r>
              <a:rPr lang="en-US" sz="2800" b="1" dirty="0" err="1"/>
              <a:t>agencija</a:t>
            </a:r>
            <a:r>
              <a:rPr lang="en-US" sz="2800" b="1" dirty="0"/>
              <a:t> </a:t>
            </a:r>
            <a:r>
              <a:rPr lang="sr-Latn-RS" sz="2800" b="1" dirty="0" smtClean="0"/>
              <a:t/>
            </a:r>
            <a:br>
              <a:rPr lang="sr-Latn-RS" sz="2800" b="1" dirty="0" smtClean="0"/>
            </a:br>
            <a:r>
              <a:rPr lang="en-US" sz="2800" b="1" dirty="0" smtClean="0"/>
              <a:t>u </a:t>
            </a:r>
            <a:r>
              <a:rPr lang="en-US" sz="2800" b="1" dirty="0" err="1"/>
              <a:t>svetu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447800"/>
            <a:ext cx="8762999" cy="487375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Prva </a:t>
            </a:r>
            <a:r>
              <a:rPr lang="en-US" dirty="0" err="1"/>
              <a:t>turistička</a:t>
            </a:r>
            <a:r>
              <a:rPr lang="en-US" dirty="0"/>
              <a:t> </a:t>
            </a:r>
            <a:r>
              <a:rPr lang="en-US" dirty="0" err="1"/>
              <a:t>agencija</a:t>
            </a:r>
            <a:r>
              <a:rPr lang="en-US" dirty="0"/>
              <a:t> u SAD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American Express</a:t>
            </a:r>
            <a:r>
              <a:rPr lang="en-US" dirty="0"/>
              <a:t>, </a:t>
            </a:r>
            <a:r>
              <a:rPr lang="en-US" dirty="0" err="1"/>
              <a:t>nastala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kompanije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je Henry Wels </a:t>
            </a:r>
            <a:r>
              <a:rPr lang="en-US" dirty="0" err="1"/>
              <a:t>osnovao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prevoz</a:t>
            </a:r>
            <a:r>
              <a:rPr lang="en-US" dirty="0"/>
              <a:t> </a:t>
            </a:r>
            <a:r>
              <a:rPr lang="en-US" dirty="0" err="1"/>
              <a:t>vrednosnih</a:t>
            </a:r>
            <a:r>
              <a:rPr lang="en-US" dirty="0"/>
              <a:t> </a:t>
            </a:r>
            <a:r>
              <a:rPr lang="en-US" dirty="0" err="1"/>
              <a:t>pošiljki</a:t>
            </a:r>
            <a:r>
              <a:rPr lang="en-US" dirty="0"/>
              <a:t> </a:t>
            </a:r>
            <a:r>
              <a:rPr lang="en-US" dirty="0" err="1"/>
              <a:t>polovinom</a:t>
            </a:r>
            <a:r>
              <a:rPr lang="en-US" dirty="0"/>
              <a:t> 19. </a:t>
            </a:r>
            <a:r>
              <a:rPr lang="en-US" dirty="0" err="1"/>
              <a:t>veka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American Express je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danas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od </a:t>
            </a:r>
            <a:r>
              <a:rPr lang="en-US" dirty="0" err="1"/>
              <a:t>vodećih</a:t>
            </a:r>
            <a:r>
              <a:rPr lang="en-US" dirty="0"/>
              <a:t> </a:t>
            </a:r>
            <a:r>
              <a:rPr lang="en-US" dirty="0" err="1"/>
              <a:t>turističkih</a:t>
            </a:r>
            <a:r>
              <a:rPr lang="en-US" dirty="0"/>
              <a:t> </a:t>
            </a:r>
            <a:r>
              <a:rPr lang="en-US" dirty="0" err="1"/>
              <a:t>poslovnih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, </a:t>
            </a:r>
            <a:r>
              <a:rPr lang="en-US" dirty="0" err="1"/>
              <a:t>posebno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razvijenim</a:t>
            </a:r>
            <a:r>
              <a:rPr lang="en-US" dirty="0"/>
              <a:t> </a:t>
            </a:r>
            <a:r>
              <a:rPr lang="en-US" dirty="0" err="1"/>
              <a:t>sistemom</a:t>
            </a:r>
            <a:r>
              <a:rPr lang="en-US" dirty="0"/>
              <a:t> </a:t>
            </a:r>
            <a:r>
              <a:rPr lang="en-US" dirty="0" err="1"/>
              <a:t>pružanja</a:t>
            </a:r>
            <a:r>
              <a:rPr lang="en-US" dirty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 smtClean="0"/>
              <a:t>.</a:t>
            </a:r>
            <a:endParaRPr lang="sr-Latn-R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b="1" dirty="0"/>
              <a:t>Ask Mr. Foster Travel </a:t>
            </a:r>
            <a:r>
              <a:rPr lang="en-US" dirty="0"/>
              <a:t>1888. god.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784" y="4441338"/>
            <a:ext cx="2511425" cy="232886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4061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067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/>
              <a:t>Nastanak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razvoj</a:t>
            </a:r>
            <a:r>
              <a:rPr lang="en-US" b="1" dirty="0"/>
              <a:t> </a:t>
            </a:r>
            <a:r>
              <a:rPr lang="en-US" b="1" dirty="0" err="1"/>
              <a:t>turističkih</a:t>
            </a:r>
            <a:r>
              <a:rPr lang="en-US" b="1" dirty="0"/>
              <a:t> </a:t>
            </a:r>
            <a:r>
              <a:rPr lang="en-US" b="1" dirty="0" err="1"/>
              <a:t>agencija</a:t>
            </a:r>
            <a:r>
              <a:rPr lang="en-US" b="1" dirty="0"/>
              <a:t> u </a:t>
            </a:r>
            <a:r>
              <a:rPr lang="en-US" b="1" dirty="0" err="1" smtClean="0"/>
              <a:t>svetu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ENGLESKA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447800"/>
            <a:ext cx="8382000" cy="5257800"/>
          </a:xfrm>
        </p:spPr>
        <p:txBody>
          <a:bodyPr/>
          <a:lstStyle/>
          <a:p>
            <a:r>
              <a:rPr lang="en-US" dirty="0" err="1"/>
              <a:t>Agencija</a:t>
            </a:r>
            <a:r>
              <a:rPr lang="en-US" dirty="0"/>
              <a:t> </a:t>
            </a:r>
            <a:r>
              <a:rPr lang="en-US" i="1" dirty="0"/>
              <a:t>Sir Henry Lunn</a:t>
            </a:r>
          </a:p>
          <a:p>
            <a:r>
              <a:rPr lang="en-US" i="1" dirty="0" err="1"/>
              <a:t>Polytehnic</a:t>
            </a:r>
            <a:r>
              <a:rPr lang="en-US" i="1" dirty="0"/>
              <a:t> Tours</a:t>
            </a:r>
          </a:p>
          <a:p>
            <a:r>
              <a:rPr lang="en-US" i="1" dirty="0"/>
              <a:t>Lunn-Poly</a:t>
            </a:r>
            <a:r>
              <a:rPr lang="en-US" dirty="0"/>
              <a:t>, </a:t>
            </a:r>
            <a:r>
              <a:rPr lang="en-US" dirty="0" err="1"/>
              <a:t>nastaje</a:t>
            </a:r>
            <a:r>
              <a:rPr lang="en-US" dirty="0"/>
              <a:t> </a:t>
            </a:r>
            <a:r>
              <a:rPr lang="en-US" dirty="0" err="1"/>
              <a:t>spajanjem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danas</a:t>
            </a:r>
            <a:r>
              <a:rPr lang="en-US" dirty="0"/>
              <a:t> </a:t>
            </a:r>
            <a:r>
              <a:rPr lang="en-US" dirty="0" smtClean="0"/>
              <a:t>je </a:t>
            </a:r>
            <a:r>
              <a:rPr lang="en-US" dirty="0" err="1" smtClean="0"/>
              <a:t>jedna</a:t>
            </a:r>
            <a:r>
              <a:rPr lang="en-US" dirty="0" smtClean="0"/>
              <a:t> </a:t>
            </a:r>
            <a:r>
              <a:rPr lang="en-US" dirty="0"/>
              <a:t>od </a:t>
            </a:r>
            <a:r>
              <a:rPr lang="en-US" dirty="0" err="1"/>
              <a:t>vodeći</a:t>
            </a:r>
            <a:r>
              <a:rPr lang="en-US" dirty="0"/>
              <a:t> </a:t>
            </a:r>
            <a:r>
              <a:rPr lang="en-US" dirty="0" err="1"/>
              <a:t>maloprodajnih</a:t>
            </a:r>
            <a:r>
              <a:rPr lang="en-US" dirty="0"/>
              <a:t> </a:t>
            </a:r>
            <a:r>
              <a:rPr lang="en-US" dirty="0" err="1" smtClean="0"/>
              <a:t>kompanija</a:t>
            </a:r>
            <a:r>
              <a:rPr lang="sr-Latn-RS" dirty="0" smtClean="0"/>
              <a:t> na britanskom tržištu.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i="1" dirty="0"/>
              <a:t>Frames Tours</a:t>
            </a:r>
            <a:r>
              <a:rPr lang="en-US" dirty="0"/>
              <a:t>, 1881. </a:t>
            </a:r>
            <a:r>
              <a:rPr lang="sr-Latn-RS" dirty="0" smtClean="0"/>
              <a:t>- </a:t>
            </a:r>
            <a:r>
              <a:rPr lang="en-US" dirty="0" err="1" smtClean="0"/>
              <a:t>razgledanja</a:t>
            </a:r>
            <a:r>
              <a:rPr lang="en-US" dirty="0" smtClean="0"/>
              <a:t> </a:t>
            </a:r>
            <a:r>
              <a:rPr lang="sr-Latn-RS" dirty="0" smtClean="0"/>
              <a:t>Londona (a danas se u njenom vlasništvu nalazi i lanac hotela).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200400"/>
            <a:ext cx="2852737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360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35" y="152400"/>
            <a:ext cx="88392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/>
              <a:t>Nastanak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razvoj</a:t>
            </a:r>
            <a:r>
              <a:rPr lang="en-US" sz="2800" b="1" dirty="0"/>
              <a:t> </a:t>
            </a:r>
            <a:r>
              <a:rPr lang="en-US" sz="2800" b="1" dirty="0" err="1"/>
              <a:t>turističkih</a:t>
            </a:r>
            <a:r>
              <a:rPr lang="en-US" sz="2800" b="1" dirty="0"/>
              <a:t> </a:t>
            </a:r>
            <a:r>
              <a:rPr lang="en-US" sz="2800" b="1" dirty="0" err="1"/>
              <a:t>agencija</a:t>
            </a:r>
            <a:r>
              <a:rPr lang="en-US" sz="2800" b="1" dirty="0"/>
              <a:t> </a:t>
            </a:r>
            <a:r>
              <a:rPr lang="sr-Latn-RS" sz="2800" b="1" dirty="0" smtClean="0"/>
              <a:t/>
            </a:r>
            <a:br>
              <a:rPr lang="sr-Latn-RS" sz="2800" b="1" dirty="0" smtClean="0"/>
            </a:br>
            <a:r>
              <a:rPr lang="en-US" sz="2800" b="1" dirty="0" smtClean="0"/>
              <a:t>u </a:t>
            </a:r>
            <a:r>
              <a:rPr lang="en-US" sz="2800" b="1" dirty="0" err="1"/>
              <a:t>svetu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76400"/>
            <a:ext cx="87630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Skandinavske</a:t>
            </a:r>
            <a:r>
              <a:rPr lang="en-US" dirty="0"/>
              <a:t> </a:t>
            </a:r>
            <a:r>
              <a:rPr lang="en-US" dirty="0" err="1"/>
              <a:t>zemlje</a:t>
            </a:r>
            <a:r>
              <a:rPr lang="en-US" dirty="0"/>
              <a:t> – 1850. u </a:t>
            </a:r>
            <a:r>
              <a:rPr lang="en-US" dirty="0" err="1" smtClean="0"/>
              <a:t>Oslu</a:t>
            </a:r>
            <a:r>
              <a:rPr lang="sr-Latn-RS" dirty="0" smtClean="0"/>
              <a:t> (Norveška)</a:t>
            </a:r>
            <a:r>
              <a:rPr lang="en-US" dirty="0" smtClean="0"/>
              <a:t>, </a:t>
            </a:r>
            <a:r>
              <a:rPr lang="en-US" dirty="0" err="1"/>
              <a:t>osnivač</a:t>
            </a:r>
            <a:r>
              <a:rPr lang="en-US" dirty="0"/>
              <a:t> </a:t>
            </a:r>
            <a:r>
              <a:rPr lang="en-US" i="1" dirty="0"/>
              <a:t>Thomas Bennet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 1861. </a:t>
            </a:r>
            <a:r>
              <a:rPr lang="en-US" i="1" dirty="0"/>
              <a:t>Nyman </a:t>
            </a:r>
            <a:r>
              <a:rPr lang="sr-Latn-RS" i="1" dirty="0" smtClean="0"/>
              <a:t>und</a:t>
            </a:r>
            <a:r>
              <a:rPr lang="en-US" i="1" dirty="0" smtClean="0"/>
              <a:t> </a:t>
            </a:r>
            <a:r>
              <a:rPr lang="en-US" i="1" dirty="0"/>
              <a:t>Schultz </a:t>
            </a:r>
            <a:r>
              <a:rPr lang="sr-Latn-RS" i="1" dirty="0" smtClean="0"/>
              <a:t> </a:t>
            </a:r>
            <a:r>
              <a:rPr lang="en-US" dirty="0" smtClean="0"/>
              <a:t>u </a:t>
            </a:r>
            <a:r>
              <a:rPr lang="en-US" dirty="0" err="1" smtClean="0"/>
              <a:t>Stokholmu</a:t>
            </a:r>
            <a:r>
              <a:rPr lang="sr-Latn-RS" dirty="0" smtClean="0"/>
              <a:t> (Švedska) – i danas jedna od vodećih agencija na području Skandinavije.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Nemačka</a:t>
            </a:r>
            <a:r>
              <a:rPr lang="en-US" dirty="0"/>
              <a:t> – 1868</a:t>
            </a:r>
            <a:r>
              <a:rPr lang="en-US" dirty="0" smtClean="0"/>
              <a:t>. </a:t>
            </a:r>
            <a:r>
              <a:rPr lang="en-US" i="1" dirty="0"/>
              <a:t>Karl </a:t>
            </a:r>
            <a:r>
              <a:rPr lang="en-US" i="1" dirty="0" err="1"/>
              <a:t>Stangen</a:t>
            </a:r>
            <a:endParaRPr lang="en-US" i="1" dirty="0"/>
          </a:p>
          <a:p>
            <a:endParaRPr lang="en-US" dirty="0"/>
          </a:p>
          <a:p>
            <a:r>
              <a:rPr lang="en-US" dirty="0"/>
              <a:t>1917. </a:t>
            </a:r>
            <a:r>
              <a:rPr lang="en-US" i="1" dirty="0"/>
              <a:t>MER</a:t>
            </a:r>
            <a:r>
              <a:rPr lang="en-US" dirty="0"/>
              <a:t>, 1947. </a:t>
            </a:r>
            <a:r>
              <a:rPr lang="en-US" i="1" dirty="0" smtClean="0"/>
              <a:t>DER</a:t>
            </a:r>
            <a:r>
              <a:rPr lang="sr-Latn-RS" i="1" dirty="0" smtClean="0"/>
              <a:t> </a:t>
            </a:r>
            <a:r>
              <a:rPr lang="sr-Latn-RS" dirty="0" smtClean="0"/>
              <a:t>(Nemačka putnička agencija)</a:t>
            </a:r>
            <a:endParaRPr lang="en-US" i="1" dirty="0"/>
          </a:p>
          <a:p>
            <a:endParaRPr lang="en-US" dirty="0"/>
          </a:p>
          <a:p>
            <a:r>
              <a:rPr lang="en-US" dirty="0" err="1"/>
              <a:t>Italija</a:t>
            </a:r>
            <a:r>
              <a:rPr lang="en-US" dirty="0"/>
              <a:t> – 1878. u </a:t>
            </a:r>
            <a:r>
              <a:rPr lang="en-US" dirty="0" err="1"/>
              <a:t>Milanu</a:t>
            </a:r>
            <a:r>
              <a:rPr lang="en-US" dirty="0"/>
              <a:t> – </a:t>
            </a:r>
            <a:r>
              <a:rPr lang="en-US" i="1" dirty="0"/>
              <a:t>Chiari</a:t>
            </a:r>
          </a:p>
          <a:p>
            <a:r>
              <a:rPr lang="en-US" dirty="0"/>
              <a:t>1898. </a:t>
            </a:r>
            <a:r>
              <a:rPr lang="sr-Latn-RS" i="1" dirty="0" smtClean="0"/>
              <a:t>Chiari-</a:t>
            </a:r>
            <a:r>
              <a:rPr lang="en-US" i="1" dirty="0" err="1" smtClean="0"/>
              <a:t>Sommariva</a:t>
            </a:r>
            <a:endParaRPr lang="sr-Latn-RS" i="1" dirty="0" smtClean="0"/>
          </a:p>
          <a:p>
            <a:pPr marL="0" indent="0">
              <a:buNone/>
            </a:pPr>
            <a:endParaRPr lang="en-US" i="1" dirty="0"/>
          </a:p>
          <a:p>
            <a:r>
              <a:rPr lang="en-US" i="1" dirty="0"/>
              <a:t>CIT</a:t>
            </a:r>
            <a:r>
              <a:rPr lang="en-US" dirty="0"/>
              <a:t> (</a:t>
            </a:r>
            <a:r>
              <a:rPr lang="en-US" dirty="0" err="1"/>
              <a:t>Compagna</a:t>
            </a:r>
            <a:r>
              <a:rPr lang="en-US" dirty="0"/>
              <a:t> </a:t>
            </a:r>
            <a:r>
              <a:rPr lang="en-US" dirty="0" err="1"/>
              <a:t>Italiana</a:t>
            </a:r>
            <a:r>
              <a:rPr lang="en-US" dirty="0"/>
              <a:t> per </a:t>
            </a:r>
            <a:r>
              <a:rPr lang="en-US" dirty="0" err="1"/>
              <a:t>il</a:t>
            </a:r>
            <a:r>
              <a:rPr lang="en-US" dirty="0"/>
              <a:t> </a:t>
            </a:r>
            <a:r>
              <a:rPr lang="en-US" dirty="0" err="1"/>
              <a:t>turismo</a:t>
            </a:r>
            <a:r>
              <a:rPr lang="en-US" dirty="0" smtClean="0"/>
              <a:t>)</a:t>
            </a:r>
            <a:r>
              <a:rPr lang="sr-Latn-RS" dirty="0" smtClean="0"/>
              <a:t> – Italijanska turistička kompanija, osnovana nakon Prvog svetskog rata.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88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7630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/>
              <a:t>Nastanak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razvoj</a:t>
            </a:r>
            <a:r>
              <a:rPr lang="en-US" sz="2800" b="1" dirty="0"/>
              <a:t> </a:t>
            </a:r>
            <a:r>
              <a:rPr lang="en-US" sz="2800" b="1" dirty="0" err="1"/>
              <a:t>turističkih</a:t>
            </a:r>
            <a:r>
              <a:rPr lang="en-US" sz="2800" b="1" dirty="0"/>
              <a:t> </a:t>
            </a:r>
            <a:r>
              <a:rPr lang="en-US" sz="2800" b="1" dirty="0" err="1"/>
              <a:t>agencija</a:t>
            </a:r>
            <a:r>
              <a:rPr lang="en-US" sz="2800" b="1" dirty="0"/>
              <a:t> </a:t>
            </a:r>
            <a:r>
              <a:rPr lang="sr-Latn-RS" sz="2800" b="1" dirty="0" smtClean="0"/>
              <a:t/>
            </a:r>
            <a:br>
              <a:rPr lang="sr-Latn-RS" sz="2800" b="1" dirty="0" smtClean="0"/>
            </a:br>
            <a:r>
              <a:rPr lang="en-US" sz="2800" b="1" dirty="0" smtClean="0"/>
              <a:t>u </a:t>
            </a:r>
            <a:r>
              <a:rPr lang="en-US" sz="2800" b="1" dirty="0" err="1"/>
              <a:t>svetu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534400" cy="4873752"/>
          </a:xfrm>
        </p:spPr>
        <p:txBody>
          <a:bodyPr>
            <a:normAutofit fontScale="92500" lnSpcReduction="10000"/>
          </a:bodyPr>
          <a:lstStyle/>
          <a:p>
            <a:r>
              <a:rPr lang="vi-VN" dirty="0"/>
              <a:t>Belgija – 1884. </a:t>
            </a:r>
            <a:r>
              <a:rPr lang="vi-VN" i="1" dirty="0"/>
              <a:t>Voyages Geurts</a:t>
            </a:r>
          </a:p>
          <a:p>
            <a:endParaRPr lang="vi-VN" dirty="0"/>
          </a:p>
          <a:p>
            <a:r>
              <a:rPr lang="vi-VN" i="1" dirty="0"/>
              <a:t>Wagon Lits</a:t>
            </a:r>
            <a:r>
              <a:rPr lang="vi-VN" dirty="0"/>
              <a:t>, 70-tih g. 19. veka</a:t>
            </a:r>
          </a:p>
          <a:p>
            <a:endParaRPr lang="vi-VN" dirty="0"/>
          </a:p>
          <a:p>
            <a:r>
              <a:rPr lang="vi-VN" dirty="0"/>
              <a:t>Francuska, 1873.g – </a:t>
            </a:r>
            <a:r>
              <a:rPr lang="sr-Latn-RS" dirty="0" smtClean="0"/>
              <a:t>u </a:t>
            </a:r>
            <a:r>
              <a:rPr lang="vi-VN" dirty="0" smtClean="0"/>
              <a:t>Lion</a:t>
            </a:r>
            <a:r>
              <a:rPr lang="sr-Latn-RS" dirty="0" smtClean="0"/>
              <a:t>u</a:t>
            </a:r>
            <a:endParaRPr lang="vi-VN" dirty="0"/>
          </a:p>
          <a:p>
            <a:endParaRPr lang="vi-VN" dirty="0"/>
          </a:p>
          <a:p>
            <a:r>
              <a:rPr lang="vi-VN" dirty="0"/>
              <a:t>Švajcarska, 1908. – </a:t>
            </a:r>
            <a:r>
              <a:rPr lang="vi-VN" i="1" dirty="0"/>
              <a:t>Kuoni</a:t>
            </a:r>
          </a:p>
          <a:p>
            <a:endParaRPr lang="vi-VN" dirty="0"/>
          </a:p>
          <a:p>
            <a:r>
              <a:rPr lang="vi-VN" dirty="0"/>
              <a:t>Austrija, 1917.- </a:t>
            </a:r>
            <a:r>
              <a:rPr lang="vi-VN" i="1" dirty="0" smtClean="0"/>
              <a:t>OVB</a:t>
            </a:r>
            <a:r>
              <a:rPr lang="sr-Latn-RS" i="1" dirty="0" smtClean="0"/>
              <a:t> – </a:t>
            </a:r>
            <a:r>
              <a:rPr lang="sr-Latn-RS" dirty="0" smtClean="0"/>
              <a:t>Austrijski putnički biro</a:t>
            </a:r>
            <a:endParaRPr lang="vi-VN" dirty="0"/>
          </a:p>
          <a:p>
            <a:endParaRPr lang="vi-VN" dirty="0"/>
          </a:p>
          <a:p>
            <a:r>
              <a:rPr lang="vi-VN" dirty="0"/>
              <a:t>Centralna i Istočna Evropa: Mađarska (</a:t>
            </a:r>
            <a:r>
              <a:rPr lang="vi-VN" i="1" dirty="0"/>
              <a:t>Ibusz</a:t>
            </a:r>
            <a:r>
              <a:rPr lang="vi-VN" dirty="0"/>
              <a:t> 1902.), Čehoslovačka (</a:t>
            </a:r>
            <a:r>
              <a:rPr lang="vi-VN" i="1" dirty="0"/>
              <a:t>Čedok</a:t>
            </a:r>
            <a:r>
              <a:rPr lang="vi-VN" dirty="0"/>
              <a:t>, 1920.), Poljska (</a:t>
            </a:r>
            <a:r>
              <a:rPr lang="vi-VN" i="1" dirty="0"/>
              <a:t>Orbis</a:t>
            </a:r>
            <a:r>
              <a:rPr lang="vi-VN" dirty="0"/>
              <a:t>, 1923,), Rumunija (</a:t>
            </a:r>
            <a:r>
              <a:rPr lang="vi-VN" i="1" dirty="0"/>
              <a:t>Karpati</a:t>
            </a:r>
            <a:r>
              <a:rPr lang="vi-VN" dirty="0"/>
              <a:t>, 1928.), SSSR (</a:t>
            </a:r>
            <a:r>
              <a:rPr lang="vi-VN" i="1" dirty="0"/>
              <a:t>Inturist</a:t>
            </a:r>
            <a:r>
              <a:rPr lang="vi-VN" dirty="0"/>
              <a:t>, 1929.), Bugarska (</a:t>
            </a:r>
            <a:r>
              <a:rPr lang="vi-VN" i="1" dirty="0"/>
              <a:t>Balkanturist</a:t>
            </a:r>
            <a:r>
              <a:rPr lang="vi-VN" dirty="0"/>
              <a:t>, 1937.)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42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6868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/>
              <a:t>Nastanak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razvoj</a:t>
            </a:r>
            <a:r>
              <a:rPr lang="en-US" sz="2800" b="1" dirty="0"/>
              <a:t> </a:t>
            </a:r>
            <a:r>
              <a:rPr lang="en-US" sz="2800" b="1" dirty="0" err="1"/>
              <a:t>turističkih</a:t>
            </a:r>
            <a:r>
              <a:rPr lang="en-US" sz="2800" b="1" dirty="0"/>
              <a:t> </a:t>
            </a:r>
            <a:r>
              <a:rPr lang="en-US" sz="2800" b="1" dirty="0" err="1"/>
              <a:t>agencija</a:t>
            </a:r>
            <a:r>
              <a:rPr lang="en-US" sz="2800" b="1" dirty="0"/>
              <a:t> </a:t>
            </a:r>
            <a:r>
              <a:rPr lang="sr-Latn-RS" sz="2800" b="1" dirty="0" smtClean="0"/>
              <a:t/>
            </a:r>
            <a:br>
              <a:rPr lang="sr-Latn-RS" sz="2800" b="1" dirty="0" smtClean="0"/>
            </a:br>
            <a:r>
              <a:rPr lang="en-US" sz="2800" b="1" dirty="0" smtClean="0"/>
              <a:t>u </a:t>
            </a:r>
            <a:r>
              <a:rPr lang="en-US" sz="2800" b="1" dirty="0" err="1"/>
              <a:t>svetu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752600"/>
            <a:ext cx="8686800" cy="4873752"/>
          </a:xfrm>
        </p:spPr>
        <p:txBody>
          <a:bodyPr>
            <a:normAutofit fontScale="92500" lnSpcReduction="20000"/>
          </a:bodyPr>
          <a:lstStyle/>
          <a:p>
            <a:r>
              <a:rPr lang="vi-VN" dirty="0" smtClean="0"/>
              <a:t>Azija</a:t>
            </a:r>
            <a:r>
              <a:rPr lang="sr-Latn-RS" dirty="0" smtClean="0"/>
              <a:t> - </a:t>
            </a:r>
            <a:r>
              <a:rPr lang="vi-VN" dirty="0" smtClean="0"/>
              <a:t>početak </a:t>
            </a:r>
            <a:r>
              <a:rPr lang="vi-VN" dirty="0"/>
              <a:t>20. veka u Indiji i Japanu</a:t>
            </a:r>
          </a:p>
          <a:p>
            <a:endParaRPr lang="vi-VN" dirty="0"/>
          </a:p>
          <a:p>
            <a:r>
              <a:rPr lang="vi-VN" dirty="0"/>
              <a:t>Južna Amerika </a:t>
            </a:r>
            <a:r>
              <a:rPr lang="sr-Latn-RS" dirty="0" smtClean="0"/>
              <a:t>- </a:t>
            </a:r>
            <a:r>
              <a:rPr lang="vi-VN" dirty="0" smtClean="0"/>
              <a:t>1928</a:t>
            </a:r>
            <a:r>
              <a:rPr lang="vi-VN" dirty="0" smtClean="0"/>
              <a:t>.</a:t>
            </a:r>
            <a:r>
              <a:rPr lang="sr-Latn-RS" dirty="0" smtClean="0">
                <a:latin typeface="Century Schoolbook" panose="02040604050505020304" pitchFamily="18" charset="0"/>
              </a:rPr>
              <a:t> </a:t>
            </a:r>
            <a:r>
              <a:rPr lang="sr-Latn-RS" dirty="0" smtClean="0">
                <a:latin typeface="Century Schoolbook" panose="02040604050505020304" pitchFamily="18" charset="0"/>
              </a:rPr>
              <a:t>godine </a:t>
            </a:r>
            <a:r>
              <a:rPr lang="sr-Latn-RS" dirty="0" smtClean="0">
                <a:latin typeface="Century Schoolbook" panose="02040604050505020304" pitchFamily="18" charset="0"/>
              </a:rPr>
              <a:t>u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Rio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Žaneiru</a:t>
            </a:r>
            <a:endParaRPr lang="vi-VN" dirty="0"/>
          </a:p>
          <a:p>
            <a:pPr marL="0" indent="0">
              <a:buNone/>
            </a:pPr>
            <a:r>
              <a:rPr lang="vi-VN" dirty="0"/>
              <a:t> </a:t>
            </a:r>
          </a:p>
          <a:p>
            <a:r>
              <a:rPr lang="vi-VN" dirty="0"/>
              <a:t>U periodu između dva svetska rata snažan uticaj države pri formiranju </a:t>
            </a:r>
            <a:r>
              <a:rPr lang="vi-VN" i="1" dirty="0"/>
              <a:t>velikih </a:t>
            </a:r>
            <a:r>
              <a:rPr lang="vi-VN" i="1" dirty="0" smtClean="0"/>
              <a:t>agencija</a:t>
            </a:r>
            <a:r>
              <a:rPr lang="sr-Latn-RS" i="1" dirty="0" smtClean="0"/>
              <a:t>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(osnivači i akcionari: železničke kompanije, brodske kompanije, osiguravajuća društva, lečilišta i drugi subjekti).</a:t>
            </a:r>
          </a:p>
          <a:p>
            <a:pPr>
              <a:buFontTx/>
              <a:buChar char="-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Imale 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koncesije na prodaju železničkih karata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 staničnih zgrada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Značajna uloga u domenu 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informativno-propagandne delatnosti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zemlji i inostranstvu;</a:t>
            </a: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Razvijaju i 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receptivno poslovanje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preko 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mreže poslovnica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(u velikim gradovima i turističkim centrima).</a:t>
            </a:r>
            <a:endParaRPr lang="vi-VN" dirty="0"/>
          </a:p>
          <a:p>
            <a:endParaRPr lang="vi-VN" dirty="0"/>
          </a:p>
          <a:p>
            <a:r>
              <a:rPr lang="sr-Latn-RS" dirty="0" smtClean="0"/>
              <a:t>Brojne</a:t>
            </a:r>
            <a:r>
              <a:rPr lang="sr-Latn-RS" i="1" dirty="0" smtClean="0"/>
              <a:t> </a:t>
            </a:r>
            <a:r>
              <a:rPr lang="sr-Latn-RS" i="1" dirty="0"/>
              <a:t>m</a:t>
            </a:r>
            <a:r>
              <a:rPr lang="vi-VN" i="1" dirty="0" smtClean="0"/>
              <a:t>ale </a:t>
            </a:r>
            <a:r>
              <a:rPr lang="vi-VN" i="1" dirty="0"/>
              <a:t>putničke agencije </a:t>
            </a:r>
            <a:r>
              <a:rPr lang="vi-VN" dirty="0"/>
              <a:t>u porodičnom </a:t>
            </a:r>
            <a:r>
              <a:rPr lang="vi-VN" dirty="0" smtClean="0"/>
              <a:t>vlasništvu</a:t>
            </a:r>
            <a:r>
              <a:rPr lang="sr-Latn-RS" dirty="0" smtClean="0"/>
              <a:t>.</a:t>
            </a:r>
            <a:endParaRPr lang="vi-VN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86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81000"/>
            <a:ext cx="87630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/>
              <a:t>Nastanak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razvoj</a:t>
            </a:r>
            <a:r>
              <a:rPr lang="en-US" sz="2800" b="1" dirty="0"/>
              <a:t> </a:t>
            </a:r>
            <a:r>
              <a:rPr lang="en-US" sz="2800" b="1" dirty="0" err="1"/>
              <a:t>turističkih</a:t>
            </a:r>
            <a:r>
              <a:rPr lang="en-US" sz="2800" b="1" dirty="0"/>
              <a:t> </a:t>
            </a:r>
            <a:r>
              <a:rPr lang="en-US" sz="2800" b="1" dirty="0" err="1"/>
              <a:t>agencija</a:t>
            </a:r>
            <a:r>
              <a:rPr lang="en-US" sz="2800" b="1" dirty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u </a:t>
            </a:r>
            <a:r>
              <a:rPr lang="en-US" sz="2800" b="1" dirty="0" err="1"/>
              <a:t>našoj</a:t>
            </a:r>
            <a:r>
              <a:rPr lang="en-US" sz="2800" b="1" dirty="0"/>
              <a:t> </a:t>
            </a:r>
            <a:r>
              <a:rPr lang="en-US" sz="2800" b="1" dirty="0" err="1"/>
              <a:t>zemlji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948034"/>
            <a:ext cx="8610600" cy="4873752"/>
          </a:xfrm>
        </p:spPr>
        <p:txBody>
          <a:bodyPr/>
          <a:lstStyle/>
          <a:p>
            <a:r>
              <a:rPr lang="en-US" dirty="0"/>
              <a:t>1919. </a:t>
            </a:r>
            <a:r>
              <a:rPr lang="en-US" dirty="0" err="1"/>
              <a:t>filijala</a:t>
            </a:r>
            <a:r>
              <a:rPr lang="en-US" dirty="0"/>
              <a:t> </a:t>
            </a:r>
            <a:r>
              <a:rPr lang="en-US" dirty="0" err="1"/>
              <a:t>agencije</a:t>
            </a:r>
            <a:r>
              <a:rPr lang="en-US" dirty="0"/>
              <a:t> </a:t>
            </a:r>
            <a:r>
              <a:rPr lang="en-US" i="1" dirty="0"/>
              <a:t>Wagon </a:t>
            </a:r>
            <a:r>
              <a:rPr lang="en-US" i="1" dirty="0" err="1"/>
              <a:t>Lits</a:t>
            </a:r>
            <a:endParaRPr lang="en-US" i="1" dirty="0"/>
          </a:p>
          <a:p>
            <a:endParaRPr lang="en-US" dirty="0"/>
          </a:p>
          <a:p>
            <a:r>
              <a:rPr lang="en-US" b="1" dirty="0"/>
              <a:t>1923. </a:t>
            </a:r>
            <a:r>
              <a:rPr lang="en-US" b="1" dirty="0" err="1"/>
              <a:t>Putnik</a:t>
            </a:r>
            <a:r>
              <a:rPr lang="en-US" b="1" dirty="0"/>
              <a:t> – </a:t>
            </a:r>
            <a:r>
              <a:rPr lang="en-US" b="1" dirty="0" err="1"/>
              <a:t>prva</a:t>
            </a:r>
            <a:r>
              <a:rPr lang="en-US" b="1" dirty="0"/>
              <a:t> </a:t>
            </a:r>
            <a:r>
              <a:rPr lang="en-US" b="1" dirty="0" err="1"/>
              <a:t>naša</a:t>
            </a:r>
            <a:r>
              <a:rPr lang="en-US" b="1" dirty="0"/>
              <a:t> </a:t>
            </a:r>
            <a:r>
              <a:rPr lang="en-US" b="1" dirty="0" err="1"/>
              <a:t>putnička</a:t>
            </a:r>
            <a:r>
              <a:rPr lang="en-US" b="1" dirty="0"/>
              <a:t> </a:t>
            </a:r>
            <a:r>
              <a:rPr lang="en-US" b="1" dirty="0" err="1"/>
              <a:t>agencija</a:t>
            </a:r>
            <a:endParaRPr lang="en-US" b="1" dirty="0"/>
          </a:p>
          <a:p>
            <a:endParaRPr lang="en-US" dirty="0"/>
          </a:p>
          <a:p>
            <a:r>
              <a:rPr lang="en-US" dirty="0"/>
              <a:t>Period do II </a:t>
            </a:r>
            <a:r>
              <a:rPr lang="en-US" dirty="0" err="1"/>
              <a:t>svetskog</a:t>
            </a:r>
            <a:r>
              <a:rPr lang="en-US" dirty="0"/>
              <a:t> rata – </a:t>
            </a:r>
            <a:r>
              <a:rPr lang="en-US" dirty="0" err="1"/>
              <a:t>prodaja</a:t>
            </a:r>
            <a:r>
              <a:rPr lang="en-US" dirty="0"/>
              <a:t> </a:t>
            </a:r>
            <a:r>
              <a:rPr lang="en-US" dirty="0" err="1"/>
              <a:t>železničkih</a:t>
            </a:r>
            <a:r>
              <a:rPr lang="en-US" dirty="0"/>
              <a:t> </a:t>
            </a:r>
            <a:r>
              <a:rPr lang="en-US" dirty="0" err="1"/>
              <a:t>karata</a:t>
            </a:r>
            <a:r>
              <a:rPr lang="en-US" dirty="0"/>
              <a:t>, </a:t>
            </a:r>
            <a:r>
              <a:rPr lang="en-US" dirty="0" err="1"/>
              <a:t>inicijativni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receptivni</a:t>
            </a:r>
            <a:r>
              <a:rPr lang="en-US" dirty="0"/>
              <a:t> </a:t>
            </a:r>
            <a:r>
              <a:rPr lang="en-US" dirty="0" err="1"/>
              <a:t>poslovi</a:t>
            </a:r>
            <a:r>
              <a:rPr lang="en-US" dirty="0"/>
              <a:t>, propaganda </a:t>
            </a:r>
            <a:r>
              <a:rPr lang="en-US" dirty="0" err="1"/>
              <a:t>jugoslovenskog</a:t>
            </a:r>
            <a:r>
              <a:rPr lang="en-US" dirty="0"/>
              <a:t> </a:t>
            </a:r>
            <a:r>
              <a:rPr lang="en-US" dirty="0" err="1" smtClean="0"/>
              <a:t>turizma</a:t>
            </a:r>
            <a:r>
              <a:rPr lang="sr-Latn-RS" dirty="0" smtClean="0"/>
              <a:t>.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Širenje</a:t>
            </a:r>
            <a:r>
              <a:rPr lang="en-US" dirty="0"/>
              <a:t> </a:t>
            </a:r>
            <a:r>
              <a:rPr lang="en-US" dirty="0" err="1"/>
              <a:t>mreže</a:t>
            </a:r>
            <a:r>
              <a:rPr lang="en-US" dirty="0"/>
              <a:t> </a:t>
            </a:r>
            <a:r>
              <a:rPr lang="en-US" dirty="0" err="1"/>
              <a:t>poslovnica</a:t>
            </a:r>
            <a:r>
              <a:rPr lang="en-US" dirty="0"/>
              <a:t> (38 </a:t>
            </a:r>
            <a:r>
              <a:rPr lang="en-US" dirty="0" err="1"/>
              <a:t>poslovnica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biletarnica</a:t>
            </a:r>
            <a:r>
              <a:rPr lang="en-US" dirty="0"/>
              <a:t> u </a:t>
            </a:r>
            <a:r>
              <a:rPr lang="en-US" dirty="0" err="1"/>
              <a:t>zemlji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80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/>
              <a:t>Nastanak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razvoj</a:t>
            </a:r>
            <a:r>
              <a:rPr lang="en-US" b="1" dirty="0"/>
              <a:t> </a:t>
            </a:r>
            <a:r>
              <a:rPr lang="en-US" b="1" dirty="0" err="1"/>
              <a:t>turističkih</a:t>
            </a:r>
            <a:r>
              <a:rPr lang="en-US" b="1" dirty="0"/>
              <a:t> </a:t>
            </a:r>
            <a:r>
              <a:rPr lang="en-US" b="1" dirty="0" err="1"/>
              <a:t>agencija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dirty="0"/>
              <a:t>u </a:t>
            </a:r>
            <a:r>
              <a:rPr lang="en-US" b="1" dirty="0" err="1"/>
              <a:t>našoj</a:t>
            </a:r>
            <a:r>
              <a:rPr lang="en-US" b="1" dirty="0"/>
              <a:t> </a:t>
            </a:r>
            <a:r>
              <a:rPr lang="en-US" b="1" dirty="0" err="1"/>
              <a:t>zemlji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676400"/>
            <a:ext cx="8686800" cy="4873752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Tokom</a:t>
            </a:r>
            <a:r>
              <a:rPr lang="en-US" dirty="0"/>
              <a:t> rata </a:t>
            </a:r>
            <a:r>
              <a:rPr lang="en-US" dirty="0" err="1"/>
              <a:t>formiran</a:t>
            </a:r>
            <a:r>
              <a:rPr lang="en-US" dirty="0"/>
              <a:t> je </a:t>
            </a:r>
            <a:r>
              <a:rPr lang="en-US" dirty="0" err="1"/>
              <a:t>Srboput</a:t>
            </a:r>
            <a:endParaRPr lang="en-US" dirty="0"/>
          </a:p>
          <a:p>
            <a:endParaRPr lang="en-US" dirty="0"/>
          </a:p>
          <a:p>
            <a:r>
              <a:rPr lang="en-US" dirty="0"/>
              <a:t>1947. </a:t>
            </a:r>
            <a:r>
              <a:rPr lang="en-US" dirty="0" err="1"/>
              <a:t>nacionalizacija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1951. </a:t>
            </a:r>
            <a:r>
              <a:rPr lang="en-US" dirty="0" err="1"/>
              <a:t>decentralizacija</a:t>
            </a:r>
            <a:r>
              <a:rPr lang="en-US" dirty="0"/>
              <a:t> (</a:t>
            </a:r>
            <a:r>
              <a:rPr lang="en-US" dirty="0" err="1"/>
              <a:t>Kompas</a:t>
            </a:r>
            <a:r>
              <a:rPr lang="en-US" dirty="0"/>
              <a:t>, Atlas, </a:t>
            </a:r>
            <a:r>
              <a:rPr lang="en-US" dirty="0" err="1"/>
              <a:t>Dalmacijaturist</a:t>
            </a:r>
            <a:r>
              <a:rPr lang="en-US" dirty="0"/>
              <a:t>, </a:t>
            </a:r>
            <a:r>
              <a:rPr lang="en-US" dirty="0" err="1"/>
              <a:t>Kvarnerexpress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Osnivanje</a:t>
            </a:r>
            <a:r>
              <a:rPr lang="en-US" dirty="0"/>
              <a:t> </a:t>
            </a:r>
            <a:r>
              <a:rPr lang="en-US" dirty="0" err="1"/>
              <a:t>novih</a:t>
            </a:r>
            <a:r>
              <a:rPr lang="en-US" dirty="0"/>
              <a:t> </a:t>
            </a:r>
            <a:r>
              <a:rPr lang="en-US" dirty="0" err="1"/>
              <a:t>agencija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 err="1"/>
              <a:t>Najpovoljniji</a:t>
            </a:r>
            <a:r>
              <a:rPr lang="en-US" dirty="0"/>
              <a:t> </a:t>
            </a: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tokom</a:t>
            </a:r>
            <a:r>
              <a:rPr lang="en-US" dirty="0"/>
              <a:t> 70. </a:t>
            </a:r>
            <a:r>
              <a:rPr lang="en-US" dirty="0" err="1"/>
              <a:t>i</a:t>
            </a:r>
            <a:r>
              <a:rPr lang="en-US" dirty="0"/>
              <a:t> 80. </a:t>
            </a:r>
            <a:r>
              <a:rPr lang="en-US" dirty="0" err="1"/>
              <a:t>godina</a:t>
            </a:r>
            <a:endParaRPr lang="en-US" dirty="0"/>
          </a:p>
          <a:p>
            <a:endParaRPr lang="en-US" dirty="0"/>
          </a:p>
          <a:p>
            <a:r>
              <a:rPr lang="en-US" b="1" dirty="0" err="1"/>
              <a:t>Yugotours</a:t>
            </a:r>
            <a:r>
              <a:rPr lang="en-US" b="1" dirty="0"/>
              <a:t>, </a:t>
            </a:r>
            <a:r>
              <a:rPr lang="en-US" b="1" dirty="0" err="1"/>
              <a:t>najveći</a:t>
            </a:r>
            <a:r>
              <a:rPr lang="en-US" b="1" dirty="0"/>
              <a:t> </a:t>
            </a:r>
            <a:r>
              <a:rPr lang="en-US" b="1" dirty="0" err="1"/>
              <a:t>jugoslovenski</a:t>
            </a:r>
            <a:r>
              <a:rPr lang="en-US" b="1" dirty="0"/>
              <a:t> </a:t>
            </a:r>
            <a:r>
              <a:rPr lang="en-US" b="1" dirty="0" err="1"/>
              <a:t>turoperator</a:t>
            </a:r>
            <a:r>
              <a:rPr lang="en-US" dirty="0"/>
              <a:t>, 1986. </a:t>
            </a:r>
            <a:r>
              <a:rPr lang="en-US" dirty="0" err="1"/>
              <a:t>oko</a:t>
            </a:r>
            <a:r>
              <a:rPr lang="en-US" dirty="0"/>
              <a:t> 600.000 </a:t>
            </a:r>
            <a:r>
              <a:rPr lang="en-US" dirty="0" err="1"/>
              <a:t>inostranih</a:t>
            </a:r>
            <a:r>
              <a:rPr lang="en-US" dirty="0"/>
              <a:t> </a:t>
            </a:r>
            <a:r>
              <a:rPr lang="en-US" dirty="0" err="1"/>
              <a:t>turista</a:t>
            </a:r>
            <a:r>
              <a:rPr lang="en-US" dirty="0"/>
              <a:t> </a:t>
            </a:r>
            <a:r>
              <a:rPr lang="en-US" dirty="0" err="1"/>
              <a:t>doveo</a:t>
            </a:r>
            <a:r>
              <a:rPr lang="en-US" dirty="0"/>
              <a:t> u </a:t>
            </a:r>
            <a:r>
              <a:rPr lang="en-US" dirty="0" err="1"/>
              <a:t>Jugoslaviju</a:t>
            </a:r>
            <a:endParaRPr lang="en-US" dirty="0"/>
          </a:p>
          <a:p>
            <a:endParaRPr lang="en-US" dirty="0"/>
          </a:p>
          <a:p>
            <a:r>
              <a:rPr lang="en-US" dirty="0"/>
              <a:t>90. </a:t>
            </a:r>
            <a:r>
              <a:rPr lang="en-US" dirty="0" err="1"/>
              <a:t>godina</a:t>
            </a:r>
            <a:r>
              <a:rPr lang="en-US" dirty="0"/>
              <a:t> – </a:t>
            </a:r>
            <a:r>
              <a:rPr lang="en-US" dirty="0" err="1"/>
              <a:t>intenzivan</a:t>
            </a:r>
            <a:r>
              <a:rPr lang="en-US" dirty="0"/>
              <a:t> </a:t>
            </a:r>
            <a:r>
              <a:rPr lang="en-US" dirty="0" err="1"/>
              <a:t>proces</a:t>
            </a:r>
            <a:r>
              <a:rPr lang="en-US" dirty="0"/>
              <a:t> </a:t>
            </a:r>
            <a:r>
              <a:rPr lang="en-US" dirty="0" err="1"/>
              <a:t>privatizacije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11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722</TotalTime>
  <Words>1137</Words>
  <Application>Microsoft Office PowerPoint</Application>
  <PresentationFormat>On-screen Show (4:3)</PresentationFormat>
  <Paragraphs>194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Oriel</vt:lpstr>
      <vt:lpstr>1. Osnovne karakteristike nastanka i razvoja turističkih agencija</vt:lpstr>
      <vt:lpstr>Pojam i definisanje turističkih agencija</vt:lpstr>
      <vt:lpstr>Definicije turističkih agencija</vt:lpstr>
      <vt:lpstr>Definicije turističkih agencija</vt:lpstr>
      <vt:lpstr>Putovanje u ljudskom društvu  i začeci agencijskog poslovanja</vt:lpstr>
      <vt:lpstr>Putovanje u ljudskom društvu  i začeci agencijskog poslovanja</vt:lpstr>
      <vt:lpstr>PowerPoint Presentation</vt:lpstr>
      <vt:lpstr>Nastanak i razvoj turističkih agencija  u svetu</vt:lpstr>
      <vt:lpstr>Nastanak i razvoj turističkih agencija  u svetu</vt:lpstr>
      <vt:lpstr>Nastanak i razvoj turističkih agencija  u svetu</vt:lpstr>
      <vt:lpstr>Nastanak i razvoj turističkih agencija  u svetu</vt:lpstr>
      <vt:lpstr>Nastanak i razvoj turističkih agencija  u svetu</vt:lpstr>
      <vt:lpstr>Nastanak i razvoj turističkih agencija  u svetu</vt:lpstr>
      <vt:lpstr>Nastanak i razvoj turističkih agencija u svetu ENGLESKA</vt:lpstr>
      <vt:lpstr>Nastanak i razvoj turističkih agencija  u svetu</vt:lpstr>
      <vt:lpstr>Nastanak i razvoj turističkih agencija  u svetu</vt:lpstr>
      <vt:lpstr>Nastanak i razvoj turističkih agencija  u svetu</vt:lpstr>
      <vt:lpstr>Nastanak i razvoj turističkih agencija  u našoj zemlji</vt:lpstr>
      <vt:lpstr>Nastanak i razvoj turističkih agencija  u našoj zemlji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Nastanak i razvoj turističkih agencija</dc:title>
  <dc:creator>Lana</dc:creator>
  <cp:lastModifiedBy>Jelisaveta</cp:lastModifiedBy>
  <cp:revision>98</cp:revision>
  <dcterms:created xsi:type="dcterms:W3CDTF">2004-10-20T20:08:11Z</dcterms:created>
  <dcterms:modified xsi:type="dcterms:W3CDTF">2020-10-21T19:51:58Z</dcterms:modified>
</cp:coreProperties>
</file>