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409" r:id="rId3"/>
    <p:sldId id="451" r:id="rId4"/>
    <p:sldId id="452" r:id="rId5"/>
    <p:sldId id="453" r:id="rId6"/>
    <p:sldId id="457" r:id="rId7"/>
    <p:sldId id="454" r:id="rId8"/>
    <p:sldId id="455" r:id="rId9"/>
    <p:sldId id="468" r:id="rId10"/>
    <p:sldId id="459" r:id="rId11"/>
    <p:sldId id="460" r:id="rId12"/>
    <p:sldId id="461" r:id="rId13"/>
    <p:sldId id="469" r:id="rId14"/>
    <p:sldId id="462" r:id="rId15"/>
    <p:sldId id="467" r:id="rId16"/>
    <p:sldId id="463" r:id="rId17"/>
    <p:sldId id="470" r:id="rId18"/>
    <p:sldId id="471" r:id="rId19"/>
    <p:sldId id="472" r:id="rId20"/>
    <p:sldId id="473" r:id="rId21"/>
    <p:sldId id="474" r:id="rId22"/>
    <p:sldId id="449" r:id="rId23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426" autoAdjust="0"/>
    <p:restoredTop sz="94660"/>
  </p:normalViewPr>
  <p:slideViewPr>
    <p:cSldViewPr>
      <p:cViewPr varScale="1">
        <p:scale>
          <a:sx n="47" d="100"/>
          <a:sy n="47" d="100"/>
        </p:scale>
        <p:origin x="414" y="3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1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Page</a:t>
            </a:r>
            <a:r>
              <a:rPr spc="95" dirty="0"/>
              <a:t> </a:t>
            </a:r>
            <a:fld id="{81D60167-4931-47E6-BA6A-407CBD079E47}" type="slidenum">
              <a:rPr spc="-509" dirty="0"/>
              <a:t>‹#›</a:t>
            </a:fld>
            <a:endParaRPr spc="-509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1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Page</a:t>
            </a:r>
            <a:r>
              <a:rPr spc="95" dirty="0"/>
              <a:t> </a:t>
            </a:r>
            <a:fld id="{81D60167-4931-47E6-BA6A-407CBD079E47}" type="slidenum">
              <a:rPr spc="-509" dirty="0"/>
              <a:t>‹#›</a:t>
            </a:fld>
            <a:endParaRPr spc="-509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AF9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5591136" y="8918746"/>
            <a:ext cx="2697480" cy="927100"/>
          </a:xfrm>
          <a:custGeom>
            <a:avLst/>
            <a:gdLst/>
            <a:ahLst/>
            <a:cxnLst/>
            <a:rect l="l" t="t" r="r" b="b"/>
            <a:pathLst>
              <a:path w="2697480" h="927100">
                <a:moveTo>
                  <a:pt x="2697006" y="926756"/>
                </a:moveTo>
                <a:lnTo>
                  <a:pt x="0" y="926756"/>
                </a:lnTo>
                <a:lnTo>
                  <a:pt x="0" y="0"/>
                </a:lnTo>
                <a:lnTo>
                  <a:pt x="2697006" y="0"/>
                </a:lnTo>
                <a:lnTo>
                  <a:pt x="2697006" y="926756"/>
                </a:lnTo>
                <a:close/>
              </a:path>
            </a:pathLst>
          </a:custGeom>
          <a:solidFill>
            <a:srgbClr val="AAA1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1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698313" y="2020627"/>
            <a:ext cx="6241415" cy="5146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5/27/2025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Page</a:t>
            </a:r>
            <a:r>
              <a:rPr spc="95" dirty="0"/>
              <a:t> </a:t>
            </a:r>
            <a:fld id="{81D60167-4931-47E6-BA6A-407CBD079E47}" type="slidenum">
              <a:rPr spc="-509" dirty="0"/>
              <a:t>‹#›</a:t>
            </a:fld>
            <a:endParaRPr spc="-509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3129260" cy="10287000"/>
          </a:xfrm>
          <a:custGeom>
            <a:avLst/>
            <a:gdLst/>
            <a:ahLst/>
            <a:cxnLst/>
            <a:rect l="l" t="t" r="r" b="b"/>
            <a:pathLst>
              <a:path w="13129260" h="10287000">
                <a:moveTo>
                  <a:pt x="0" y="10286999"/>
                </a:moveTo>
                <a:lnTo>
                  <a:pt x="13129054" y="10286999"/>
                </a:lnTo>
                <a:lnTo>
                  <a:pt x="13129054" y="0"/>
                </a:lnTo>
                <a:lnTo>
                  <a:pt x="0" y="0"/>
                </a:lnTo>
                <a:lnTo>
                  <a:pt x="0" y="10286999"/>
                </a:lnTo>
                <a:close/>
              </a:path>
            </a:pathLst>
          </a:custGeom>
          <a:solidFill>
            <a:srgbClr val="FAF9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3129054" y="0"/>
            <a:ext cx="5159375" cy="10278110"/>
          </a:xfrm>
          <a:custGeom>
            <a:avLst/>
            <a:gdLst/>
            <a:ahLst/>
            <a:cxnLst/>
            <a:rect l="l" t="t" r="r" b="b"/>
            <a:pathLst>
              <a:path w="5159375" h="10278110">
                <a:moveTo>
                  <a:pt x="5158945" y="10277587"/>
                </a:moveTo>
                <a:lnTo>
                  <a:pt x="0" y="10277587"/>
                </a:lnTo>
                <a:lnTo>
                  <a:pt x="0" y="0"/>
                </a:lnTo>
                <a:lnTo>
                  <a:pt x="5158945" y="0"/>
                </a:lnTo>
                <a:lnTo>
                  <a:pt x="5158945" y="10277587"/>
                </a:lnTo>
                <a:close/>
              </a:path>
            </a:pathLst>
          </a:custGeom>
          <a:solidFill>
            <a:srgbClr val="AAA19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815098"/>
            <a:ext cx="15316199" cy="57911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1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5/27/2025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Page</a:t>
            </a:r>
            <a:r>
              <a:rPr spc="95" dirty="0"/>
              <a:t> </a:t>
            </a:r>
            <a:fld id="{81D60167-4931-47E6-BA6A-407CBD079E47}" type="slidenum">
              <a:rPr spc="-509" dirty="0"/>
              <a:t>‹#›</a:t>
            </a:fld>
            <a:endParaRPr spc="-509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5/27/2025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Page</a:t>
            </a:r>
            <a:r>
              <a:rPr spc="95" dirty="0"/>
              <a:t> </a:t>
            </a:r>
            <a:fld id="{81D60167-4931-47E6-BA6A-407CBD079E47}" type="slidenum">
              <a:rPr spc="-509" dirty="0"/>
              <a:t>‹#›</a:t>
            </a:fld>
            <a:endParaRPr spc="-509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AF9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99379" y="213863"/>
            <a:ext cx="17405272" cy="23259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1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68804" y="2338374"/>
            <a:ext cx="9434194" cy="6369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5900248" y="9548700"/>
            <a:ext cx="925194" cy="330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Page</a:t>
            </a:r>
            <a:r>
              <a:rPr spc="95" dirty="0"/>
              <a:t> </a:t>
            </a:r>
            <a:fld id="{81D60167-4931-47E6-BA6A-407CBD079E47}" type="slidenum">
              <a:rPr spc="-509" dirty="0"/>
              <a:t>‹#›</a:t>
            </a:fld>
            <a:endParaRPr spc="-509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8600" y="7124700"/>
            <a:ext cx="14554200" cy="1182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l"/>
            <a:r>
              <a:rPr lang="sr-Latn-BA" sz="4000" b="1" dirty="0">
                <a:latin typeface="Trebuchet MS" panose="020B0603020202020204" pitchFamily="34" charset="0"/>
              </a:rPr>
              <a:t>TURISTIČKO TRŽIŠTE I PRIMENA MARKETINGA U </a:t>
            </a:r>
            <a:r>
              <a:rPr lang="sr-Latn-BA" sz="4000" b="1" dirty="0" smtClean="0">
                <a:latin typeface="Trebuchet MS" panose="020B0603020202020204" pitchFamily="34" charset="0"/>
              </a:rPr>
              <a:t>TURIZMU</a:t>
            </a:r>
            <a:r>
              <a:rPr lang="sr-Latn-BA" dirty="0">
                <a:latin typeface="Trebuchet MS" panose="020B0603020202020204" pitchFamily="34" charset="0"/>
              </a:rPr>
              <a:t/>
            </a:r>
            <a:br>
              <a:rPr lang="sr-Latn-BA" dirty="0">
                <a:latin typeface="Trebuchet MS" panose="020B0603020202020204" pitchFamily="34" charset="0"/>
              </a:rPr>
            </a:br>
            <a:endParaRPr lang="pl-PL" sz="3600" b="1" dirty="0">
              <a:latin typeface="Trebuchet MS" panose="020B0603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2504979" y="2373511"/>
            <a:ext cx="13573221" cy="5539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ŠTA JE TRŽIŠTE?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Tržište je apstraktno mesto susreta </a:t>
            </a: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ponude i tražnje</a:t>
            </a: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.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U turizmu, to nije fizičko mesto, već </a:t>
            </a: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sistem odnosa i komunikacije</a:t>
            </a: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 između pružalaca i korisnika usluga.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Primer:</a:t>
            </a: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/>
            </a:r>
            <a:b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</a:b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→ Turistička agencija u Beogradu može prodavati aranžmane za Grčku bez da fizički kontaktira kupce – online rezervacija je dovoljna.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RS" altLang="sr-Latn-R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55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3352800" y="2142678"/>
            <a:ext cx="128016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sr-Latn-RS" sz="3200" b="1" dirty="0" smtClean="0">
                <a:latin typeface="Trebuchet MS" panose="020B0603020202020204" pitchFamily="34" charset="0"/>
              </a:rPr>
              <a:t>TURISTIČKO TRŽIŠTE?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b="1" dirty="0" smtClean="0">
                <a:latin typeface="Trebuchet MS" panose="020B0603020202020204" pitchFamily="34" charset="0"/>
              </a:rPr>
              <a:t>Turističko tržište</a:t>
            </a:r>
            <a:r>
              <a:rPr lang="sr-Latn-RS" sz="3200" dirty="0" smtClean="0">
                <a:latin typeface="Trebuchet MS" panose="020B0603020202020204" pitchFamily="34" charset="0"/>
              </a:rPr>
              <a:t> = specifičan deo tržišta usluga.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Obuhvata </a:t>
            </a:r>
            <a:r>
              <a:rPr lang="sr-Latn-RS" sz="3200" b="1" dirty="0" smtClean="0">
                <a:latin typeface="Trebuchet MS" panose="020B0603020202020204" pitchFamily="34" charset="0"/>
              </a:rPr>
              <a:t>tražnju i ponudu</a:t>
            </a:r>
            <a:r>
              <a:rPr lang="sr-Latn-RS" sz="3200" dirty="0" smtClean="0">
                <a:latin typeface="Trebuchet MS" panose="020B0603020202020204" pitchFamily="34" charset="0"/>
              </a:rPr>
              <a:t> turističkih usluga i dobara.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Odnosi se na </a:t>
            </a:r>
            <a:r>
              <a:rPr lang="sr-Latn-RS" sz="3200" b="1" dirty="0" smtClean="0">
                <a:latin typeface="Trebuchet MS" panose="020B0603020202020204" pitchFamily="34" charset="0"/>
              </a:rPr>
              <a:t>pokretanje ljudi ka destinacijama</a:t>
            </a:r>
            <a:r>
              <a:rPr lang="sr-Latn-RS" sz="3200" dirty="0" smtClean="0">
                <a:latin typeface="Trebuchet MS" panose="020B0603020202020204" pitchFamily="34" charset="0"/>
              </a:rPr>
              <a:t> u cilju odmora, zabave, obrazovanja itd.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b="1" dirty="0" smtClean="0">
                <a:latin typeface="Trebuchet MS" panose="020B0603020202020204" pitchFamily="34" charset="0"/>
              </a:rPr>
              <a:t>Primer:</a:t>
            </a:r>
            <a:r>
              <a:rPr lang="sr-Latn-RS" sz="3200" dirty="0" smtClean="0">
                <a:latin typeface="Trebuchet MS" panose="020B0603020202020204" pitchFamily="34" charset="0"/>
              </a:rPr>
              <a:t/>
            </a:r>
            <a:br>
              <a:rPr lang="sr-Latn-RS" sz="3200" dirty="0" smtClean="0">
                <a:latin typeface="Trebuchet MS" panose="020B0603020202020204" pitchFamily="34" charset="0"/>
              </a:rPr>
            </a:br>
            <a:r>
              <a:rPr lang="sr-Latn-RS" sz="3200" dirty="0" smtClean="0">
                <a:latin typeface="Trebuchet MS" panose="020B0603020202020204" pitchFamily="34" charset="0"/>
              </a:rPr>
              <a:t>→ Ponuda hotela u Toskani + tražnja turista iz Srbije = turističko tržište Toskane za srpske turiste.</a:t>
            </a:r>
            <a:endParaRPr lang="sr-Latn-RS" sz="32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2507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3200400" y="1532893"/>
            <a:ext cx="134874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sr-Latn-RS" sz="3200" b="1" dirty="0" smtClean="0">
                <a:latin typeface="Trebuchet MS" panose="020B0603020202020204" pitchFamily="34" charset="0"/>
              </a:rPr>
              <a:t>KLJUČNE OSOBINE TURISTIČKOG TRŽIŠTA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sr-Latn-RS" sz="3200" b="1" dirty="0" smtClean="0">
                <a:latin typeface="Trebuchet MS" panose="020B0603020202020204" pitchFamily="34" charset="0"/>
              </a:rPr>
              <a:t>Nematerijalnost usluga</a:t>
            </a:r>
            <a:endParaRPr lang="sr-Latn-RS" sz="3200" dirty="0" smtClean="0">
              <a:latin typeface="Trebuchet MS" panose="020B0603020202020204" pitchFamily="34" charset="0"/>
            </a:endParaRP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sr-Latn-RS" sz="3200" b="1" dirty="0" smtClean="0">
                <a:latin typeface="Trebuchet MS" panose="020B0603020202020204" pitchFamily="34" charset="0"/>
              </a:rPr>
              <a:t>Nepokretnost ponude</a:t>
            </a:r>
            <a:r>
              <a:rPr lang="sr-Latn-RS" sz="3200" dirty="0" smtClean="0">
                <a:latin typeface="Trebuchet MS" panose="020B0603020202020204" pitchFamily="34" charset="0"/>
              </a:rPr>
              <a:t> (turista ide ka destinaciji)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sr-Latn-RS" sz="3200" b="1" dirty="0" smtClean="0">
                <a:latin typeface="Trebuchet MS" panose="020B0603020202020204" pitchFamily="34" charset="0"/>
              </a:rPr>
              <a:t>Heterogenost potražnje</a:t>
            </a:r>
            <a:endParaRPr lang="sr-Latn-RS" sz="3200" dirty="0" smtClean="0">
              <a:latin typeface="Trebuchet MS" panose="020B0603020202020204" pitchFamily="34" charset="0"/>
            </a:endParaRP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sr-Latn-RS" sz="3200" b="1" dirty="0" smtClean="0">
                <a:latin typeface="Trebuchet MS" panose="020B0603020202020204" pitchFamily="34" charset="0"/>
              </a:rPr>
              <a:t>Sezonalnost</a:t>
            </a:r>
            <a:endParaRPr lang="sr-Latn-RS" sz="3200" dirty="0" smtClean="0">
              <a:latin typeface="Trebuchet MS" panose="020B0603020202020204" pitchFamily="34" charset="0"/>
            </a:endParaRP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sr-Latn-RS" sz="3200" b="1" dirty="0" smtClean="0">
                <a:latin typeface="Trebuchet MS" panose="020B0603020202020204" pitchFamily="34" charset="0"/>
              </a:rPr>
              <a:t>Kompleksnost proizvoda</a:t>
            </a:r>
            <a:endParaRPr lang="sr-Latn-RS" sz="3200" dirty="0" smtClean="0">
              <a:latin typeface="Trebuchet MS" panose="020B0603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sr-Latn-RS" sz="3200" b="1" dirty="0" smtClean="0">
                <a:latin typeface="Trebuchet MS" panose="020B0603020202020204" pitchFamily="34" charset="0"/>
              </a:rPr>
              <a:t>Primer:</a:t>
            </a:r>
            <a:r>
              <a:rPr lang="sr-Latn-RS" sz="3200" dirty="0" smtClean="0">
                <a:latin typeface="Trebuchet MS" panose="020B0603020202020204" pitchFamily="34" charset="0"/>
              </a:rPr>
              <a:t/>
            </a:r>
            <a:br>
              <a:rPr lang="sr-Latn-RS" sz="3200" dirty="0" smtClean="0">
                <a:latin typeface="Trebuchet MS" panose="020B0603020202020204" pitchFamily="34" charset="0"/>
              </a:rPr>
            </a:br>
            <a:r>
              <a:rPr lang="sr-Latn-RS" sz="3200" dirty="0" smtClean="0">
                <a:latin typeface="Trebuchet MS" panose="020B0603020202020204" pitchFamily="34" charset="0"/>
              </a:rPr>
              <a:t>→ Turista iz Nemačke u Egiptu koristi: avion, hotel, vodiča, izlete i lokalnu hranu – sve zajedno čini </a:t>
            </a:r>
            <a:r>
              <a:rPr lang="sr-Latn-RS" sz="3200" b="1" dirty="0" smtClean="0">
                <a:latin typeface="Trebuchet MS" panose="020B0603020202020204" pitchFamily="34" charset="0"/>
              </a:rPr>
              <a:t>jedinstveni turistički proizvod</a:t>
            </a:r>
            <a:r>
              <a:rPr lang="sr-Latn-RS" sz="3200" dirty="0" smtClean="0">
                <a:latin typeface="Trebuchet MS" panose="020B0603020202020204" pitchFamily="34" charset="0"/>
              </a:rPr>
              <a:t>.</a:t>
            </a:r>
            <a:endParaRPr lang="sr-Latn-RS" sz="32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049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0" y="2794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3200400" y="1773346"/>
            <a:ext cx="1239012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sr-Latn-RS" sz="3200" b="1" dirty="0" smtClean="0">
                <a:latin typeface="Trebuchet MS" panose="020B0603020202020204" pitchFamily="34" charset="0"/>
              </a:rPr>
              <a:t>HETEROGENOST TURISTIČKE TRAŽNJE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sr-Latn-RS" sz="3200" dirty="0" smtClean="0">
                <a:latin typeface="Trebuchet MS" panose="020B0603020202020204" pitchFamily="34" charset="0"/>
              </a:rPr>
              <a:t>Turisti se razlikuju </a:t>
            </a:r>
            <a:r>
              <a:rPr lang="sr-Latn-RS" sz="3200" dirty="0" smtClean="0">
                <a:latin typeface="Trebuchet MS" panose="020B0603020202020204" pitchFamily="34" charset="0"/>
              </a:rPr>
              <a:t>po: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sr-Latn-RS" sz="3200" dirty="0" smtClean="0">
                <a:latin typeface="Trebuchet MS" panose="020B0603020202020204" pitchFamily="34" charset="0"/>
              </a:rPr>
              <a:t>potrebama i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sr-Latn-RS" sz="3200" dirty="0" smtClean="0">
                <a:latin typeface="Trebuchet MS" panose="020B0603020202020204" pitchFamily="34" charset="0"/>
              </a:rPr>
              <a:t>motivima putovanja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sr-Latn-RS" sz="3200" dirty="0" smtClean="0">
                <a:latin typeface="Trebuchet MS" panose="020B0603020202020204" pitchFamily="34" charset="0"/>
              </a:rPr>
              <a:t>finansijskim mogućnostimasta</a:t>
            </a:r>
            <a:endParaRPr lang="sr-Latn-RS" sz="3200" dirty="0" smtClean="0">
              <a:latin typeface="Trebuchet MS" panose="020B0603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sr-Latn-RS" sz="3200" dirty="0" smtClean="0">
                <a:latin typeface="Trebuchet MS" panose="020B0603020202020204" pitchFamily="34" charset="0"/>
              </a:rPr>
              <a:t>očekivanjima</a:t>
            </a:r>
          </a:p>
          <a:p>
            <a:pPr>
              <a:lnSpc>
                <a:spcPct val="150000"/>
              </a:lnSpc>
            </a:pPr>
            <a:r>
              <a:rPr lang="sr-Latn-RS" sz="3200" b="1" dirty="0" smtClean="0">
                <a:latin typeface="Trebuchet MS" panose="020B0603020202020204" pitchFamily="34" charset="0"/>
              </a:rPr>
              <a:t>Primer:</a:t>
            </a:r>
            <a:r>
              <a:rPr lang="sr-Latn-RS" sz="3200" dirty="0">
                <a:latin typeface="Trebuchet MS" panose="020B0603020202020204" pitchFamily="34" charset="0"/>
              </a:rPr>
              <a:t> </a:t>
            </a:r>
            <a:r>
              <a:rPr lang="sr-Latn-RS" sz="3200" dirty="0" smtClean="0">
                <a:latin typeface="Trebuchet MS" panose="020B0603020202020204" pitchFamily="34" charset="0"/>
              </a:rPr>
              <a:t>Porodica </a:t>
            </a:r>
            <a:r>
              <a:rPr lang="sr-Latn-RS" sz="3200" dirty="0" smtClean="0">
                <a:latin typeface="Trebuchet MS" panose="020B0603020202020204" pitchFamily="34" charset="0"/>
              </a:rPr>
              <a:t>iz Srbije traži all-inclusive na moru, dok mladi par traži avanturistički turizam u Sloveniji.</a:t>
            </a:r>
            <a:endParaRPr lang="sr-Latn-RS" sz="32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380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3352800" y="1766306"/>
            <a:ext cx="130302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sr-Latn-RS" sz="3200" b="1" dirty="0" smtClean="0">
                <a:latin typeface="Trebuchet MS" panose="020B0603020202020204" pitchFamily="34" charset="0"/>
              </a:rPr>
              <a:t>ROBNO I TURISTIČKO TRŽIŠTE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b="1" dirty="0" smtClean="0">
                <a:latin typeface="Trebuchet MS" panose="020B0603020202020204" pitchFamily="34" charset="0"/>
              </a:rPr>
              <a:t>Robno tržište</a:t>
            </a:r>
            <a:r>
              <a:rPr lang="sr-Latn-RS" sz="3200" dirty="0" smtClean="0">
                <a:latin typeface="Trebuchet MS" panose="020B0603020202020204" pitchFamily="34" charset="0"/>
              </a:rPr>
              <a:t>: roba se šalje kupcu → fizička odvojenost proizvodnje i potrošnje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b="1" dirty="0" smtClean="0">
                <a:latin typeface="Trebuchet MS" panose="020B0603020202020204" pitchFamily="34" charset="0"/>
              </a:rPr>
              <a:t>Turističko tržište</a:t>
            </a:r>
            <a:r>
              <a:rPr lang="sr-Latn-RS" sz="3200" dirty="0" smtClean="0">
                <a:latin typeface="Trebuchet MS" panose="020B0603020202020204" pitchFamily="34" charset="0"/>
              </a:rPr>
              <a:t>: kupac (turista) </a:t>
            </a:r>
            <a:r>
              <a:rPr lang="sr-Latn-RS" sz="3200" b="1" dirty="0" smtClean="0">
                <a:latin typeface="Trebuchet MS" panose="020B0603020202020204" pitchFamily="34" charset="0"/>
              </a:rPr>
              <a:t>putuje</a:t>
            </a:r>
            <a:r>
              <a:rPr lang="sr-Latn-RS" sz="3200" dirty="0" smtClean="0">
                <a:latin typeface="Trebuchet MS" panose="020B0603020202020204" pitchFamily="34" charset="0"/>
              </a:rPr>
              <a:t> do mesta </a:t>
            </a:r>
            <a:r>
              <a:rPr lang="sr-Latn-RS" sz="3200" dirty="0" smtClean="0">
                <a:latin typeface="Trebuchet MS" panose="020B0603020202020204" pitchFamily="34" charset="0"/>
              </a:rPr>
              <a:t>ponude</a:t>
            </a:r>
          </a:p>
          <a:p>
            <a:pPr marL="45720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Potrošnja </a:t>
            </a:r>
            <a:r>
              <a:rPr lang="sr-Latn-RS" sz="3200" dirty="0" smtClean="0">
                <a:latin typeface="Trebuchet MS" panose="020B0603020202020204" pitchFamily="34" charset="0"/>
              </a:rPr>
              <a:t>= proizvodnja u realnom </a:t>
            </a:r>
            <a:r>
              <a:rPr lang="sr-Latn-RS" sz="3200" dirty="0" smtClean="0">
                <a:latin typeface="Trebuchet MS" panose="020B0603020202020204" pitchFamily="34" charset="0"/>
              </a:rPr>
              <a:t>vremenu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 </a:t>
            </a:r>
            <a:r>
              <a:rPr lang="sr-Latn-RS" sz="3200" dirty="0" smtClean="0">
                <a:latin typeface="Trebuchet MS" panose="020B0603020202020204" pitchFamily="34" charset="0"/>
              </a:rPr>
              <a:t>Nema lagerovanja usluga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b="1" dirty="0" smtClean="0">
                <a:latin typeface="Trebuchet MS" panose="020B0603020202020204" pitchFamily="34" charset="0"/>
              </a:rPr>
              <a:t>Primer:</a:t>
            </a:r>
            <a:r>
              <a:rPr lang="sr-Latn-RS" sz="3200" dirty="0" smtClean="0">
                <a:latin typeface="Trebuchet MS" panose="020B0603020202020204" pitchFamily="34" charset="0"/>
              </a:rPr>
              <a:t/>
            </a:r>
            <a:br>
              <a:rPr lang="sr-Latn-RS" sz="3200" dirty="0" smtClean="0">
                <a:latin typeface="Trebuchet MS" panose="020B0603020202020204" pitchFamily="34" charset="0"/>
              </a:rPr>
            </a:br>
            <a:r>
              <a:rPr lang="sr-Latn-RS" sz="3200" dirty="0" smtClean="0">
                <a:latin typeface="Trebuchet MS" panose="020B0603020202020204" pitchFamily="34" charset="0"/>
              </a:rPr>
              <a:t>→ Turista iz Novog Sada ide u banju u Vrnjačku Banju – tamo konzumira smeštaj, masaže, izlete.</a:t>
            </a:r>
            <a:endParaRPr lang="sr-Latn-RS" sz="32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812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" name="Rectangle 12"/>
          <p:cNvSpPr/>
          <p:nvPr/>
        </p:nvSpPr>
        <p:spPr>
          <a:xfrm>
            <a:off x="2514600" y="1866900"/>
            <a:ext cx="146304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sr-Latn-RS" sz="3200" b="1" dirty="0" smtClean="0">
                <a:latin typeface="Trebuchet MS" panose="020B0603020202020204" pitchFamily="34" charset="0"/>
              </a:rPr>
              <a:t>ROBNO I TURISTIČKO TRŽIŠTE</a:t>
            </a:r>
          </a:p>
          <a:p>
            <a:pPr>
              <a:lnSpc>
                <a:spcPct val="150000"/>
              </a:lnSpc>
            </a:pPr>
            <a:r>
              <a:rPr lang="sr-Latn-RS" sz="3200" b="1" dirty="0" smtClean="0">
                <a:latin typeface="Trebuchet MS" panose="020B0603020202020204" pitchFamily="34" charset="0"/>
              </a:rPr>
              <a:t>PONAŠANJE TURISTA I KUPACA NA ROBNOM </a:t>
            </a:r>
            <a:r>
              <a:rPr lang="sr-Latn-RS" sz="3200" b="1" dirty="0" smtClean="0">
                <a:latin typeface="Trebuchet MS" panose="020B0603020202020204" pitchFamily="34" charset="0"/>
              </a:rPr>
              <a:t>TRŽIŠTU:RAZLIKE</a:t>
            </a:r>
            <a:endParaRPr lang="sr-Latn-RS" sz="3200" b="1" dirty="0" smtClean="0">
              <a:latin typeface="Trebuchet MS" panose="020B0603020202020204" pitchFamily="34" charset="0"/>
            </a:endParaRPr>
          </a:p>
          <a:p>
            <a:pPr>
              <a:lnSpc>
                <a:spcPct val="150000"/>
              </a:lnSpc>
            </a:pPr>
            <a:endParaRPr lang="sr-Latn-RS" sz="3200" b="1" dirty="0" smtClean="0">
              <a:latin typeface="Trebuchet MS" panose="020B0603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Turista traži: </a:t>
            </a:r>
            <a:r>
              <a:rPr lang="sr-Latn-RS" sz="3200" b="1" dirty="0" smtClean="0">
                <a:latin typeface="Trebuchet MS" panose="020B0603020202020204" pitchFamily="34" charset="0"/>
              </a:rPr>
              <a:t>kompletno iskustvo</a:t>
            </a:r>
            <a:r>
              <a:rPr lang="sr-Latn-RS" sz="3200" dirty="0" smtClean="0">
                <a:latin typeface="Trebuchet MS" panose="020B0603020202020204" pitchFamily="34" charset="0"/>
              </a:rPr>
              <a:t> (usluge + emocije)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Kupac na robnom tržištu traži: </a:t>
            </a:r>
            <a:r>
              <a:rPr lang="sr-Latn-RS" sz="3200" b="1" dirty="0" smtClean="0">
                <a:latin typeface="Trebuchet MS" panose="020B0603020202020204" pitchFamily="34" charset="0"/>
              </a:rPr>
              <a:t>konkretan proizvod</a:t>
            </a:r>
            <a:endParaRPr lang="sr-Latn-RS" sz="3200" dirty="0" smtClean="0">
              <a:latin typeface="Trebuchet MS" panose="020B0603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b="1" dirty="0" smtClean="0">
                <a:latin typeface="Trebuchet MS" panose="020B0603020202020204" pitchFamily="34" charset="0"/>
              </a:rPr>
              <a:t>Primer:</a:t>
            </a:r>
            <a:r>
              <a:rPr lang="sr-Latn-RS" sz="3200" dirty="0" smtClean="0">
                <a:latin typeface="Trebuchet MS" panose="020B0603020202020204" pitchFamily="34" charset="0"/>
              </a:rPr>
              <a:t/>
            </a:r>
            <a:br>
              <a:rPr lang="sr-Latn-RS" sz="3200" dirty="0" smtClean="0">
                <a:latin typeface="Trebuchet MS" panose="020B0603020202020204" pitchFamily="34" charset="0"/>
              </a:rPr>
            </a:br>
            <a:r>
              <a:rPr lang="sr-Latn-RS" sz="3200" dirty="0" smtClean="0">
                <a:latin typeface="Trebuchet MS" panose="020B0603020202020204" pitchFamily="34" charset="0"/>
              </a:rPr>
              <a:t>→ Na pijaci kupac kupuje lubenicu.</a:t>
            </a:r>
            <a:br>
              <a:rPr lang="sr-Latn-RS" sz="3200" dirty="0" smtClean="0">
                <a:latin typeface="Trebuchet MS" panose="020B0603020202020204" pitchFamily="34" charset="0"/>
              </a:rPr>
            </a:br>
            <a:r>
              <a:rPr lang="sr-Latn-RS" sz="3200" dirty="0" smtClean="0">
                <a:latin typeface="Trebuchet MS" panose="020B0603020202020204" pitchFamily="34" charset="0"/>
              </a:rPr>
              <a:t>→ Na turističkom tržištu turista ne kupuje samo “smeštaj”, već </a:t>
            </a:r>
            <a:r>
              <a:rPr lang="sr-Latn-RS" sz="3200" b="1" dirty="0" smtClean="0">
                <a:latin typeface="Trebuchet MS" panose="020B0603020202020204" pitchFamily="34" charset="0"/>
              </a:rPr>
              <a:t>ambijent, sigurnost</a:t>
            </a:r>
            <a:r>
              <a:rPr lang="sr-Latn-RS" sz="3200" b="1" dirty="0" smtClean="0"/>
              <a:t>, doživljaj isl.</a:t>
            </a:r>
            <a:endParaRPr lang="sr-Latn-RS" sz="3200" dirty="0"/>
          </a:p>
        </p:txBody>
      </p:sp>
    </p:spTree>
    <p:extLst>
      <p:ext uri="{BB962C8B-B14F-4D97-AF65-F5344CB8AC3E}">
        <p14:creationId xmlns:p14="http://schemas.microsoft.com/office/powerpoint/2010/main" val="2757164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2385060" y="1532893"/>
            <a:ext cx="14554200" cy="82176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sr-Latn-RS" sz="3200" b="1" dirty="0" smtClean="0">
                <a:latin typeface="Trebuchet MS" panose="020B0603020202020204" pitchFamily="34" charset="0"/>
              </a:rPr>
              <a:t>ZAKLJUČAK</a:t>
            </a:r>
          </a:p>
          <a:p>
            <a:pPr>
              <a:lnSpc>
                <a:spcPct val="150000"/>
              </a:lnSpc>
            </a:pPr>
            <a:endParaRPr lang="sr-Latn-RS" sz="3200" b="1" dirty="0" smtClean="0">
              <a:latin typeface="Trebuchet MS" panose="020B0603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sr-Latn-RS" sz="3200" dirty="0" smtClean="0">
                <a:latin typeface="Trebuchet MS" panose="020B0603020202020204" pitchFamily="34" charset="0"/>
              </a:rPr>
              <a:t>  </a:t>
            </a:r>
            <a:r>
              <a:rPr lang="sr-Latn-RS" sz="3200" dirty="0" smtClean="0">
                <a:latin typeface="Trebuchet MS" panose="020B0603020202020204" pitchFamily="34" charset="0"/>
              </a:rPr>
              <a:t> </a:t>
            </a:r>
            <a:r>
              <a:rPr lang="sr-Latn-RS" sz="3200" dirty="0" smtClean="0">
                <a:latin typeface="Trebuchet MS" panose="020B0603020202020204" pitchFamily="34" charset="0"/>
              </a:rPr>
              <a:t>Turističko tržište je </a:t>
            </a:r>
            <a:r>
              <a:rPr lang="sr-Latn-RS" sz="3200" b="1" dirty="0" smtClean="0">
                <a:latin typeface="Trebuchet MS" panose="020B0603020202020204" pitchFamily="34" charset="0"/>
              </a:rPr>
              <a:t>dinamično, specifično i </a:t>
            </a:r>
            <a:r>
              <a:rPr lang="sr-Latn-RS" sz="3200" b="1" dirty="0" smtClean="0">
                <a:latin typeface="Trebuchet MS" panose="020B0603020202020204" pitchFamily="34" charset="0"/>
              </a:rPr>
              <a:t>kompleksno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sr-Latn-RS" sz="3200" dirty="0" smtClean="0">
                <a:latin typeface="Trebuchet MS" panose="020B0603020202020204" pitchFamily="34" charset="0"/>
              </a:rPr>
              <a:t> </a:t>
            </a:r>
            <a:r>
              <a:rPr lang="sr-Latn-RS" sz="3200" dirty="0" smtClean="0">
                <a:latin typeface="Trebuchet MS" panose="020B0603020202020204" pitchFamily="34" charset="0"/>
              </a:rPr>
              <a:t>Turističko tržište je </a:t>
            </a:r>
            <a:r>
              <a:rPr lang="sr-Latn-RS" sz="3200" b="1" dirty="0" smtClean="0">
                <a:latin typeface="Trebuchet MS" panose="020B0603020202020204" pitchFamily="34" charset="0"/>
              </a:rPr>
              <a:t>prostorno i vremenski </a:t>
            </a:r>
            <a:r>
              <a:rPr lang="sr-Latn-RS" sz="3200" b="1" dirty="0" smtClean="0">
                <a:latin typeface="Trebuchet MS" panose="020B0603020202020204" pitchFamily="34" charset="0"/>
              </a:rPr>
              <a:t>ograničeno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sr-Latn-RS" sz="3200" dirty="0" smtClean="0">
                <a:latin typeface="Trebuchet MS" panose="020B0603020202020204" pitchFamily="34" charset="0"/>
              </a:rPr>
              <a:t>Ponuda </a:t>
            </a:r>
            <a:r>
              <a:rPr lang="sr-Latn-RS" sz="3200" dirty="0" smtClean="0">
                <a:latin typeface="Trebuchet MS" panose="020B0603020202020204" pitchFamily="34" charset="0"/>
              </a:rPr>
              <a:t>i tražnja su često </a:t>
            </a:r>
            <a:r>
              <a:rPr lang="sr-Latn-RS" sz="3200" b="1" dirty="0" smtClean="0">
                <a:latin typeface="Trebuchet MS" panose="020B0603020202020204" pitchFamily="34" charset="0"/>
              </a:rPr>
              <a:t>prostorno </a:t>
            </a:r>
            <a:r>
              <a:rPr lang="sr-Latn-RS" sz="3200" b="1" dirty="0" smtClean="0">
                <a:latin typeface="Trebuchet MS" panose="020B0603020202020204" pitchFamily="34" charset="0"/>
              </a:rPr>
              <a:t>udaljene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sr-Latn-RS" sz="3200" dirty="0" smtClean="0">
                <a:latin typeface="Trebuchet MS" panose="020B0603020202020204" pitchFamily="34" charset="0"/>
              </a:rPr>
              <a:t> </a:t>
            </a:r>
            <a:r>
              <a:rPr lang="sr-Latn-RS" sz="3200" dirty="0" smtClean="0">
                <a:latin typeface="Trebuchet MS" panose="020B0603020202020204" pitchFamily="34" charset="0"/>
              </a:rPr>
              <a:t>Marketing polazi od potreba turista. Uloga marketinga je da razume </a:t>
            </a:r>
            <a:r>
              <a:rPr lang="sr-Latn-RS" sz="3200" b="1" dirty="0" smtClean="0">
                <a:latin typeface="Trebuchet MS" panose="020B0603020202020204" pitchFamily="34" charset="0"/>
              </a:rPr>
              <a:t>šta </a:t>
            </a:r>
          </a:p>
          <a:p>
            <a:pPr>
              <a:lnSpc>
                <a:spcPct val="150000"/>
              </a:lnSpc>
            </a:pPr>
            <a:r>
              <a:rPr lang="sr-Latn-RS" sz="3200" b="1" dirty="0">
                <a:latin typeface="Trebuchet MS" panose="020B0603020202020204" pitchFamily="34" charset="0"/>
              </a:rPr>
              <a:t> </a:t>
            </a:r>
            <a:r>
              <a:rPr lang="sr-Latn-RS" sz="3200" b="1" dirty="0" smtClean="0">
                <a:latin typeface="Trebuchet MS" panose="020B0603020202020204" pitchFamily="34" charset="0"/>
              </a:rPr>
              <a:t>     turisti žele i kako to efikasno </a:t>
            </a:r>
            <a:r>
              <a:rPr lang="sr-Latn-RS" sz="3200" b="1" dirty="0" smtClean="0">
                <a:latin typeface="Trebuchet MS" panose="020B0603020202020204" pitchFamily="34" charset="0"/>
              </a:rPr>
              <a:t>zadovoljiti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sr-Latn-RS" sz="3200" dirty="0" smtClean="0">
                <a:latin typeface="Trebuchet MS" panose="020B0603020202020204" pitchFamily="34" charset="0"/>
              </a:rPr>
              <a:t>Ključ </a:t>
            </a:r>
            <a:r>
              <a:rPr lang="sr-Latn-RS" sz="3200" dirty="0" smtClean="0">
                <a:latin typeface="Trebuchet MS" panose="020B0603020202020204" pitchFamily="34" charset="0"/>
              </a:rPr>
              <a:t>za uspeh: saradnja više pružalaca usluga, odnosno </a:t>
            </a:r>
            <a:r>
              <a:rPr lang="sr-Latn-RS" sz="3200" b="1" dirty="0" smtClean="0">
                <a:latin typeface="Trebuchet MS" panose="020B0603020202020204" pitchFamily="34" charset="0"/>
              </a:rPr>
              <a:t>kombinovanje </a:t>
            </a:r>
          </a:p>
          <a:p>
            <a:pPr>
              <a:lnSpc>
                <a:spcPct val="150000"/>
              </a:lnSpc>
            </a:pPr>
            <a:r>
              <a:rPr lang="sr-Latn-RS" sz="3200" b="1" dirty="0">
                <a:latin typeface="Trebuchet MS" panose="020B0603020202020204" pitchFamily="34" charset="0"/>
              </a:rPr>
              <a:t> </a:t>
            </a:r>
            <a:r>
              <a:rPr lang="sr-Latn-RS" sz="3200" b="1" dirty="0" smtClean="0">
                <a:latin typeface="Trebuchet MS" panose="020B0603020202020204" pitchFamily="34" charset="0"/>
              </a:rPr>
              <a:t>     usluga više nosilaca ponude i razumevanje potreba turista </a:t>
            </a:r>
          </a:p>
          <a:p>
            <a:pPr>
              <a:lnSpc>
                <a:spcPct val="150000"/>
              </a:lnSpc>
            </a:pPr>
            <a:endParaRPr lang="sr-Latn-RS" sz="3200" b="1" dirty="0" smtClean="0">
              <a:latin typeface="Trebuchet MS" panose="020B0603020202020204" pitchFamily="34" charset="0"/>
            </a:endParaRPr>
          </a:p>
          <a:p>
            <a:pPr>
              <a:lnSpc>
                <a:spcPct val="150000"/>
              </a:lnSpc>
            </a:pPr>
            <a:endParaRPr lang="sr-Latn-RS" sz="32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0901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784860"/>
              <a:ext cx="15087600" cy="9583674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2590800" y="1305387"/>
            <a:ext cx="14706600" cy="7971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MAKRO I MIKROPRISTUP U ODREĐIVANJU TURISTIČKOG TRŽIŠTA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</a:endParaRP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Makropristup</a:t>
            </a:r>
            <a:endParaRPr kumimoji="0" lang="sr-Latn-RS" sz="3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</a:endParaRP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Zasniva se na kriterijumima: </a:t>
            </a: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mesto, vreme, proizvod</a:t>
            </a:r>
            <a:endParaRPr kumimoji="0" lang="sr-Latn-RS" sz="3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</a:endParaRP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Teži </a:t>
            </a: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homogenizaciji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 tržišta (traži </a:t>
            </a: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sličnosti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 među potrošačima)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Primer:</a:t>
            </a:r>
            <a:b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</a:b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→ </a:t>
            </a:r>
            <a:r>
              <a:rPr kumimoji="0" lang="sr-Latn-RS" sz="3200" b="0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Letnji odmori na Jadranu u julu – za sve turiste koji traže sunce, more i all-inclusive</a:t>
            </a:r>
            <a:endParaRPr kumimoji="0" lang="sr-Latn-RS" sz="3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</a:endParaRP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Mikropristup </a:t>
            </a: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(mikrosegmentacija)</a:t>
            </a:r>
            <a:endParaRPr kumimoji="0" lang="sr-Latn-RS" sz="3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</a:endParaRP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Fokus na </a:t>
            </a: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razlike u potrebama i željama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 turista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Teži </a:t>
            </a: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personalizaciji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 ponude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Primer:</a:t>
            </a:r>
            <a:r>
              <a:rPr kumimoji="0" lang="sr-Latn-RS" sz="3200" b="0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Posebni </a:t>
            </a:r>
            <a:r>
              <a:rPr kumimoji="0" lang="sr-Latn-RS" sz="3200" b="0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aranžmani za: penzionere, avanturiste, digitalne nomade ili porodice sa malom decom</a:t>
            </a:r>
            <a:endParaRPr kumimoji="0" lang="sr-Latn-RS" sz="3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</a:endParaRP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Zaključak</a:t>
            </a: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: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 Nijedna firma ne može zadovoljiti sve – važno je fokusirati se na one segmente koje može najbolje da opsluži.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8202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3200400" y="1532893"/>
            <a:ext cx="13315632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latin typeface="Trebuchet MS" panose="020B0603020202020204" pitchFamily="34" charset="0"/>
              </a:rPr>
              <a:t>OGRANIČAVANJE I SEGMENTACIJA TURISTIČKOG TRŽIŠTA </a:t>
            </a:r>
          </a:p>
          <a:p>
            <a:endParaRPr lang="sr-Latn-RS" sz="3200" b="1" dirty="0" smtClean="0">
              <a:latin typeface="Trebuchet MS" panose="020B0603020202020204" pitchFamily="34" charset="0"/>
            </a:endParaRPr>
          </a:p>
          <a:p>
            <a:r>
              <a:rPr lang="sr-Latn-RS" sz="3200" b="1" dirty="0" smtClean="0">
                <a:latin typeface="Trebuchet MS" panose="020B0603020202020204" pitchFamily="34" charset="0"/>
              </a:rPr>
              <a:t>OGRANIČAVANJE (MAKROSEGMENTACIJA)</a:t>
            </a:r>
          </a:p>
          <a:p>
            <a:endParaRPr lang="sr-Latn-RS" sz="3200" b="1" dirty="0" smtClean="0">
              <a:latin typeface="Trebuchet MS" panose="020B0603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dirty="0" smtClean="0">
                <a:latin typeface="Trebuchet MS" panose="020B0603020202020204" pitchFamily="34" charset="0"/>
              </a:rPr>
              <a:t>Tržište se ograničava prema</a:t>
            </a:r>
            <a:r>
              <a:rPr lang="sr-Latn-RS" sz="3200" dirty="0" smtClean="0">
                <a:latin typeface="Trebuchet MS" panose="020B0603020202020204" pitchFamily="34" charset="0"/>
              </a:rPr>
              <a:t>: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 </a:t>
            </a:r>
            <a:r>
              <a:rPr lang="sr-Latn-RS" sz="3200" b="1" dirty="0" smtClean="0">
                <a:latin typeface="Trebuchet MS" panose="020B0603020202020204" pitchFamily="34" charset="0"/>
              </a:rPr>
              <a:t>Mestu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r-Latn-RS" sz="3200" b="1" dirty="0" smtClean="0">
                <a:latin typeface="Trebuchet MS" panose="020B0603020202020204" pitchFamily="34" charset="0"/>
              </a:rPr>
              <a:t>Vremenu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r-Latn-RS" sz="3200" b="1" dirty="0" smtClean="0">
                <a:latin typeface="Trebuchet MS" panose="020B0603020202020204" pitchFamily="34" charset="0"/>
              </a:rPr>
              <a:t>Proizvodu</a:t>
            </a:r>
            <a:endParaRPr lang="sr-Latn-RS" sz="3200" dirty="0" smtClean="0">
              <a:latin typeface="Trebuchet MS" panose="020B0603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dirty="0" smtClean="0">
                <a:latin typeface="Trebuchet MS" panose="020B0603020202020204" pitchFamily="34" charset="0"/>
              </a:rPr>
              <a:t>Ograničavanje ne sme </a:t>
            </a:r>
            <a:r>
              <a:rPr lang="sr-Latn-RS" sz="3200" dirty="0" smtClean="0">
                <a:latin typeface="Trebuchet MS" panose="020B0603020202020204" pitchFamily="34" charset="0"/>
              </a:rPr>
              <a:t>biti: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Preusko </a:t>
            </a:r>
            <a:r>
              <a:rPr lang="sr-Latn-RS" sz="3200" dirty="0" smtClean="0">
                <a:latin typeface="Trebuchet MS" panose="020B0603020202020204" pitchFamily="34" charset="0"/>
              </a:rPr>
              <a:t>– gubi se šansa za nove </a:t>
            </a:r>
            <a:r>
              <a:rPr lang="sr-Latn-RS" sz="3200" dirty="0" smtClean="0">
                <a:latin typeface="Trebuchet MS" panose="020B0603020202020204" pitchFamily="34" charset="0"/>
              </a:rPr>
              <a:t>klijente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Preširoko </a:t>
            </a:r>
            <a:r>
              <a:rPr lang="sr-Latn-RS" sz="3200" dirty="0" smtClean="0">
                <a:latin typeface="Trebuchet MS" panose="020B0603020202020204" pitchFamily="34" charset="0"/>
              </a:rPr>
              <a:t>– marketinški troškovi rastu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sr-Latn-RS" sz="3200" b="1" dirty="0" smtClean="0">
                <a:latin typeface="Trebuchet MS" panose="020B0603020202020204" pitchFamily="34" charset="0"/>
              </a:rPr>
              <a:t>Primer</a:t>
            </a:r>
            <a:r>
              <a:rPr lang="sr-Latn-RS" sz="3200" b="1" dirty="0" smtClean="0">
                <a:latin typeface="Trebuchet MS" panose="020B0603020202020204" pitchFamily="34" charset="0"/>
              </a:rPr>
              <a:t>:</a:t>
            </a:r>
            <a:r>
              <a:rPr lang="sr-Latn-RS" sz="3200" dirty="0" smtClean="0">
                <a:latin typeface="Trebuchet MS" panose="020B0603020202020204" pitchFamily="34" charset="0"/>
              </a:rPr>
              <a:t> </a:t>
            </a:r>
            <a:r>
              <a:rPr lang="sr-Latn-RS" sz="3200" dirty="0" smtClean="0">
                <a:latin typeface="Trebuchet MS" panose="020B0603020202020204" pitchFamily="34" charset="0"/>
              </a:rPr>
              <a:t>All-inclusive aranžmani u Grčkoj za leto, ograničeni na avgust i porodice sa decom</a:t>
            </a:r>
            <a:r>
              <a:rPr lang="sr-Latn-RS" sz="3200" dirty="0" smtClean="0">
                <a:latin typeface="Trebuchet MS" panose="020B0603020202020204" pitchFamily="34" charset="0"/>
              </a:rPr>
              <a:t>.</a:t>
            </a:r>
            <a:endParaRPr lang="sr-Latn-RS" sz="3200" dirty="0" smtClean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3886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2743200" y="2014268"/>
            <a:ext cx="140208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sr-Latn-RS" sz="3200" b="1" dirty="0" smtClean="0">
                <a:latin typeface="Trebuchet MS" panose="020B0603020202020204" pitchFamily="34" charset="0"/>
              </a:rPr>
              <a:t>OGRANIČAVANJE I SEGMENTACIJA TURISTIČKOG TRŽIŠTA 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sr-Latn-RS" sz="3200" b="1" dirty="0" smtClean="0">
                <a:latin typeface="Trebuchet MS" panose="020B0603020202020204" pitchFamily="34" charset="0"/>
              </a:rPr>
              <a:t>SEGMENTACIJA TRŽIŠTA (MIKROSEGMENTACIJA)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Deljenje tržišta po </a:t>
            </a:r>
            <a:r>
              <a:rPr lang="sr-Latn-RS" sz="3200" b="1" dirty="0" smtClean="0">
                <a:latin typeface="Trebuchet MS" panose="020B0603020202020204" pitchFamily="34" charset="0"/>
              </a:rPr>
              <a:t>razlikama u željama i potrebama turista</a:t>
            </a:r>
            <a:endParaRPr lang="sr-Latn-RS" sz="3200" dirty="0" smtClean="0">
              <a:latin typeface="Trebuchet MS" panose="020B0603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Nema univerzalne ponude koja zadovoljava sve potrebe i želje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Fokus na </a:t>
            </a:r>
            <a:r>
              <a:rPr lang="sr-Latn-RS" sz="3200" b="1" dirty="0" smtClean="0">
                <a:latin typeface="Trebuchet MS" panose="020B0603020202020204" pitchFamily="34" charset="0"/>
              </a:rPr>
              <a:t>ciljnu grupu</a:t>
            </a:r>
            <a:r>
              <a:rPr lang="sr-Latn-RS" sz="3200" dirty="0" smtClean="0">
                <a:latin typeface="Trebuchet MS" panose="020B0603020202020204" pitchFamily="34" charset="0"/>
              </a:rPr>
              <a:t> = efikasniji marketing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sr-Latn-RS" sz="3200" b="1" dirty="0" smtClean="0">
                <a:latin typeface="Trebuchet MS" panose="020B0603020202020204" pitchFamily="34" charset="0"/>
              </a:rPr>
              <a:t>Primer</a:t>
            </a:r>
            <a:r>
              <a:rPr lang="sr-Latn-RS" sz="3200" b="1" dirty="0" smtClean="0">
                <a:latin typeface="Trebuchet MS" panose="020B0603020202020204" pitchFamily="34" charset="0"/>
              </a:rPr>
              <a:t>:</a:t>
            </a:r>
            <a:r>
              <a:rPr lang="sr-Latn-RS" sz="3200" dirty="0" smtClean="0">
                <a:latin typeface="Trebuchet MS" panose="020B0603020202020204" pitchFamily="34" charset="0"/>
              </a:rPr>
              <a:t> </a:t>
            </a:r>
            <a:r>
              <a:rPr lang="sr-Latn-RS" sz="3200" dirty="0" smtClean="0">
                <a:latin typeface="Trebuchet MS" panose="020B0603020202020204" pitchFamily="34" charset="0"/>
              </a:rPr>
              <a:t>Posebna ponuda za ljubitelje vina – vinske ture kroz Frušku goru (tržišna niša)</a:t>
            </a:r>
            <a:endParaRPr lang="sr-Latn-RS" sz="32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1593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2692400" y="2387452"/>
            <a:ext cx="1289812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sr-Latn-RS" sz="3200" b="1" dirty="0" smtClean="0">
                <a:latin typeface="Trebuchet MS" panose="020B0603020202020204" pitchFamily="34" charset="0"/>
              </a:rPr>
              <a:t>RAZNOVRSNOST TURISTIČKIH TRŽIŠTA – PRIMERI </a:t>
            </a:r>
          </a:p>
          <a:p>
            <a:pPr>
              <a:lnSpc>
                <a:spcPct val="150000"/>
              </a:lnSpc>
            </a:pPr>
            <a:endParaRPr lang="sr-Latn-RS" sz="3200" b="1" dirty="0" smtClean="0">
              <a:latin typeface="Trebuchet MS" panose="020B0603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sr-Latn-RS" sz="3200" dirty="0" smtClean="0">
                <a:latin typeface="Trebuchet MS" panose="020B0603020202020204" pitchFamily="34" charset="0"/>
              </a:rPr>
              <a:t>Tržište organizovanih putovanja – npr. studijska putovanja u Italiji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sr-Latn-RS" sz="3200" dirty="0" smtClean="0">
                <a:latin typeface="Trebuchet MS" panose="020B0603020202020204" pitchFamily="34" charset="0"/>
              </a:rPr>
              <a:t>Tržište smeštaja – gradski hoteli za poslovne turiste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sr-Latn-RS" sz="3200" dirty="0" smtClean="0">
                <a:latin typeface="Trebuchet MS" panose="020B0603020202020204" pitchFamily="34" charset="0"/>
              </a:rPr>
              <a:t>Tržište prevoza – čarter letovi van sezone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sr-Latn-RS" sz="3200" dirty="0" smtClean="0">
                <a:latin typeface="Trebuchet MS" panose="020B0603020202020204" pitchFamily="34" charset="0"/>
              </a:rPr>
              <a:t>Tržište posrednika – agencije na aerodromima za last minute aranžmane</a:t>
            </a:r>
            <a:endParaRPr lang="sr-Latn-RS" sz="32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0247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98120"/>
              <a:ext cx="15087600" cy="1014222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0" y="1104900"/>
            <a:ext cx="12161520" cy="78486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4476750" y="8893314"/>
            <a:ext cx="110947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BA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Angsana New"/>
              </a:rPr>
              <a:t>Slika 1.</a:t>
            </a:r>
            <a:r>
              <a:rPr kumimoji="0" lang="sr-Latn-BA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Angsana New"/>
              </a:rPr>
              <a:t> Raznovrsnost turističkih tržišta</a:t>
            </a:r>
            <a:endParaRPr kumimoji="0" lang="sr-Latn-RS" sz="20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Times New Roman" panose="02020603050405020304" pitchFamily="18" charset="0"/>
              <a:cs typeface="Angsana New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BA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Angsana New"/>
              </a:rPr>
              <a:t>              ( Izvor: Freyer: 2004:179 ) </a:t>
            </a:r>
            <a:endParaRPr kumimoji="0" lang="sr-Latn-RS" sz="20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Times New Roman" panose="02020603050405020304" pitchFamily="18" charset="0"/>
              <a:cs typeface="Angsana New"/>
            </a:endParaRPr>
          </a:p>
        </p:txBody>
      </p:sp>
    </p:spTree>
    <p:extLst>
      <p:ext uri="{BB962C8B-B14F-4D97-AF65-F5344CB8AC3E}">
        <p14:creationId xmlns:p14="http://schemas.microsoft.com/office/powerpoint/2010/main" val="2063040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2819400" y="2489837"/>
            <a:ext cx="13868400" cy="526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STRUKTURA TURISTIČKOG TRŽIŠTA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RS" altLang="sr-Latn-R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 Uže </a:t>
            </a: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tržište</a:t>
            </a: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 – klasične usluge (smeštaj, prevoz)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2"/>
              <a:tabLst/>
            </a:pP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 Šire </a:t>
            </a: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tržište</a:t>
            </a: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 – dopunske usluge (suveniri, turistička oprema)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3"/>
              <a:tabLst/>
            </a:pP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 Netipično </a:t>
            </a: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tržište</a:t>
            </a: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 – komunalne, sportske, poštanske usluge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RS" altLang="sr-Latn-R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Primer:</a:t>
            </a: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Suvenirnice </a:t>
            </a: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i kafići oko Petrovaradinske tvrđave kao deo šire turističke ponude Novog Sada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RS" altLang="sr-Latn-R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2123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2533332" y="2050748"/>
            <a:ext cx="140970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ZAŠTO JE VAŽNO RAZUMEVANJE STRUKTURE TURISTIČKOG TRŽIŠTA</a:t>
            </a:r>
            <a:r>
              <a:rPr kumimoji="0" lang="sr-Latn-RS" sz="3200" b="1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 </a:t>
            </a: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? </a:t>
            </a: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sr-Latn-RS" sz="3200" b="1" dirty="0">
              <a:latin typeface="Trebuchet MS" panose="020B0603020202020204" pitchFamily="34" charset="0"/>
            </a:endParaRP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sr-Latn-RS" sz="3200" b="1" dirty="0">
                <a:latin typeface="Trebuchet MS" panose="020B0603020202020204" pitchFamily="34" charset="0"/>
              </a:rPr>
              <a:t>R</a:t>
            </a:r>
            <a:r>
              <a:rPr lang="sr-Latn-RS" sz="3200" b="1" dirty="0" smtClean="0">
                <a:latin typeface="Trebuchet MS" panose="020B0603020202020204" pitchFamily="34" charset="0"/>
              </a:rPr>
              <a:t>azumevanje strukture turističkog tržišta omogućava </a:t>
            </a:r>
            <a:r>
              <a:rPr lang="sr-Latn-RS" sz="3200" b="1" dirty="0">
                <a:latin typeface="Trebuchet MS" panose="020B0603020202020204" pitchFamily="34" charset="0"/>
              </a:rPr>
              <a:t>kreiranje efikasnije ponude i veću </a:t>
            </a:r>
            <a:r>
              <a:rPr lang="sr-Latn-RS" sz="3200" b="1" dirty="0" smtClean="0">
                <a:latin typeface="Trebuchet MS" panose="020B0603020202020204" pitchFamily="34" charset="0"/>
              </a:rPr>
              <a:t>profitabilnost</a:t>
            </a:r>
            <a:r>
              <a:rPr lang="sr-Latn-RS" sz="3200" dirty="0" smtClean="0">
                <a:latin typeface="Trebuchet MS" panose="020B0603020202020204" pitchFamily="34" charset="0"/>
              </a:rPr>
              <a:t> </a:t>
            </a:r>
            <a:r>
              <a:rPr lang="sr-Latn-RS" sz="3200" dirty="0">
                <a:latin typeface="Trebuchet MS" panose="020B0603020202020204" pitchFamily="34" charset="0"/>
              </a:rPr>
              <a:t>jer</a:t>
            </a:r>
            <a:r>
              <a:rPr lang="sr-Latn-RS" sz="3200" dirty="0" smtClean="0">
                <a:latin typeface="Trebuchet MS" panose="020B0603020202020204" pitchFamily="34" charset="0"/>
              </a:rPr>
              <a:t>:</a:t>
            </a: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sr-Latn-RS" sz="3200" dirty="0">
              <a:latin typeface="Trebuchet MS" panose="020B0603020202020204" pitchFamily="34" charset="0"/>
            </a:endParaRP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ako 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dobro </a:t>
            </a: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razumemo ko su naši turisti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, šta im je važno, kada putuju i šta traže, možemo </a:t>
            </a: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prilagoditi našu ponudu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 – tj. tačno im ponuditi ono što žele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.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 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Na primer, ako znamo da mlađi turisti žele avanture, a porodice miran odmor, nećemo svima nuditi isto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.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 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Na taj način </a:t>
            </a: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efikasnije trošimo novac na promociju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 i </a:t>
            </a: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privlačimo više gostiju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, što znači i </a:t>
            </a: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veću zaradu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 za turističke agencije, hotele itd.</a:t>
            </a:r>
          </a:p>
        </p:txBody>
      </p:sp>
    </p:spTree>
    <p:extLst>
      <p:ext uri="{BB962C8B-B14F-4D97-AF65-F5344CB8AC3E}">
        <p14:creationId xmlns:p14="http://schemas.microsoft.com/office/powerpoint/2010/main" val="3090216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2819400" y="2388900"/>
            <a:ext cx="13563600" cy="550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TRŽIŠTE PRODAVCA I TRŽIŠTE KUPCA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RS" altLang="sr-Latn-R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Tržište prodavca</a:t>
            </a: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 – velika tražnja (sezona)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Tržište kupca</a:t>
            </a: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 – manja tražnja (vansezona)</a:t>
            </a:r>
            <a:b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</a:b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➡ Tada se primenjuje </a:t>
            </a: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politika diferenciranih cena</a:t>
            </a: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 na osnovu </a:t>
            </a: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marginalnih troškova</a:t>
            </a:r>
            <a:endParaRPr kumimoji="0" lang="sr-Latn-RS" altLang="sr-Latn-R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RS" altLang="sr-Latn-R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Primer:</a:t>
            </a: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Zimski </a:t>
            </a: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popusti u spa centrima posle januarskih praznika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RS" altLang="sr-Latn-R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0168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38100" y="1905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876300" y="260985"/>
              <a:ext cx="16840200" cy="989076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10151745"/>
              <a:ext cx="2697480" cy="680339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1752600" y="952500"/>
            <a:ext cx="15240000" cy="83407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latin typeface="Trebuchet MS" panose="020B0603020202020204" pitchFamily="34" charset="0"/>
              </a:rPr>
              <a:t>OBIM I POTENCIJAL TURISTIČKOG TRŽIŠTA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sr-Latn-RS" sz="2800" b="1" dirty="0" smtClean="0">
                <a:latin typeface="Trebuchet MS" panose="020B0603020202020204" pitchFamily="34" charset="0"/>
              </a:rPr>
              <a:t>Obim </a:t>
            </a:r>
            <a:r>
              <a:rPr lang="sr-Latn-RS" sz="2800" b="1" dirty="0" smtClean="0">
                <a:latin typeface="Trebuchet MS" panose="020B0603020202020204" pitchFamily="34" charset="0"/>
              </a:rPr>
              <a:t>tržišta</a:t>
            </a:r>
            <a:endParaRPr lang="sr-Latn-RS" sz="2800" dirty="0" smtClean="0">
              <a:latin typeface="Trebuchet MS" panose="020B0603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2800" dirty="0" smtClean="0">
                <a:latin typeface="Trebuchet MS" panose="020B0603020202020204" pitchFamily="34" charset="0"/>
              </a:rPr>
              <a:t>Ukupni promet </a:t>
            </a:r>
            <a:r>
              <a:rPr lang="sr-Latn-RS" sz="2800" b="1" dirty="0" smtClean="0">
                <a:latin typeface="Trebuchet MS" panose="020B0603020202020204" pitchFamily="34" charset="0"/>
              </a:rPr>
              <a:t>svih preduzeća</a:t>
            </a:r>
            <a:r>
              <a:rPr lang="sr-Latn-RS" sz="2800" dirty="0" smtClean="0">
                <a:latin typeface="Trebuchet MS" panose="020B0603020202020204" pitchFamily="34" charset="0"/>
              </a:rPr>
              <a:t> na turističkom tržištu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2800" dirty="0" smtClean="0">
                <a:latin typeface="Trebuchet MS" panose="020B0603020202020204" pitchFamily="34" charset="0"/>
              </a:rPr>
              <a:t>Prikazuje </a:t>
            </a:r>
            <a:r>
              <a:rPr lang="sr-Latn-RS" sz="2800" b="1" dirty="0" smtClean="0">
                <a:latin typeface="Trebuchet MS" panose="020B0603020202020204" pitchFamily="34" charset="0"/>
              </a:rPr>
              <a:t>koliko je tržište zaista "iskorišćeno"</a:t>
            </a:r>
            <a:endParaRPr lang="sr-Latn-RS" sz="2800" dirty="0" smtClean="0">
              <a:latin typeface="Trebuchet MS" panose="020B0603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2800" dirty="0" smtClean="0">
                <a:latin typeface="Trebuchet MS" panose="020B0603020202020204" pitchFamily="34" charset="0"/>
              </a:rPr>
              <a:t>Primer: </a:t>
            </a:r>
            <a:r>
              <a:rPr lang="sr-Latn-RS" sz="2800" i="1" dirty="0" smtClean="0">
                <a:latin typeface="Trebuchet MS" panose="020B0603020202020204" pitchFamily="34" charset="0"/>
              </a:rPr>
              <a:t>Ukupna vrednost turističkih aranžmana prodatih u Srbiji tokom leta 2024.</a:t>
            </a:r>
            <a:endParaRPr lang="sr-Latn-RS" sz="2800" dirty="0" smtClean="0">
              <a:latin typeface="Trebuchet MS" panose="020B0603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sr-Latn-RS" sz="2800" dirty="0" smtClean="0">
                <a:latin typeface="Trebuchet MS" panose="020B0603020202020204" pitchFamily="34" charset="0"/>
              </a:rPr>
              <a:t> </a:t>
            </a:r>
            <a:r>
              <a:rPr lang="sr-Latn-RS" sz="2800" b="1" dirty="0" smtClean="0">
                <a:latin typeface="Trebuchet MS" panose="020B0603020202020204" pitchFamily="34" charset="0"/>
              </a:rPr>
              <a:t>Obim prodaje</a:t>
            </a:r>
            <a:endParaRPr lang="sr-Latn-RS" sz="2800" dirty="0" smtClean="0">
              <a:latin typeface="Trebuchet MS" panose="020B0603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2800" b="1" dirty="0" smtClean="0">
                <a:latin typeface="Trebuchet MS" panose="020B0603020202020204" pitchFamily="34" charset="0"/>
              </a:rPr>
              <a:t>Promet pojedinačnog preduzeća</a:t>
            </a:r>
            <a:r>
              <a:rPr lang="sr-Latn-RS" sz="2800" dirty="0" smtClean="0">
                <a:latin typeface="Trebuchet MS" panose="020B0603020202020204" pitchFamily="34" charset="0"/>
              </a:rPr>
              <a:t> na tržištu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2800" dirty="0" smtClean="0">
                <a:latin typeface="Trebuchet MS" panose="020B0603020202020204" pitchFamily="34" charset="0"/>
              </a:rPr>
              <a:t>Primer: </a:t>
            </a:r>
            <a:r>
              <a:rPr lang="sr-Latn-RS" sz="2800" i="1" dirty="0" smtClean="0">
                <a:latin typeface="Trebuchet MS" panose="020B0603020202020204" pitchFamily="34" charset="0"/>
              </a:rPr>
              <a:t>Prodaja jedne agencije kao što je „XY" u julu</a:t>
            </a:r>
            <a:endParaRPr lang="sr-Latn-RS" sz="2800" dirty="0" smtClean="0">
              <a:latin typeface="Trebuchet MS" panose="020B0603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sr-Latn-RS" sz="2800" b="1" dirty="0" smtClean="0">
                <a:latin typeface="Trebuchet MS" panose="020B0603020202020204" pitchFamily="34" charset="0"/>
              </a:rPr>
              <a:t>Potencijal </a:t>
            </a:r>
            <a:r>
              <a:rPr lang="sr-Latn-RS" sz="2800" b="1" dirty="0" smtClean="0">
                <a:latin typeface="Trebuchet MS" panose="020B0603020202020204" pitchFamily="34" charset="0"/>
              </a:rPr>
              <a:t>tržišta</a:t>
            </a:r>
            <a:endParaRPr lang="sr-Latn-RS" sz="2800" dirty="0" smtClean="0">
              <a:latin typeface="Trebuchet MS" panose="020B0603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2800" b="1" dirty="0" smtClean="0">
                <a:latin typeface="Trebuchet MS" panose="020B0603020202020204" pitchFamily="34" charset="0"/>
              </a:rPr>
              <a:t>Maksimalna moguća prodaja</a:t>
            </a:r>
            <a:r>
              <a:rPr lang="sr-Latn-RS" sz="2800" dirty="0" smtClean="0">
                <a:latin typeface="Trebuchet MS" panose="020B0603020202020204" pitchFamily="34" charset="0"/>
              </a:rPr>
              <a:t> na tržištu u datom periodu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2800" dirty="0" smtClean="0">
                <a:latin typeface="Trebuchet MS" panose="020B0603020202020204" pitchFamily="34" charset="0"/>
              </a:rPr>
              <a:t>Zove se i </a:t>
            </a:r>
            <a:r>
              <a:rPr lang="sr-Latn-RS" sz="2800" b="1" dirty="0" smtClean="0">
                <a:latin typeface="Trebuchet MS" panose="020B0603020202020204" pitchFamily="34" charset="0"/>
              </a:rPr>
              <a:t>apsorpciona moć tržišta</a:t>
            </a:r>
            <a:endParaRPr lang="sr-Latn-RS" sz="2800" dirty="0" smtClean="0">
              <a:latin typeface="Trebuchet MS" panose="020B0603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r-Latn-RS" sz="2800" dirty="0" smtClean="0">
                <a:latin typeface="Trebuchet MS" panose="020B0603020202020204" pitchFamily="34" charset="0"/>
              </a:rPr>
              <a:t>Zavisi od:</a:t>
            </a:r>
            <a:br>
              <a:rPr lang="sr-Latn-RS" sz="2800" dirty="0" smtClean="0">
                <a:latin typeface="Trebuchet MS" panose="020B0603020202020204" pitchFamily="34" charset="0"/>
              </a:rPr>
            </a:br>
            <a:r>
              <a:rPr lang="sr-Latn-RS" sz="2800" dirty="0" smtClean="0">
                <a:latin typeface="Trebuchet MS" panose="020B0603020202020204" pitchFamily="34" charset="0"/>
              </a:rPr>
              <a:t>kupovne moći</a:t>
            </a:r>
            <a:br>
              <a:rPr lang="sr-Latn-RS" sz="2800" dirty="0" smtClean="0">
                <a:latin typeface="Trebuchet MS" panose="020B0603020202020204" pitchFamily="34" charset="0"/>
              </a:rPr>
            </a:br>
            <a:r>
              <a:rPr lang="sr-Latn-RS" sz="2800" dirty="0" smtClean="0">
                <a:latin typeface="Trebuchet MS" panose="020B0603020202020204" pitchFamily="34" charset="0"/>
              </a:rPr>
              <a:t>navika potrošača</a:t>
            </a:r>
            <a:br>
              <a:rPr lang="sr-Latn-RS" sz="2800" dirty="0" smtClean="0">
                <a:latin typeface="Trebuchet MS" panose="020B0603020202020204" pitchFamily="34" charset="0"/>
              </a:rPr>
            </a:br>
            <a:r>
              <a:rPr lang="sr-Latn-RS" sz="2800" dirty="0" smtClean="0">
                <a:latin typeface="Trebuchet MS" panose="020B0603020202020204" pitchFamily="34" charset="0"/>
              </a:rPr>
              <a:t>definisanog proizvoda, vremena i prostora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r-Latn-RS" sz="2800" dirty="0" smtClean="0">
                <a:latin typeface="Trebuchet MS" panose="020B0603020202020204" pitchFamily="34" charset="0"/>
              </a:rPr>
              <a:t>Primer: </a:t>
            </a:r>
            <a:r>
              <a:rPr lang="sr-Latn-RS" sz="2800" i="1" dirty="0" smtClean="0">
                <a:latin typeface="Trebuchet MS" panose="020B0603020202020204" pitchFamily="34" charset="0"/>
              </a:rPr>
              <a:t>Koliko ukupno turista bi moglo da poseti Grčku, ako bi svi potencijalni turisti putovali to leto</a:t>
            </a:r>
            <a:endParaRPr lang="sr-Latn-RS" sz="2800" dirty="0" smtClean="0">
              <a:latin typeface="Trebuchet MS" panose="020B0603020202020204" pitchFamily="34" charset="0"/>
            </a:endParaRPr>
          </a:p>
          <a:p>
            <a:r>
              <a:rPr lang="sr-Latn-RS" sz="2800" dirty="0" smtClean="0">
                <a:latin typeface="Trebuchet MS" panose="020B0603020202020204" pitchFamily="34" charset="0"/>
              </a:rPr>
              <a:t>Razlika </a:t>
            </a:r>
            <a:r>
              <a:rPr lang="sr-Latn-RS" sz="2800" dirty="0" smtClean="0">
                <a:latin typeface="Trebuchet MS" panose="020B0603020202020204" pitchFamily="34" charset="0"/>
              </a:rPr>
              <a:t>između </a:t>
            </a:r>
            <a:r>
              <a:rPr lang="sr-Latn-RS" sz="2800" b="1" dirty="0" smtClean="0">
                <a:latin typeface="Trebuchet MS" panose="020B0603020202020204" pitchFamily="34" charset="0"/>
              </a:rPr>
              <a:t>onoga što se prodaje</a:t>
            </a:r>
            <a:r>
              <a:rPr lang="sr-Latn-RS" sz="2800" dirty="0" smtClean="0">
                <a:latin typeface="Trebuchet MS" panose="020B0603020202020204" pitchFamily="34" charset="0"/>
              </a:rPr>
              <a:t> i </a:t>
            </a:r>
            <a:r>
              <a:rPr lang="sr-Latn-RS" sz="2800" b="1" dirty="0" smtClean="0">
                <a:latin typeface="Trebuchet MS" panose="020B0603020202020204" pitchFamily="34" charset="0"/>
              </a:rPr>
              <a:t>onoga što bi moglo da se proda</a:t>
            </a:r>
            <a:r>
              <a:rPr lang="sr-Latn-RS" sz="2800" dirty="0" smtClean="0">
                <a:latin typeface="Trebuchet MS" panose="020B0603020202020204" pitchFamily="34" charset="0"/>
              </a:rPr>
              <a:t> ukazuje na prostor za rast i </a:t>
            </a:r>
            <a:r>
              <a:rPr lang="sr-Latn-RS" sz="2800" dirty="0" smtClean="0">
                <a:latin typeface="Trebuchet MS" panose="020B0603020202020204" pitchFamily="34" charset="0"/>
              </a:rPr>
              <a:t>razvoj tržišta.</a:t>
            </a:r>
            <a:endParaRPr lang="sr-Latn-RS" sz="2800" dirty="0" smtClean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8272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1905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2514600" y="1915507"/>
            <a:ext cx="1440180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latin typeface="Trebuchet MS" panose="020B0603020202020204" pitchFamily="34" charset="0"/>
              </a:rPr>
              <a:t>ŠTA JE TURISTIČKA PONUDA?</a:t>
            </a:r>
          </a:p>
          <a:p>
            <a:endParaRPr lang="sr-Latn-RS" sz="3200" b="1" dirty="0" smtClean="0">
              <a:latin typeface="Trebuchet MS" panose="020B0603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Turistička </a:t>
            </a:r>
            <a:r>
              <a:rPr lang="sr-Latn-RS" sz="3200" dirty="0" smtClean="0">
                <a:latin typeface="Trebuchet MS" panose="020B0603020202020204" pitchFamily="34" charset="0"/>
              </a:rPr>
              <a:t>ponuda = </a:t>
            </a:r>
            <a:r>
              <a:rPr lang="sr-Latn-RS" sz="3200" b="1" dirty="0" smtClean="0">
                <a:latin typeface="Trebuchet MS" panose="020B0603020202020204" pitchFamily="34" charset="0"/>
              </a:rPr>
              <a:t>kompleks dobara i usluga</a:t>
            </a:r>
            <a:r>
              <a:rPr lang="sr-Latn-RS" sz="3200" dirty="0" smtClean="0">
                <a:latin typeface="Trebuchet MS" panose="020B0603020202020204" pitchFamily="34" charset="0"/>
              </a:rPr>
              <a:t> koji zadovoljava potrebe </a:t>
            </a:r>
            <a:r>
              <a:rPr lang="sr-Latn-RS" sz="3200" dirty="0" smtClean="0">
                <a:latin typeface="Trebuchet MS" panose="020B0603020202020204" pitchFamily="34" charset="0"/>
              </a:rPr>
              <a:t>turista.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Uključuje</a:t>
            </a:r>
            <a:r>
              <a:rPr lang="sr-Latn-RS" sz="3200" dirty="0" smtClean="0">
                <a:latin typeface="Trebuchet MS" panose="020B0603020202020204" pitchFamily="34" charset="0"/>
              </a:rPr>
              <a:t>: </a:t>
            </a:r>
            <a:r>
              <a:rPr lang="sr-Latn-RS" sz="3200" b="1" dirty="0" smtClean="0">
                <a:latin typeface="Trebuchet MS" panose="020B0603020202020204" pitchFamily="34" charset="0"/>
              </a:rPr>
              <a:t>atrakcije, smeštaj, ishranu, prevoz, animaciju, kulturu</a:t>
            </a:r>
            <a:r>
              <a:rPr lang="sr-Latn-RS" sz="3200" b="1" dirty="0" smtClean="0">
                <a:latin typeface="Trebuchet MS" panose="020B0603020202020204" pitchFamily="34" charset="0"/>
              </a:rPr>
              <a:t>...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Obuhvata </a:t>
            </a:r>
            <a:r>
              <a:rPr lang="sr-Latn-RS" sz="3200" dirty="0" smtClean="0">
                <a:latin typeface="Trebuchet MS" panose="020B0603020202020204" pitchFamily="34" charset="0"/>
              </a:rPr>
              <a:t>sve </a:t>
            </a:r>
            <a:r>
              <a:rPr lang="sr-Latn-RS" sz="3200" b="1" dirty="0" smtClean="0">
                <a:latin typeface="Trebuchet MS" panose="020B0603020202020204" pitchFamily="34" charset="0"/>
              </a:rPr>
              <a:t>učesnike i aktivnosti</a:t>
            </a:r>
            <a:r>
              <a:rPr lang="sr-Latn-RS" sz="3200" dirty="0" smtClean="0">
                <a:latin typeface="Trebuchet MS" panose="020B0603020202020204" pitchFamily="34" charset="0"/>
              </a:rPr>
              <a:t> koji zajedno stvaraju turistički proizvod.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sr-Latn-RS" sz="3200" dirty="0" smtClean="0">
                <a:latin typeface="Trebuchet MS" panose="020B0603020202020204" pitchFamily="34" charset="0"/>
              </a:rPr>
              <a:t> </a:t>
            </a:r>
            <a:r>
              <a:rPr lang="sr-Latn-RS" sz="3200" b="1" dirty="0" smtClean="0">
                <a:latin typeface="Trebuchet MS" panose="020B0603020202020204" pitchFamily="34" charset="0"/>
              </a:rPr>
              <a:t>Primer:</a:t>
            </a:r>
            <a:r>
              <a:rPr lang="sr-Latn-RS" sz="3200" dirty="0" smtClean="0">
                <a:latin typeface="Trebuchet MS" panose="020B0603020202020204" pitchFamily="34" charset="0"/>
              </a:rPr>
              <a:t/>
            </a:r>
            <a:br>
              <a:rPr lang="sr-Latn-RS" sz="3200" dirty="0" smtClean="0">
                <a:latin typeface="Trebuchet MS" panose="020B0603020202020204" pitchFamily="34" charset="0"/>
              </a:rPr>
            </a:br>
            <a:r>
              <a:rPr lang="sr-Latn-RS" sz="3200" dirty="0" smtClean="0">
                <a:latin typeface="Trebuchet MS" panose="020B0603020202020204" pitchFamily="34" charset="0"/>
              </a:rPr>
              <a:t>Letovanje u Crnoj Gori uključuje:</a:t>
            </a:r>
            <a:br>
              <a:rPr lang="sr-Latn-RS" sz="3200" dirty="0" smtClean="0">
                <a:latin typeface="Trebuchet MS" panose="020B0603020202020204" pitchFamily="34" charset="0"/>
              </a:rPr>
            </a:br>
            <a:r>
              <a:rPr lang="sr-Latn-RS" sz="3200" dirty="0" smtClean="0">
                <a:latin typeface="Trebuchet MS" panose="020B0603020202020204" pitchFamily="34" charset="0"/>
              </a:rPr>
              <a:t>→ plaže (atrakcija)</a:t>
            </a:r>
            <a:br>
              <a:rPr lang="sr-Latn-RS" sz="3200" dirty="0" smtClean="0">
                <a:latin typeface="Trebuchet MS" panose="020B0603020202020204" pitchFamily="34" charset="0"/>
              </a:rPr>
            </a:br>
            <a:r>
              <a:rPr lang="sr-Latn-RS" sz="3200" dirty="0" smtClean="0">
                <a:latin typeface="Trebuchet MS" panose="020B0603020202020204" pitchFamily="34" charset="0"/>
              </a:rPr>
              <a:t>→ hotel (smeštaj)</a:t>
            </a:r>
            <a:br>
              <a:rPr lang="sr-Latn-RS" sz="3200" dirty="0" smtClean="0">
                <a:latin typeface="Trebuchet MS" panose="020B0603020202020204" pitchFamily="34" charset="0"/>
              </a:rPr>
            </a:br>
            <a:r>
              <a:rPr lang="sr-Latn-RS" sz="3200" dirty="0" smtClean="0">
                <a:latin typeface="Trebuchet MS" panose="020B0603020202020204" pitchFamily="34" charset="0"/>
              </a:rPr>
              <a:t>→ lokalna kuhinja (ishrana)</a:t>
            </a:r>
            <a:br>
              <a:rPr lang="sr-Latn-RS" sz="3200" dirty="0" smtClean="0">
                <a:latin typeface="Trebuchet MS" panose="020B0603020202020204" pitchFamily="34" charset="0"/>
              </a:rPr>
            </a:br>
            <a:r>
              <a:rPr lang="sr-Latn-RS" sz="3200" dirty="0" smtClean="0">
                <a:latin typeface="Trebuchet MS" panose="020B0603020202020204" pitchFamily="34" charset="0"/>
              </a:rPr>
              <a:t>→ taksi, autobus (prevoz)</a:t>
            </a:r>
            <a:endParaRPr lang="sr-Latn-RS" sz="32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9668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1905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6" name="Rectangle 15"/>
          <p:cNvSpPr/>
          <p:nvPr/>
        </p:nvSpPr>
        <p:spPr>
          <a:xfrm>
            <a:off x="2590800" y="1943100"/>
            <a:ext cx="144018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latin typeface="Trebuchet MS" panose="020B0603020202020204" pitchFamily="34" charset="0"/>
              </a:rPr>
              <a:t>KLASIFIKACIJA TURISTIČKE PONUDE</a:t>
            </a:r>
          </a:p>
          <a:p>
            <a:endParaRPr lang="sr-Latn-RS" sz="3200" b="1" dirty="0" smtClean="0">
              <a:latin typeface="Trebuchet MS" panose="020B0603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r-Latn-RS" sz="3200" b="1" dirty="0" smtClean="0">
                <a:latin typeface="Trebuchet MS" panose="020B0603020202020204" pitchFamily="34" charset="0"/>
              </a:rPr>
              <a:t>Primarna </a:t>
            </a:r>
            <a:r>
              <a:rPr lang="sr-Latn-RS" sz="3200" b="1" dirty="0" smtClean="0">
                <a:latin typeface="Trebuchet MS" panose="020B0603020202020204" pitchFamily="34" charset="0"/>
              </a:rPr>
              <a:t>ponuda</a:t>
            </a:r>
            <a:r>
              <a:rPr lang="sr-Latn-RS" sz="3200" dirty="0" smtClean="0">
                <a:latin typeface="Trebuchet MS" panose="020B0603020202020204" pitchFamily="34" charset="0"/>
              </a:rPr>
              <a:t> – prirodna i kulturna </a:t>
            </a:r>
            <a:r>
              <a:rPr lang="sr-Latn-RS" sz="3200" dirty="0" smtClean="0">
                <a:latin typeface="Trebuchet MS" panose="020B0603020202020204" pitchFamily="34" charset="0"/>
              </a:rPr>
              <a:t>dobra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 </a:t>
            </a:r>
            <a:r>
              <a:rPr lang="sr-Latn-RS" sz="3200" b="1" dirty="0" smtClean="0">
                <a:latin typeface="Trebuchet MS" panose="020B0603020202020204" pitchFamily="34" charset="0"/>
              </a:rPr>
              <a:t>Sekundarna ponuda</a:t>
            </a:r>
            <a:r>
              <a:rPr lang="sr-Latn-RS" sz="3200" dirty="0" smtClean="0">
                <a:latin typeface="Trebuchet MS" panose="020B0603020202020204" pitchFamily="34" charset="0"/>
              </a:rPr>
              <a:t> – nadogradnja: hoteli, restorani, saobraćaj, </a:t>
            </a:r>
            <a:r>
              <a:rPr lang="sr-Latn-RS" sz="3200" dirty="0" smtClean="0">
                <a:latin typeface="Trebuchet MS" panose="020B0603020202020204" pitchFamily="34" charset="0"/>
              </a:rPr>
              <a:t>zabava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r-Latn-RS" sz="3200" b="1" dirty="0" smtClean="0">
                <a:latin typeface="Trebuchet MS" panose="020B0603020202020204" pitchFamily="34" charset="0"/>
              </a:rPr>
              <a:t>Tipična </a:t>
            </a:r>
            <a:r>
              <a:rPr lang="sr-Latn-RS" sz="3200" b="1" dirty="0" smtClean="0">
                <a:latin typeface="Trebuchet MS" panose="020B0603020202020204" pitchFamily="34" charset="0"/>
              </a:rPr>
              <a:t>ponuda</a:t>
            </a:r>
            <a:r>
              <a:rPr lang="sr-Latn-RS" sz="3200" dirty="0" smtClean="0">
                <a:latin typeface="Trebuchet MS" panose="020B0603020202020204" pitchFamily="34" charset="0"/>
              </a:rPr>
              <a:t> – usluge direktno namenjene turistima (smeštaj, vodiči, </a:t>
            </a:r>
            <a:r>
              <a:rPr lang="sr-Latn-RS" sz="3200" dirty="0" smtClean="0">
                <a:latin typeface="Trebuchet MS" panose="020B0603020202020204" pitchFamily="34" charset="0"/>
              </a:rPr>
              <a:t>agencije)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r-Latn-RS" sz="3200" b="1" dirty="0" smtClean="0">
                <a:latin typeface="Trebuchet MS" panose="020B0603020202020204" pitchFamily="34" charset="0"/>
              </a:rPr>
              <a:t>Specijalizovana </a:t>
            </a:r>
            <a:r>
              <a:rPr lang="sr-Latn-RS" sz="3200" b="1" dirty="0" smtClean="0">
                <a:latin typeface="Trebuchet MS" panose="020B0603020202020204" pitchFamily="34" charset="0"/>
              </a:rPr>
              <a:t>ponuda</a:t>
            </a:r>
            <a:r>
              <a:rPr lang="sr-Latn-RS" sz="3200" dirty="0" smtClean="0">
                <a:latin typeface="Trebuchet MS" panose="020B0603020202020204" pitchFamily="34" charset="0"/>
              </a:rPr>
              <a:t> – suveniri, osiguranje, vođenje, kamp </a:t>
            </a:r>
            <a:r>
              <a:rPr lang="sr-Latn-RS" sz="3200" dirty="0" smtClean="0">
                <a:latin typeface="Trebuchet MS" panose="020B0603020202020204" pitchFamily="34" charset="0"/>
              </a:rPr>
              <a:t>oprema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r-Latn-RS" sz="3200" b="1" dirty="0" smtClean="0">
                <a:latin typeface="Trebuchet MS" panose="020B0603020202020204" pitchFamily="34" charset="0"/>
              </a:rPr>
              <a:t>Razvojno </a:t>
            </a:r>
            <a:r>
              <a:rPr lang="sr-Latn-RS" sz="3200" b="1" dirty="0" smtClean="0">
                <a:latin typeface="Trebuchet MS" panose="020B0603020202020204" pitchFamily="34" charset="0"/>
              </a:rPr>
              <a:t>uslovljena ponuda</a:t>
            </a:r>
            <a:r>
              <a:rPr lang="sr-Latn-RS" sz="3200" dirty="0" smtClean="0">
                <a:latin typeface="Trebuchet MS" panose="020B0603020202020204" pitchFamily="34" charset="0"/>
              </a:rPr>
              <a:t> – frizerske usluge, ski-liftovi, banke, farmaceutski proizvodi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sr-Latn-RS" sz="3200" dirty="0" smtClean="0">
                <a:latin typeface="Trebuchet MS" panose="020B0603020202020204" pitchFamily="34" charset="0"/>
              </a:rPr>
              <a:t> </a:t>
            </a:r>
            <a:r>
              <a:rPr lang="sr-Latn-RS" sz="3200" b="1" dirty="0" smtClean="0">
                <a:latin typeface="Trebuchet MS" panose="020B0603020202020204" pitchFamily="34" charset="0"/>
              </a:rPr>
              <a:t>Primer:</a:t>
            </a:r>
            <a:r>
              <a:rPr lang="sr-Latn-RS" sz="3200" dirty="0" smtClean="0">
                <a:latin typeface="Trebuchet MS" panose="020B0603020202020204" pitchFamily="34" charset="0"/>
              </a:rPr>
              <a:t/>
            </a:r>
            <a:br>
              <a:rPr lang="sr-Latn-RS" sz="3200" dirty="0" smtClean="0">
                <a:latin typeface="Trebuchet MS" panose="020B0603020202020204" pitchFamily="34" charset="0"/>
              </a:rPr>
            </a:br>
            <a:r>
              <a:rPr lang="sr-Latn-RS" sz="3200" dirty="0" smtClean="0">
                <a:latin typeface="Trebuchet MS" panose="020B0603020202020204" pitchFamily="34" charset="0"/>
              </a:rPr>
              <a:t>U planinskom mestu – primarna ponuda su planine, sekundarna su hoteli, a razvojno uslovljena: apoteka i rent-a-ski servis.</a:t>
            </a:r>
            <a:endParaRPr lang="sr-Latn-RS" sz="32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8117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1905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3581400" y="2771388"/>
            <a:ext cx="118110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latin typeface="Trebuchet MS" panose="020B0603020202020204" pitchFamily="34" charset="0"/>
              </a:rPr>
              <a:t>TURISTIČKA PONUDA U UŽEM I ŠIREM SMISLU</a:t>
            </a:r>
          </a:p>
          <a:p>
            <a:endParaRPr lang="sr-Latn-RS" sz="3200" b="1" dirty="0" smtClean="0">
              <a:latin typeface="Trebuchet MS" panose="020B0603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sr-Latn-RS" sz="3200" b="1" dirty="0" smtClean="0">
                <a:latin typeface="Trebuchet MS" panose="020B0603020202020204" pitchFamily="34" charset="0"/>
              </a:rPr>
              <a:t>U </a:t>
            </a:r>
            <a:r>
              <a:rPr lang="sr-Latn-RS" sz="3200" b="1" dirty="0" smtClean="0">
                <a:latin typeface="Trebuchet MS" panose="020B0603020202020204" pitchFamily="34" charset="0"/>
              </a:rPr>
              <a:t>užem smislu</a:t>
            </a:r>
            <a:r>
              <a:rPr lang="sr-Latn-RS" sz="3200" dirty="0" smtClean="0">
                <a:latin typeface="Trebuchet MS" panose="020B0603020202020204" pitchFamily="34" charset="0"/>
              </a:rPr>
              <a:t> – konkretna količina usluga i dobara dostupnih turistima</a:t>
            </a:r>
            <a:r>
              <a:rPr lang="sr-Latn-RS" sz="3200" dirty="0" smtClean="0">
                <a:latin typeface="Trebuchet MS" panose="020B0603020202020204" pitchFamily="34" charset="0"/>
              </a:rPr>
              <a:t>.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sr-Latn-RS" sz="3200" dirty="0" smtClean="0">
                <a:latin typeface="Trebuchet MS" panose="020B0603020202020204" pitchFamily="34" charset="0"/>
              </a:rPr>
              <a:t> </a:t>
            </a:r>
            <a:r>
              <a:rPr lang="sr-Latn-RS" sz="3200" dirty="0" smtClean="0">
                <a:latin typeface="Trebuchet MS" panose="020B0603020202020204" pitchFamily="34" charset="0"/>
              </a:rPr>
              <a:t>U š</a:t>
            </a:r>
            <a:r>
              <a:rPr lang="sr-Latn-RS" sz="3200" b="1" dirty="0" smtClean="0">
                <a:latin typeface="Trebuchet MS" panose="020B0603020202020204" pitchFamily="34" charset="0"/>
              </a:rPr>
              <a:t>irem smislu</a:t>
            </a:r>
            <a:r>
              <a:rPr lang="sr-Latn-RS" sz="3200" dirty="0" smtClean="0">
                <a:latin typeface="Trebuchet MS" panose="020B0603020202020204" pitchFamily="34" charset="0"/>
              </a:rPr>
              <a:t> – svi privredni i društveni subjekti koji </a:t>
            </a:r>
            <a:r>
              <a:rPr lang="sr-Latn-RS" sz="3200" b="1" dirty="0" smtClean="0">
                <a:latin typeface="Trebuchet MS" panose="020B0603020202020204" pitchFamily="34" charset="0"/>
              </a:rPr>
              <a:t>direktno ili indirektno</a:t>
            </a:r>
            <a:r>
              <a:rPr lang="sr-Latn-RS" sz="3200" dirty="0" smtClean="0">
                <a:latin typeface="Trebuchet MS" panose="020B0603020202020204" pitchFamily="34" charset="0"/>
              </a:rPr>
              <a:t> učestvuju u pružanju usluga turistima.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sr-Latn-RS" sz="3200" dirty="0" smtClean="0">
                <a:latin typeface="Trebuchet MS" panose="020B0603020202020204" pitchFamily="34" charset="0"/>
              </a:rPr>
              <a:t> </a:t>
            </a:r>
            <a:r>
              <a:rPr lang="sr-Latn-RS" sz="3200" b="1" dirty="0" smtClean="0">
                <a:latin typeface="Trebuchet MS" panose="020B0603020202020204" pitchFamily="34" charset="0"/>
              </a:rPr>
              <a:t>Primer:</a:t>
            </a:r>
            <a:r>
              <a:rPr lang="sr-Latn-RS" sz="3200" dirty="0" smtClean="0">
                <a:latin typeface="Trebuchet MS" panose="020B0603020202020204" pitchFamily="34" charset="0"/>
              </a:rPr>
              <a:t/>
            </a:r>
            <a:br>
              <a:rPr lang="sr-Latn-RS" sz="3200" dirty="0" smtClean="0">
                <a:latin typeface="Trebuchet MS" panose="020B0603020202020204" pitchFamily="34" charset="0"/>
              </a:rPr>
            </a:br>
            <a:r>
              <a:rPr lang="sr-Latn-RS" sz="3200" dirty="0" smtClean="0">
                <a:latin typeface="Trebuchet MS" panose="020B0603020202020204" pitchFamily="34" charset="0"/>
              </a:rPr>
              <a:t>→ Užem smislu: broj soba u hotelu, broj vodiča.</a:t>
            </a:r>
            <a:br>
              <a:rPr lang="sr-Latn-RS" sz="3200" dirty="0" smtClean="0">
                <a:latin typeface="Trebuchet MS" panose="020B0603020202020204" pitchFamily="34" charset="0"/>
              </a:rPr>
            </a:br>
            <a:r>
              <a:rPr lang="sr-Latn-RS" sz="3200" dirty="0" smtClean="0">
                <a:latin typeface="Trebuchet MS" panose="020B0603020202020204" pitchFamily="34" charset="0"/>
              </a:rPr>
              <a:t>→ Širem smislu: lokalna trgovina, pošta, banke, lokalna samouprava</a:t>
            </a:r>
            <a:r>
              <a:rPr lang="sr-Latn-RS" dirty="0" smtClean="0"/>
              <a:t>.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2860045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1905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3124200" y="2079323"/>
            <a:ext cx="128778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latin typeface="Trebuchet MS" panose="020B0603020202020204" pitchFamily="34" charset="0"/>
              </a:rPr>
              <a:t>TURISTIČKA PONUDA KAO DEO TURISTIČKOG SISTEMA</a:t>
            </a:r>
          </a:p>
          <a:p>
            <a:endParaRPr lang="sr-Latn-RS" sz="3200" b="1" dirty="0" smtClean="0">
              <a:latin typeface="Trebuchet MS" panose="020B0603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dirty="0" smtClean="0">
                <a:latin typeface="Trebuchet MS" panose="020B0603020202020204" pitchFamily="34" charset="0"/>
              </a:rPr>
              <a:t>Turistička </a:t>
            </a:r>
            <a:r>
              <a:rPr lang="sr-Latn-RS" sz="3200" dirty="0" smtClean="0">
                <a:latin typeface="Trebuchet MS" panose="020B0603020202020204" pitchFamily="34" charset="0"/>
              </a:rPr>
              <a:t>ponuda i tražnja su </a:t>
            </a:r>
            <a:r>
              <a:rPr lang="sr-Latn-RS" sz="3200" b="1" dirty="0" smtClean="0">
                <a:latin typeface="Trebuchet MS" panose="020B0603020202020204" pitchFamily="34" charset="0"/>
              </a:rPr>
              <a:t>dva ključna podsistema</a:t>
            </a:r>
            <a:r>
              <a:rPr lang="sr-Latn-RS" sz="3200" dirty="0" smtClean="0">
                <a:latin typeface="Trebuchet MS" panose="020B0603020202020204" pitchFamily="34" charset="0"/>
              </a:rPr>
              <a:t> u </a:t>
            </a:r>
            <a:r>
              <a:rPr lang="sr-Latn-RS" sz="3200" dirty="0" smtClean="0">
                <a:latin typeface="Trebuchet MS" panose="020B0603020202020204" pitchFamily="34" charset="0"/>
              </a:rPr>
              <a:t>turizmu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 Povezani su preko </a:t>
            </a:r>
            <a:r>
              <a:rPr lang="sr-Latn-RS" sz="3200" b="1" dirty="0" smtClean="0">
                <a:latin typeface="Trebuchet MS" panose="020B0603020202020204" pitchFamily="34" charset="0"/>
              </a:rPr>
              <a:t>turističkog proizvoda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 Ponuda mora biti usklađena sa: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dirty="0" smtClean="0">
                <a:latin typeface="Trebuchet MS" panose="020B0603020202020204" pitchFamily="34" charset="0"/>
              </a:rPr>
              <a:t>društvenim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dirty="0" smtClean="0">
                <a:latin typeface="Trebuchet MS" panose="020B0603020202020204" pitchFamily="34" charset="0"/>
              </a:rPr>
              <a:t>ekonomskim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dirty="0" smtClean="0">
                <a:latin typeface="Trebuchet MS" panose="020B0603020202020204" pitchFamily="34" charset="0"/>
              </a:rPr>
              <a:t>tehnološkim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dirty="0" smtClean="0">
                <a:latin typeface="Trebuchet MS" panose="020B0603020202020204" pitchFamily="34" charset="0"/>
              </a:rPr>
              <a:t>ekološkim faktorima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sr-Latn-RS" sz="3200" b="1" dirty="0" smtClean="0">
                <a:latin typeface="Trebuchet MS" panose="020B0603020202020204" pitchFamily="34" charset="0"/>
              </a:rPr>
              <a:t>Primer:</a:t>
            </a:r>
            <a:r>
              <a:rPr lang="sr-Latn-RS" sz="3200" dirty="0" smtClean="0">
                <a:latin typeface="Trebuchet MS" panose="020B0603020202020204" pitchFamily="34" charset="0"/>
              </a:rPr>
              <a:t>Ekološki </a:t>
            </a:r>
            <a:r>
              <a:rPr lang="sr-Latn-RS" sz="3200" dirty="0" smtClean="0">
                <a:latin typeface="Trebuchet MS" panose="020B0603020202020204" pitchFamily="34" charset="0"/>
              </a:rPr>
              <a:t>turizam u NP Tara – mora biti u skladu s prirodnim resursima i održivim razvojem.</a:t>
            </a:r>
            <a:endParaRPr lang="sr-Latn-RS" sz="32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3075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635" cy="10287000"/>
            <a:chOff x="0" y="0"/>
            <a:chExt cx="18288635" cy="10287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5066665" cy="102870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796538" y="1171832"/>
              <a:ext cx="137922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1136" y="9258299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3048000" y="2705100"/>
            <a:ext cx="12801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D16349"/>
              </a:buClr>
              <a:buSzPct val="85000"/>
              <a:buFontTx/>
              <a:buNone/>
              <a:tabLst/>
              <a:defRPr/>
            </a:pPr>
            <a:r>
              <a:rPr kumimoji="0" lang="sr-Latn-BA" altLang="sr-Latn-RS" sz="4000" b="1" i="0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HVALA VAM NA PAŽNJI !</a:t>
            </a:r>
          </a:p>
        </p:txBody>
      </p:sp>
    </p:spTree>
    <p:extLst>
      <p:ext uri="{BB962C8B-B14F-4D97-AF65-F5344CB8AC3E}">
        <p14:creationId xmlns:p14="http://schemas.microsoft.com/office/powerpoint/2010/main" val="3854989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4991</TotalTime>
  <Words>913</Words>
  <Application>Microsoft Office PowerPoint</Application>
  <PresentationFormat>Custom</PresentationFormat>
  <Paragraphs>146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Angsana New</vt:lpstr>
      <vt:lpstr>Arial</vt:lpstr>
      <vt:lpstr>Arial Black</vt:lpstr>
      <vt:lpstr>Courier New</vt:lpstr>
      <vt:lpstr>Times New Roman</vt:lpstr>
      <vt:lpstr>Trebuchet MS</vt:lpstr>
      <vt:lpstr>Wingdings</vt:lpstr>
      <vt:lpstr>Office Theme</vt:lpstr>
      <vt:lpstr>TURISTIČKO TRŽIŠTE I PRIMENA MARKETINGA U TURIZMU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Beige Tan Minimalist Company Presentation</dc:title>
  <dc:creator>Teodora Tosic</dc:creator>
  <cp:keywords>DAGQSW0_Bgg,BAFr0oLcL60</cp:keywords>
  <cp:lastModifiedBy>Toshiba</cp:lastModifiedBy>
  <cp:revision>168</cp:revision>
  <dcterms:created xsi:type="dcterms:W3CDTF">2024-11-03T20:53:18Z</dcterms:created>
  <dcterms:modified xsi:type="dcterms:W3CDTF">2025-05-27T21:14:07Z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2024-10-29T00:00:00Z</vt:filetime>
  </property>
  <property fmtid="{D5CDD505-2E9C-101B-9397-08002B2CF9AE}" pid="3" name="Creator">
    <vt:lpwstr>Canva</vt:lpwstr>
  </property>
  <property fmtid="{D5CDD505-2E9C-101B-9397-08002B2CF9AE}" pid="4" name="LastSaved">
    <vt:filetime>2024-11-03T00:00:00Z</vt:filetime>
  </property>
  <property fmtid="{D5CDD505-2E9C-101B-9397-08002B2CF9AE}" pid="5" name="Producer">
    <vt:lpwstr>Canva</vt:lpwstr>
  </property>
</Properties>
</file>