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79" r:id="rId3"/>
    <p:sldId id="480" r:id="rId4"/>
    <p:sldId id="481" r:id="rId5"/>
    <p:sldId id="482" r:id="rId6"/>
    <p:sldId id="492" r:id="rId7"/>
    <p:sldId id="489" r:id="rId8"/>
    <p:sldId id="490" r:id="rId9"/>
    <p:sldId id="485" r:id="rId10"/>
    <p:sldId id="483" r:id="rId11"/>
    <p:sldId id="484" r:id="rId12"/>
    <p:sldId id="486" r:id="rId13"/>
    <p:sldId id="477" r:id="rId14"/>
    <p:sldId id="476" r:id="rId15"/>
    <p:sldId id="475" r:id="rId16"/>
    <p:sldId id="409" r:id="rId17"/>
    <p:sldId id="451" r:id="rId18"/>
    <p:sldId id="452" r:id="rId19"/>
    <p:sldId id="453" r:id="rId20"/>
    <p:sldId id="457" r:id="rId21"/>
    <p:sldId id="454" r:id="rId22"/>
    <p:sldId id="455" r:id="rId23"/>
    <p:sldId id="468" r:id="rId24"/>
    <p:sldId id="459" r:id="rId25"/>
    <p:sldId id="460" r:id="rId26"/>
    <p:sldId id="449" r:id="rId27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26" autoAdjust="0"/>
    <p:restoredTop sz="94660"/>
  </p:normalViewPr>
  <p:slideViewPr>
    <p:cSldViewPr>
      <p:cViewPr>
        <p:scale>
          <a:sx n="50" d="100"/>
          <a:sy n="50" d="100"/>
        </p:scale>
        <p:origin x="234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1136" y="8918746"/>
            <a:ext cx="2697480" cy="927100"/>
          </a:xfrm>
          <a:custGeom>
            <a:avLst/>
            <a:gdLst/>
            <a:ahLst/>
            <a:cxnLst/>
            <a:rect l="l" t="t" r="r" b="b"/>
            <a:pathLst>
              <a:path w="2697480" h="927100">
                <a:moveTo>
                  <a:pt x="2697006" y="926756"/>
                </a:moveTo>
                <a:lnTo>
                  <a:pt x="0" y="926756"/>
                </a:lnTo>
                <a:lnTo>
                  <a:pt x="0" y="0"/>
                </a:lnTo>
                <a:lnTo>
                  <a:pt x="2697006" y="0"/>
                </a:lnTo>
                <a:lnTo>
                  <a:pt x="2697006" y="926756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98313" y="2020627"/>
            <a:ext cx="6241415" cy="514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29260" cy="10287000"/>
          </a:xfrm>
          <a:custGeom>
            <a:avLst/>
            <a:gdLst/>
            <a:ahLst/>
            <a:cxnLst/>
            <a:rect l="l" t="t" r="r" b="b"/>
            <a:pathLst>
              <a:path w="13129260" h="10287000">
                <a:moveTo>
                  <a:pt x="0" y="10286999"/>
                </a:moveTo>
                <a:lnTo>
                  <a:pt x="13129054" y="10286999"/>
                </a:lnTo>
                <a:lnTo>
                  <a:pt x="1312905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29054" y="0"/>
            <a:ext cx="5159375" cy="10278110"/>
          </a:xfrm>
          <a:custGeom>
            <a:avLst/>
            <a:gdLst/>
            <a:ahLst/>
            <a:cxnLst/>
            <a:rect l="l" t="t" r="r" b="b"/>
            <a:pathLst>
              <a:path w="5159375" h="10278110">
                <a:moveTo>
                  <a:pt x="5158945" y="10277587"/>
                </a:moveTo>
                <a:lnTo>
                  <a:pt x="0" y="10277587"/>
                </a:lnTo>
                <a:lnTo>
                  <a:pt x="0" y="0"/>
                </a:lnTo>
                <a:lnTo>
                  <a:pt x="5158945" y="0"/>
                </a:lnTo>
                <a:lnTo>
                  <a:pt x="5158945" y="10277587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5098"/>
            <a:ext cx="15316199" cy="579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379" y="213863"/>
            <a:ext cx="17405272" cy="2325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8804" y="2338374"/>
            <a:ext cx="9434194" cy="63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900248" y="9548700"/>
            <a:ext cx="925194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7124700"/>
            <a:ext cx="124206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/>
            <a:r>
              <a:rPr lang="sr-Latn-R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SEGMENTACIJA TURISTIČKOG TRŽIŠTA I CILJNI SEGMENTI</a:t>
            </a:r>
            <a:endParaRPr lang="sr-Latn-RS" sz="3600" dirty="0">
              <a:solidFill>
                <a:schemeClr val="tx2">
                  <a:lumMod val="60000"/>
                  <a:lumOff val="40000"/>
                </a:schemeClr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2286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33332" y="1862955"/>
            <a:ext cx="14383068" cy="6079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Šta je segmentacija?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Podela heterogenog tržišta na homogene segmente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Prilagođavanje ponude različitim grupama turista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Temelji se na razlikama u preferencijama i ponašanju turista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Citat: 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Kotler: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„Svaki potrošač je tržište za sebe.“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sr-Latn-RS" sz="3200" b="1" dirty="0" smtClean="0">
                <a:latin typeface="Trebuchet MS" panose="020B0603020202020204" pitchFamily="34" charset="0"/>
              </a:rPr>
              <a:t>Moto segmentacije</a:t>
            </a:r>
            <a:r>
              <a:rPr lang="sr-Latn-RS" sz="3200" i="1" dirty="0" smtClean="0">
                <a:latin typeface="Trebuchet MS" panose="020B0603020202020204" pitchFamily="34" charset="0"/>
              </a:rPr>
              <a:t>:Bolje manjem broju gostiju ponuditi više, nego većem broju gostiju ponuditi malo.</a:t>
            </a:r>
            <a:br>
              <a:rPr lang="sr-Latn-RS" sz="3200" i="1" dirty="0" smtClean="0">
                <a:latin typeface="Trebuchet MS" panose="020B0603020202020204" pitchFamily="34" charset="0"/>
              </a:rPr>
            </a:br>
            <a:r>
              <a:rPr lang="sr-Latn-RS" sz="3200" i="1" dirty="0" smtClean="0">
                <a:latin typeface="Trebuchet MS" panose="020B0603020202020204" pitchFamily="34" charset="0"/>
              </a:rPr>
              <a:t>(Dettmer – uska segmentacija ili nadsegmentacija)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06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00400" y="2681800"/>
            <a:ext cx="13106400" cy="4923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Svrha segmentacije</a:t>
            </a:r>
            <a:endParaRPr lang="sr-Latn-RS" sz="3200" dirty="0" smtClean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Razvijanje specifičnog marketinškog miksa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Efikasnije planiranje i promocija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Diferencijacija u odnosu na konkurenciju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Smanjenje rizika i povećanje profitabilnosti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Marriott Hotels – više brendova za različite segmente (poslovni, porodični, senior...)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03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810000" y="2753145"/>
            <a:ext cx="10668000" cy="4620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Osnovni koncepti</a:t>
            </a:r>
            <a:endParaRPr lang="sr-Latn-RS" sz="3200" dirty="0" smtClean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 homogenost, eksterna heterogenost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Ciljni segment = izabrani deo tržišta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Diferencirani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ili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koncentrisani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marketing?</a:t>
            </a:r>
          </a:p>
          <a:p>
            <a:pPr lvl="0">
              <a:lnSpc>
                <a:spcPct val="150000"/>
              </a:lnSpc>
            </a:pPr>
            <a:r>
              <a:rPr lang="sr-Latn-RS" sz="3200" dirty="0">
                <a:latin typeface="Trebuchet MS" panose="020B0603020202020204" pitchFamily="34" charset="0"/>
              </a:rPr>
              <a:t>Strategije: pozicioniranje, kontrasegmentacija</a:t>
            </a:r>
          </a:p>
          <a:p>
            <a:pPr>
              <a:lnSpc>
                <a:spcPct val="150000"/>
              </a:lnSpc>
            </a:pP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15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429000" y="2511039"/>
            <a:ext cx="12344400" cy="565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 segmentacije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3200" dirty="0" smtClean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Identifikacija kriterijuma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Kreiranje profila segmenata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Procena potencijala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Analiza konkurencije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Izbor marketinškog miksa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Kombinovanje više kriterijuma daje preciznije ciljne grupe</a:t>
            </a:r>
            <a:endParaRPr lang="sr-Latn-RS" sz="3200" b="1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56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2857500" y="2171700"/>
            <a:ext cx="142113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3200" b="1" dirty="0">
                <a:solidFill>
                  <a:srgbClr val="1F497D">
                    <a:lumMod val="60000"/>
                    <a:lumOff val="40000"/>
                  </a:srgbClr>
                </a:solidFill>
                <a:latin typeface="Trebuchet MS" panose="020B0603020202020204" pitchFamily="34" charset="0"/>
              </a:rPr>
              <a:t>Glavne grupe kriterijuma za segmentaciju tržišta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b="1" dirty="0">
              <a:solidFill>
                <a:srgbClr val="1F497D">
                  <a:lumMod val="60000"/>
                  <a:lumOff val="40000"/>
                </a:srgbClr>
              </a:solidFill>
              <a:latin typeface="Trebuchet MS" panose="020B0603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3200" dirty="0">
                <a:latin typeface="Trebuchet MS" panose="020B0603020202020204" pitchFamily="34" charset="0"/>
              </a:rPr>
              <a:t>Turističko tržište može se segmentirati na osnovu </a:t>
            </a:r>
            <a:r>
              <a:rPr lang="sr-Latn-RS" sz="3200" b="1" dirty="0">
                <a:latin typeface="Trebuchet MS" panose="020B0603020202020204" pitchFamily="34" charset="0"/>
              </a:rPr>
              <a:t>tri  grupe kriterijuma</a:t>
            </a:r>
            <a:r>
              <a:rPr lang="sr-Latn-RS" sz="3200" dirty="0">
                <a:latin typeface="Trebuchet MS" panose="020B0603020202020204" pitchFamily="34" charset="0"/>
              </a:rPr>
              <a:t>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sr-Latn-RS" sz="3200" b="1" dirty="0">
                <a:latin typeface="Trebuchet MS" panose="020B0603020202020204" pitchFamily="34" charset="0"/>
              </a:rPr>
              <a:t>Demografski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(pol, godine, prihodi, obrazovanje, zanimanje...)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sr-Latn-RS" sz="3200" b="1" dirty="0">
                <a:latin typeface="Trebuchet MS" panose="020B0603020202020204" pitchFamily="34" charset="0"/>
              </a:rPr>
              <a:t>Ponašajni (bihejvioralni)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(motivacija putovanja, izbor prevoza, trajanje boravka, način bukiranja...)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latin typeface="Trebuchet MS" panose="020B0603020202020204" pitchFamily="34" charset="0"/>
              </a:rPr>
              <a:t>Psihografski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(stavovi, vrednosti, način života, interesovanja</a:t>
            </a:r>
            <a:r>
              <a:rPr lang="sr-Latn-RS" sz="3200" dirty="0" smtClean="0">
                <a:latin typeface="Trebuchet MS" panose="020B0603020202020204" pitchFamily="34" charset="0"/>
              </a:rPr>
              <a:t>...)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sr-Latn-R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U </a:t>
            </a:r>
            <a:r>
              <a:rPr lang="sr-Latn-R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savremenom marketingu, najefikasnija segmentacija postiže se kombinovanjem demografskih, psihografskih i ponašajnih varijabli potrošača.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2800" b="1" dirty="0">
              <a:solidFill>
                <a:schemeClr val="tx2">
                  <a:lumMod val="60000"/>
                  <a:lumOff val="40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35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19400" y="2227682"/>
            <a:ext cx="13563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</a:rPr>
              <a:t>Kriterijumi za izbor tržišnih segmenata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Za uspešan izbor ciljnog tržišta, segment mora biti: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Homogen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– turisti u segmentu imaju slične potrebe i ponašanja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Heterogen u odnosu na druge segmente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– jasno se razlikuje od ostalih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Dostupan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– moguće je ekonomski dopreti do tog segmenta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Relevantan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– dovoljan broj turista da bi se isplatilo ciljanje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Stabilan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– ne menja se brzo, pokazuje rast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Profitabilan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– troškovi segmentacije se nadoknađuju prihodima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Merljiv i operativan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– lako se analizira i efikasno koristi u praksi</a:t>
            </a:r>
          </a:p>
        </p:txBody>
      </p:sp>
    </p:spTree>
    <p:extLst>
      <p:ext uri="{BB962C8B-B14F-4D97-AF65-F5344CB8AC3E}">
        <p14:creationId xmlns:p14="http://schemas.microsoft.com/office/powerpoint/2010/main" val="382462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124200" y="1982073"/>
            <a:ext cx="12801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</a:rPr>
              <a:t>Kritike i ograničenja segmentacije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Potencijalni rizici: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Fokus samo na jedan segment → zanemarivanje ostalih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Pogrešan izbor segmenata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Previše segmenata → rasipanje resursa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Nedovoljno pokrivanje tržišta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Rešenje: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</a:b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Kontrasegmentacija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– fokus na ograničen broj segmenata koji donose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najveći učinak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(Kotler)</a:t>
            </a:r>
          </a:p>
        </p:txBody>
      </p:sp>
    </p:spTree>
    <p:extLst>
      <p:ext uri="{BB962C8B-B14F-4D97-AF65-F5344CB8AC3E}">
        <p14:creationId xmlns:p14="http://schemas.microsoft.com/office/powerpoint/2010/main" val="32373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076700" y="2933700"/>
            <a:ext cx="9144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PITANJA</a:t>
            </a:r>
            <a:endParaRPr lang="sr-Latn-RS" sz="4000" dirty="0">
              <a:solidFill>
                <a:schemeClr val="tx2">
                  <a:lumMod val="60000"/>
                  <a:lumOff val="40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05100" y="1850005"/>
            <a:ext cx="140970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1.Definisati pojam segmentacije turističkog tržišta.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(</a:t>
            </a: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Kratak odgovor – do </a:t>
            </a: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rečenice)</a:t>
            </a:r>
          </a:p>
          <a:p>
            <a:pPr>
              <a:spcAft>
                <a:spcPts val="800"/>
              </a:spcAft>
            </a:pP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2.</a:t>
            </a:r>
            <a:r>
              <a:rPr lang="sr-Latn-RS" sz="3200" b="1" dirty="0" smtClean="0">
                <a:latin typeface="Trebuchet MS" panose="020B0603020202020204" pitchFamily="34" charset="0"/>
              </a:rPr>
              <a:t>Koja </a:t>
            </a:r>
            <a:r>
              <a:rPr lang="sr-Latn-RS" sz="3200" b="1" dirty="0">
                <a:latin typeface="Trebuchet MS" panose="020B0603020202020204" pitchFamily="34" charset="0"/>
              </a:rPr>
              <a:t>je glavna svrha </a:t>
            </a:r>
            <a:r>
              <a:rPr lang="sr-Latn-RS" sz="3200" b="1" dirty="0" smtClean="0">
                <a:latin typeface="Trebuchet MS" panose="020B0603020202020204" pitchFamily="34" charset="0"/>
              </a:rPr>
              <a:t>segmentacije tržišta </a:t>
            </a:r>
            <a:r>
              <a:rPr lang="sr-Latn-RS" sz="3200" b="1" dirty="0">
                <a:latin typeface="Trebuchet MS" panose="020B0603020202020204" pitchFamily="34" charset="0"/>
              </a:rPr>
              <a:t>u turizmu</a:t>
            </a:r>
            <a:r>
              <a:rPr lang="sr-Latn-RS" sz="3200" b="1" dirty="0" smtClean="0">
                <a:latin typeface="Trebuchet MS" panose="020B0603020202020204" pitchFamily="34" charset="0"/>
              </a:rPr>
              <a:t>?</a:t>
            </a:r>
          </a:p>
          <a:p>
            <a:r>
              <a:rPr lang="sr-Latn-RS" sz="3200" i="1" dirty="0" smtClean="0">
                <a:latin typeface="Trebuchet MS" panose="020B0603020202020204" pitchFamily="34" charset="0"/>
              </a:rPr>
              <a:t>   (</a:t>
            </a:r>
            <a:r>
              <a:rPr lang="sr-Latn-RS" sz="3200" i="1" dirty="0" smtClean="0">
                <a:latin typeface="Trebuchet MS" panose="020B0603020202020204" pitchFamily="34" charset="0"/>
              </a:rPr>
              <a:t>Zaokruži tačan odgovor).</a:t>
            </a:r>
            <a:endParaRPr lang="sr-Latn-RS" sz="3200" dirty="0"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a) Povećanje </a:t>
            </a:r>
            <a:r>
              <a:rPr lang="sr-Latn-RS" sz="3200" dirty="0">
                <a:latin typeface="Trebuchet MS" panose="020B0603020202020204" pitchFamily="34" charset="0"/>
              </a:rPr>
              <a:t>broja zaposlenih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b) Smanjenje marketing budžeta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c) Prilagođavanje ponude potrebama ciljnih turista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d) Smanjenje turističke </a:t>
            </a:r>
            <a:r>
              <a:rPr lang="sr-Latn-RS" sz="3200" dirty="0" smtClean="0">
                <a:latin typeface="Trebuchet MS" panose="020B0603020202020204" pitchFamily="34" charset="0"/>
              </a:rPr>
              <a:t>ponude</a:t>
            </a:r>
          </a:p>
          <a:p>
            <a:endParaRPr lang="sr-Latn-RS" sz="1800" dirty="0"/>
          </a:p>
        </p:txBody>
      </p:sp>
    </p:spTree>
    <p:extLst>
      <p:ext uri="{BB962C8B-B14F-4D97-AF65-F5344CB8AC3E}">
        <p14:creationId xmlns:p14="http://schemas.microsoft.com/office/powerpoint/2010/main" val="29817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267268" y="1730514"/>
            <a:ext cx="15087600" cy="682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latin typeface="Trebuchet MS" panose="020B0603020202020204" pitchFamily="34" charset="0"/>
              </a:rPr>
              <a:t>3.Dopuniti rečenicu:</a:t>
            </a:r>
            <a:br>
              <a:rPr lang="sr-Latn-RS" sz="3200" b="1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Interno homogeni segment znači da svi pripadnici segmenta imaju ________________, dok su eksterno _______________ u odnosu na druge segmente.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Navesti i kratko objasniti razliku između diferenciranog i koncentrisanog marketinga.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(Kratak odgovor – do 2 rečenice)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3200" i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latin typeface="Trebuchet MS" panose="020B0603020202020204" pitchFamily="34" charset="0"/>
              </a:rPr>
              <a:t>5.Zamislite </a:t>
            </a:r>
            <a:r>
              <a:rPr lang="sr-Latn-RS" sz="3200" b="1" dirty="0">
                <a:latin typeface="Trebuchet MS" panose="020B0603020202020204" pitchFamily="34" charset="0"/>
              </a:rPr>
              <a:t>da ste </a:t>
            </a:r>
            <a:r>
              <a:rPr lang="sr-Latn-RS" sz="3200" b="1" dirty="0" smtClean="0">
                <a:latin typeface="Trebuchet MS" panose="020B0603020202020204" pitchFamily="34" charset="0"/>
              </a:rPr>
              <a:t>vlasnik </a:t>
            </a:r>
            <a:r>
              <a:rPr lang="sr-Latn-RS" sz="3200" b="1" dirty="0">
                <a:latin typeface="Trebuchet MS" panose="020B0603020202020204" pitchFamily="34" charset="0"/>
              </a:rPr>
              <a:t>turističke agencije. Koje tri kriterijuma biste koristili za segmentaciju tržišta i zašto?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   </a:t>
            </a:r>
            <a:r>
              <a:rPr lang="sr-Latn-RS" sz="3200" i="1" dirty="0" smtClean="0">
                <a:latin typeface="Trebuchet MS" panose="020B0603020202020204" pitchFamily="34" charset="0"/>
              </a:rPr>
              <a:t>(</a:t>
            </a:r>
            <a:r>
              <a:rPr lang="sr-Latn-RS" sz="3200" i="1" dirty="0">
                <a:latin typeface="Trebuchet MS" panose="020B0603020202020204" pitchFamily="34" charset="0"/>
              </a:rPr>
              <a:t>Otvoreno pitanje, praktična primena)</a:t>
            </a:r>
            <a:endParaRPr lang="sr-Latn-RS" sz="3200" dirty="0">
              <a:latin typeface="Trebuchet MS" panose="020B0603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51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95600" y="2628900"/>
            <a:ext cx="13487400" cy="2405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BONUS PITANJE: (2 </a:t>
            </a:r>
            <a:r>
              <a:rPr lang="sr-Latn-R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boda</a:t>
            </a:r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osnovu primera Marriott grupacije, objasniti kako segmentacija tržišta doprinosi izboru uspešne marketinške strategije u turizmu.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Navesti najmanje dva konkretna segmenta koje Marriott targetira.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83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725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540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245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15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250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04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2794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838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481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716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090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784860"/>
              <a:ext cx="15087600" cy="9583674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820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38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159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048000" y="2705100"/>
            <a:ext cx="1280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Tx/>
              <a:buNone/>
              <a:tabLst/>
              <a:defRPr/>
            </a:pPr>
            <a:r>
              <a:rPr kumimoji="0" lang="sr-Latn-BA" altLang="sr-Latn-RS" sz="4000" b="1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HVALA VAM NA PAŽNJI !</a:t>
            </a:r>
          </a:p>
        </p:txBody>
      </p:sp>
    </p:spTree>
    <p:extLst>
      <p:ext uri="{BB962C8B-B14F-4D97-AF65-F5344CB8AC3E}">
        <p14:creationId xmlns:p14="http://schemas.microsoft.com/office/powerpoint/2010/main" val="38549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5049</TotalTime>
  <Words>333</Words>
  <Application>Microsoft Office PowerPoint</Application>
  <PresentationFormat>Custom</PresentationFormat>
  <Paragraphs>71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Arial Black</vt:lpstr>
      <vt:lpstr>Calibri</vt:lpstr>
      <vt:lpstr>Symbol</vt:lpstr>
      <vt:lpstr>Times New Roman</vt:lpstr>
      <vt:lpstr>Trebuchet MS</vt:lpstr>
      <vt:lpstr>Wingdings</vt:lpstr>
      <vt:lpstr>Office Theme</vt:lpstr>
      <vt:lpstr>SEGMENTACIJA TURISTIČKOG TRŽIŠTA I CILJNI SEGMENTI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Tan Minimalist Company Presentation</dc:title>
  <dc:creator>Teodora Tosic</dc:creator>
  <cp:keywords>DAGQSW0_Bgg,BAFr0oLcL60</cp:keywords>
  <cp:lastModifiedBy>Toshiba</cp:lastModifiedBy>
  <cp:revision>176</cp:revision>
  <dcterms:created xsi:type="dcterms:W3CDTF">2024-11-03T20:53:18Z</dcterms:created>
  <dcterms:modified xsi:type="dcterms:W3CDTF">2025-05-27T23:18:57Z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  <property fmtid="{D5CDD505-2E9C-101B-9397-08002B2CF9AE}" pid="5" name="Producer">
    <vt:lpwstr>Canva</vt:lpwstr>
  </property>
</Properties>
</file>