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61" r:id="rId3"/>
    <p:sldId id="462" r:id="rId4"/>
    <p:sldId id="467" r:id="rId5"/>
    <p:sldId id="468" r:id="rId6"/>
    <p:sldId id="463" r:id="rId7"/>
    <p:sldId id="470" r:id="rId8"/>
    <p:sldId id="477" r:id="rId9"/>
    <p:sldId id="492" r:id="rId10"/>
    <p:sldId id="478" r:id="rId11"/>
    <p:sldId id="479" r:id="rId12"/>
    <p:sldId id="480" r:id="rId13"/>
    <p:sldId id="481" r:id="rId14"/>
    <p:sldId id="482" r:id="rId15"/>
    <p:sldId id="484" r:id="rId16"/>
    <p:sldId id="485" r:id="rId17"/>
    <p:sldId id="486" r:id="rId18"/>
    <p:sldId id="488" r:id="rId19"/>
    <p:sldId id="487" r:id="rId20"/>
    <p:sldId id="491" r:id="rId21"/>
    <p:sldId id="493" r:id="rId22"/>
    <p:sldId id="489" r:id="rId23"/>
    <p:sldId id="490" r:id="rId24"/>
    <p:sldId id="494" r:id="rId25"/>
    <p:sldId id="496" r:id="rId26"/>
    <p:sldId id="497" r:id="rId27"/>
    <p:sldId id="495" r:id="rId28"/>
    <p:sldId id="498" r:id="rId29"/>
    <p:sldId id="449" r:id="rId3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26" autoAdjust="0"/>
    <p:restoredTop sz="94660"/>
  </p:normalViewPr>
  <p:slideViewPr>
    <p:cSldViewPr>
      <p:cViewPr varScale="1">
        <p:scale>
          <a:sx n="47" d="100"/>
          <a:sy n="47" d="100"/>
        </p:scale>
        <p:origin x="414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1136" y="8918746"/>
            <a:ext cx="2697480" cy="927100"/>
          </a:xfrm>
          <a:custGeom>
            <a:avLst/>
            <a:gdLst/>
            <a:ahLst/>
            <a:cxnLst/>
            <a:rect l="l" t="t" r="r" b="b"/>
            <a:pathLst>
              <a:path w="2697480" h="927100">
                <a:moveTo>
                  <a:pt x="2697006" y="926756"/>
                </a:moveTo>
                <a:lnTo>
                  <a:pt x="0" y="926756"/>
                </a:lnTo>
                <a:lnTo>
                  <a:pt x="0" y="0"/>
                </a:lnTo>
                <a:lnTo>
                  <a:pt x="2697006" y="0"/>
                </a:lnTo>
                <a:lnTo>
                  <a:pt x="2697006" y="926756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98313" y="2020627"/>
            <a:ext cx="6241415" cy="514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29260" cy="10287000"/>
          </a:xfrm>
          <a:custGeom>
            <a:avLst/>
            <a:gdLst/>
            <a:ahLst/>
            <a:cxnLst/>
            <a:rect l="l" t="t" r="r" b="b"/>
            <a:pathLst>
              <a:path w="13129260" h="10287000">
                <a:moveTo>
                  <a:pt x="0" y="10286999"/>
                </a:moveTo>
                <a:lnTo>
                  <a:pt x="13129054" y="10286999"/>
                </a:lnTo>
                <a:lnTo>
                  <a:pt x="1312905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29054" y="0"/>
            <a:ext cx="5159375" cy="10278110"/>
          </a:xfrm>
          <a:custGeom>
            <a:avLst/>
            <a:gdLst/>
            <a:ahLst/>
            <a:cxnLst/>
            <a:rect l="l" t="t" r="r" b="b"/>
            <a:pathLst>
              <a:path w="5159375" h="10278110">
                <a:moveTo>
                  <a:pt x="5158945" y="10277587"/>
                </a:moveTo>
                <a:lnTo>
                  <a:pt x="0" y="10277587"/>
                </a:lnTo>
                <a:lnTo>
                  <a:pt x="0" y="0"/>
                </a:lnTo>
                <a:lnTo>
                  <a:pt x="5158945" y="0"/>
                </a:lnTo>
                <a:lnTo>
                  <a:pt x="5158945" y="10277587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5098"/>
            <a:ext cx="15316199" cy="579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379" y="213863"/>
            <a:ext cx="17405272" cy="2325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8804" y="2338374"/>
            <a:ext cx="9434194" cy="63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900248" y="9548700"/>
            <a:ext cx="925194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7124700"/>
            <a:ext cx="107442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sr-Latn-RS" sz="40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SADRŽAJ I ZNAČAJ PLANIRANJA MARKETINŠKIH AKTIVNOSTI U TURIZMU</a:t>
            </a:r>
            <a:r>
              <a:rPr lang="sr-Latn-BA" sz="40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/>
            </a:r>
            <a:br>
              <a:rPr lang="sr-Latn-BA" sz="40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</a:br>
            <a:endParaRPr lang="pl-PL" sz="4000" b="1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581400" y="2142678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ZNAČAJ PLANIRANJA MARKETINŠKIH AKTIVNOSTI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Marketing u turizmu = dugoročni ciljevi + planiranje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Planiranje donosi odluke o ciljevima, strategijama i akcijama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Priprema za budućnost: razvoj novih proizvoda, osvajanje tržišta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Marketinški plan = pisani vodič svih aktivnosti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Prilagođava se vrsti preduzeća i njegovim ciljevima</a:t>
            </a:r>
          </a:p>
          <a:p>
            <a:endParaRPr lang="sr-Latn-RS" sz="32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Primer: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Hotel 3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★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→ cilja na rast prometa i prelazak na 5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★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kroz diferencirane cene, jaču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24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215073" y="868702"/>
              <a:ext cx="16383000" cy="8666103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752600" y="1896457"/>
            <a:ext cx="15468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ZNAČAJ PLANIRANJA MARKETINŠKIH AKTIVNOSTI</a:t>
            </a:r>
          </a:p>
          <a:p>
            <a:endParaRPr lang="sr-Latn-RS" sz="32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Sadržaj marketinškog plana (struktura)</a:t>
            </a: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1. Okvirni plan delovanja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kratki prikaz ciljeva i preporuka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2. Situaciona analiza tržišta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: p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očetna pozicija, konkurencija, prilike, slabosti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3. Ciljevi marketinga i preduzeća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: k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vantitativni (npr. tržišni udeo), kvalitativni (prepoznatljivost brenda)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4. Marketinška strategija i akcije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Politike: poslovna, cena, promocija</a:t>
            </a: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5. Budžet i vremenska projekcija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6. Kontrola i odgovornost</a:t>
            </a:r>
          </a:p>
          <a:p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12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2743200" y="1896457"/>
            <a:ext cx="13792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ZNAČAJ PLANIRANJA MARKETINŠKIH AKTIVNOSTI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Uloga ciljeva i strategije u planiranju</a:t>
            </a: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Marketing ciljevi: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Izvode se iz opštih ciljeva preduzeća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Usmeravaju sve aktivnosti marketinga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Moraju biti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merljivi i operacionalizovani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Npr. povećati tržišni udeo za 2%, prepoznatljivost brenda za 15%</a:t>
            </a:r>
          </a:p>
          <a:p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Marketinška strategija: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„Plan igre“ za postizanje ciljeva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Sastoji se od: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Definisanja ideje i ciljnog tržišta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Pozicioniranja ponude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Izbora ključnog instrumenta (cena, promocija, distribucija, proizvod)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2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2743200" y="2043128"/>
            <a:ext cx="14173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ZNAČAJ PLANIRANJA MARKETINŠKIH AKTIVNOSTI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Implementacija i kontrola</a:t>
            </a: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Implementacija:</a:t>
            </a:r>
            <a:endParaRPr lang="sr-Latn-RS" sz="32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Kroz marketinški miks (4P)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Fokus na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sinergijski efekat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elementi miks strategije se međusobno podržavaju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Optimalna alokacija budžeta po instrumentima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Kontrola i revizija: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Prati se realizacija plana u realnom vremenu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Identifikuju se problemi i preduzimaju korektivne akcije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Revizija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otkriva uzroke neuspeha i predlaže promene</a:t>
            </a: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Planiranje marketinga 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kontinuiran proces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koji povezuje ciljeve, strategiju i svakodnevne aktivnosti preduzeća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9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2743200" y="2381974"/>
            <a:ext cx="14020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PROCES MARKETINŠKOG PLANIRANJA U TURIZMU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Marketinško planiranje usmerava aktivnosti ka potrebama potrošača u dinamičnom okruženju.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Omogućava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predviđanje promena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 brzo prilagođavanje strategije.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Podstiče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sistematsko razmišljanje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 predstavlja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poziv na akciju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Propust u planiranju = propust u ostvarivanju uspeha.</a:t>
            </a:r>
          </a:p>
          <a:p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Marketing se planira na dva nivoa: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Strategijski nivo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dugoročan, kvalitativan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Taktički nivo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kratkoročan, merljiv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16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2794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2819400" y="2400300"/>
            <a:ext cx="13716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PROCES MARKETINŠKOG PLANIRANJA U TURIZMU</a:t>
            </a:r>
          </a:p>
          <a:p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Osnovne faze procesa planiranja</a:t>
            </a:r>
          </a:p>
          <a:p>
            <a:pPr marL="457200" lvl="0" indent="-457200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Situaciona analiza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procena trenutnog stanja i okruženja</a:t>
            </a:r>
          </a:p>
          <a:p>
            <a:pPr marL="457200" lvl="0" indent="-457200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Utvrđivanje ciljeva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određivanje marketing ciljeva</a:t>
            </a:r>
          </a:p>
          <a:p>
            <a:pPr marL="457200" lvl="0" indent="-457200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Izbor marketing strategije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dugoročni pravci delovanja</a:t>
            </a:r>
          </a:p>
          <a:p>
            <a:pPr marL="457200" lvl="0" indent="-457200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Formiranje marketinškog miksa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4P (proizvod, cena, promocija, distribucija)</a:t>
            </a:r>
          </a:p>
          <a:p>
            <a:pPr marL="457200" lvl="0" indent="-457200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Realizacija plana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sprovođenje u praksi</a:t>
            </a:r>
          </a:p>
          <a:p>
            <a:pPr marL="457200"/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algn="ctr"/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Ove faze omogućavaju fleksibilno i prilagodljivo planiranje u skladu s tržištem.</a:t>
            </a:r>
            <a:endParaRPr lang="sr-Latn-RS" sz="3200" b="1" i="1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4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2286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667000" y="2046938"/>
            <a:ext cx="14097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PROCES MARKETINŠKOG PLANIRANJA U TURIZMU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Značaj faznog pristupa i prilagođavanja</a:t>
            </a:r>
          </a:p>
          <a:p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Svaka faza se može dalje diferencirati 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podfaze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prema specifičnostima tržišta.</a:t>
            </a: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Zašto je fazni pristup važan? Zato što o</a:t>
            </a: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mogućava: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Prilagođavanje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asortimana i kvaliteta ponude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Efikasniji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izbor tržišnih segmenata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Optimalnu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promociju i distribuciju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Podstiče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dugoročne odnose saradnje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sa partnerima u turizmu.</a:t>
            </a:r>
          </a:p>
          <a:p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Fazni pristup = temelj za kontinuiran i uspešan razvoj marketinških aktivnosti.</a:t>
            </a:r>
            <a:endParaRPr lang="sr-Latn-RS" sz="3200" b="1" i="1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2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76600" y="2189687"/>
            <a:ext cx="12102771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SITUACIONA ANALIZA I PLANIRANJE MARKETINŠKIH AKTIVNOSTI U TURIZMU</a:t>
            </a:r>
          </a:p>
          <a:p>
            <a:pPr algn="ctr"/>
            <a:r>
              <a:rPr lang="sr-Latn-RS" sz="36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Situaciona analiza</a:t>
            </a:r>
          </a:p>
          <a:p>
            <a:pPr lvl="0" algn="ctr"/>
            <a:r>
              <a:rPr lang="sr-Latn-RS" sz="36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Najčešće analitičke metode:</a:t>
            </a:r>
          </a:p>
          <a:p>
            <a:pPr lvl="0" algn="ctr"/>
            <a:endParaRPr lang="sr-Latn-RS" sz="3600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sr-Latn-RS" sz="36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snaga i slabosti</a:t>
            </a:r>
          </a:p>
          <a:p>
            <a:pPr algn="ctr"/>
            <a:r>
              <a:rPr lang="sr-Latn-RS" sz="3600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A</a:t>
            </a:r>
            <a:r>
              <a:rPr lang="sr-Latn-RS" sz="36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naliza šansi i pretnji u turizmu</a:t>
            </a:r>
          </a:p>
          <a:p>
            <a:pPr algn="ctr"/>
            <a:r>
              <a:rPr lang="sr-Latn-RS" sz="36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SWOT analiza kao alat sinteze</a:t>
            </a:r>
          </a:p>
          <a:p>
            <a:pPr algn="ctr"/>
            <a:endParaRPr lang="sr-Latn-RS" sz="36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sr-Latn-RS" sz="36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</a:p>
          <a:p>
            <a:pPr lvl="0" algn="ctr"/>
            <a:endParaRPr lang="sr-Latn-RS" sz="3600" i="1" dirty="0" smtClean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algn="ctr"/>
            <a:endParaRPr lang="sr-Latn-RS" sz="3600" b="1" i="1" dirty="0" smtClean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64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90800" y="1965212"/>
            <a:ext cx="13770813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Situaciona </a:t>
            </a:r>
            <a:r>
              <a:rPr lang="sr-Latn-RS" sz="3200" b="1" i="1" dirty="0">
                <a:solidFill>
                  <a:srgbClr val="0070C0"/>
                </a:solidFill>
                <a:latin typeface="Trebuchet MS" panose="020B0603020202020204" pitchFamily="34" charset="0"/>
              </a:rPr>
              <a:t>analiza</a:t>
            </a:r>
          </a:p>
          <a:p>
            <a:pPr lvl="0"/>
            <a:r>
              <a:rPr lang="sr-Latn-RS" sz="3200" b="1" dirty="0">
                <a:latin typeface="Trebuchet MS" panose="020B0603020202020204" pitchFamily="34" charset="0"/>
              </a:rPr>
              <a:t>Početna faza</a:t>
            </a:r>
            <a:r>
              <a:rPr lang="sr-Latn-RS" sz="3200" dirty="0">
                <a:latin typeface="Trebuchet MS" panose="020B0603020202020204" pitchFamily="34" charset="0"/>
              </a:rPr>
              <a:t> marketinškog planiranja – analizira položaj preduzeća.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Obuhvata </a:t>
            </a:r>
            <a:r>
              <a:rPr lang="sr-Latn-RS" sz="3200" b="1" dirty="0">
                <a:latin typeface="Trebuchet MS" panose="020B0603020202020204" pitchFamily="34" charset="0"/>
              </a:rPr>
              <a:t>eksterne faktore</a:t>
            </a:r>
            <a:r>
              <a:rPr lang="sr-Latn-RS" sz="3200" dirty="0">
                <a:latin typeface="Trebuchet MS" panose="020B0603020202020204" pitchFamily="34" charset="0"/>
              </a:rPr>
              <a:t> (okruženje, konkurencija, potrošači) </a:t>
            </a:r>
            <a:r>
              <a:rPr lang="sr-Latn-RS" sz="3200" dirty="0" smtClean="0">
                <a:latin typeface="Trebuchet MS" panose="020B0603020202020204" pitchFamily="34" charset="0"/>
              </a:rPr>
              <a:t>i</a:t>
            </a:r>
          </a:p>
          <a:p>
            <a:pPr lvl="0"/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latin typeface="Trebuchet MS" panose="020B0603020202020204" pitchFamily="34" charset="0"/>
              </a:rPr>
              <a:t>interne potencijale</a:t>
            </a:r>
            <a:r>
              <a:rPr lang="sr-Latn-RS" sz="3200" dirty="0">
                <a:latin typeface="Trebuchet MS" panose="020B0603020202020204" pitchFamily="34" charset="0"/>
              </a:rPr>
              <a:t> (snage i slabosti).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Cilj: identifikovati </a:t>
            </a:r>
            <a:r>
              <a:rPr lang="sr-Latn-RS" sz="3200" b="1" dirty="0">
                <a:latin typeface="Trebuchet MS" panose="020B0603020202020204" pitchFamily="34" charset="0"/>
              </a:rPr>
              <a:t>mogućnosti, ograničenja i rizike</a:t>
            </a:r>
            <a:r>
              <a:rPr lang="sr-Latn-RS" sz="3200" dirty="0">
                <a:latin typeface="Trebuchet MS" panose="020B0603020202020204" pitchFamily="34" charset="0"/>
              </a:rPr>
              <a:t>.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i="1" dirty="0">
                <a:solidFill>
                  <a:srgbClr val="0070C0"/>
                </a:solidFill>
                <a:latin typeface="Trebuchet MS" panose="020B0603020202020204" pitchFamily="34" charset="0"/>
              </a:rPr>
              <a:t>Najčešće analitičke metode:</a:t>
            </a:r>
          </a:p>
          <a:p>
            <a:pPr lvl="1"/>
            <a:r>
              <a:rPr lang="sr-Latn-RS" sz="3200" dirty="0">
                <a:latin typeface="Trebuchet MS" panose="020B0603020202020204" pitchFamily="34" charset="0"/>
              </a:rPr>
              <a:t>Analiza </a:t>
            </a:r>
            <a:r>
              <a:rPr lang="sr-Latn-RS" sz="3200" b="1" dirty="0">
                <a:latin typeface="Trebuchet MS" panose="020B0603020202020204" pitchFamily="34" charset="0"/>
              </a:rPr>
              <a:t>snaga i slabosti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1"/>
            <a:r>
              <a:rPr lang="sr-Latn-RS" sz="3200" dirty="0">
                <a:latin typeface="Trebuchet MS" panose="020B0603020202020204" pitchFamily="34" charset="0"/>
              </a:rPr>
              <a:t>Analiza </a:t>
            </a:r>
            <a:r>
              <a:rPr lang="sr-Latn-RS" sz="3200" b="1" dirty="0">
                <a:latin typeface="Trebuchet MS" panose="020B0603020202020204" pitchFamily="34" charset="0"/>
              </a:rPr>
              <a:t>šansi i pretnji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1"/>
            <a:r>
              <a:rPr lang="sr-Latn-RS" sz="3200" b="1" dirty="0">
                <a:latin typeface="Trebuchet MS" panose="020B0603020202020204" pitchFamily="34" charset="0"/>
              </a:rPr>
              <a:t>Portfolio analiza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2"/>
            <a:r>
              <a:rPr lang="sr-Latn-RS" sz="3200" dirty="0">
                <a:latin typeface="Trebuchet MS" panose="020B0603020202020204" pitchFamily="34" charset="0"/>
              </a:rPr>
              <a:t>dopunski alati: </a:t>
            </a:r>
            <a:r>
              <a:rPr lang="sr-Latn-RS" sz="3200" b="1" dirty="0">
                <a:latin typeface="Trebuchet MS" panose="020B0603020202020204" pitchFamily="34" charset="0"/>
              </a:rPr>
              <a:t>SWOT</a:t>
            </a:r>
            <a:r>
              <a:rPr lang="sr-Latn-RS" sz="3200" dirty="0">
                <a:latin typeface="Trebuchet MS" panose="020B0603020202020204" pitchFamily="34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</a:rPr>
              <a:t>scenariji</a:t>
            </a:r>
            <a:r>
              <a:rPr lang="sr-Latn-RS" sz="3200" dirty="0">
                <a:latin typeface="Trebuchet MS" panose="020B0603020202020204" pitchFamily="34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</a:rPr>
              <a:t>kriva očekivanja</a:t>
            </a:r>
            <a:endParaRPr lang="sr-Latn-RS" sz="3200" dirty="0">
              <a:latin typeface="Trebuchet MS" panose="020B0603020202020204" pitchFamily="34" charset="0"/>
            </a:endParaRPr>
          </a:p>
          <a:p>
            <a:r>
              <a:rPr lang="sr-Latn-RS" sz="3200" b="1" dirty="0">
                <a:latin typeface="Trebuchet MS" panose="020B0603020202020204" pitchFamily="34" charset="0"/>
              </a:rPr>
              <a:t>Rezultat</a:t>
            </a:r>
            <a:r>
              <a:rPr lang="sr-Latn-RS" sz="3200" dirty="0">
                <a:latin typeface="Trebuchet MS" panose="020B0603020202020204" pitchFamily="34" charset="0"/>
              </a:rPr>
              <a:t> situacione analize je osnova za definisanje ciljeva i strategija 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u </a:t>
            </a:r>
            <a:r>
              <a:rPr lang="sr-Latn-RS" sz="3200" dirty="0">
                <a:latin typeface="Trebuchet MS" panose="020B0603020202020204" pitchFamily="34" charset="0"/>
              </a:rPr>
              <a:t>marketing planu preduzeća.</a:t>
            </a:r>
          </a:p>
          <a:p>
            <a:endParaRPr lang="sr-Latn-RS" sz="32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43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352800" y="1819043"/>
            <a:ext cx="13030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SNAGA I SLABOSTI</a:t>
            </a: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Deo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situacione analize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fokus na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interne resurse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Cilj: prepoznati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unutrašnje snage i slabosti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preduzeća u poređenju sa konkurencijom.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Snage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resursi koji daju konkurentsku prednost (npr. brend, osoblje, lojalni gosti).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Slabosti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aspekti poslovanja u kojima se ne postiže dovoljan kvalitet (npr. loša struktura gostiju, visoke cene).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se sprovodi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 funkcionalnim oblastima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 nabavka, proizvodnja, marketing, ljudski resursi, finansije.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72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352800" y="1896457"/>
            <a:ext cx="1295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ANALIZA SNAGA I SLABOSTI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Proces analize snaga i slabosti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sr-Latn-RS" sz="32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3 koraka u analizi resursa: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Izbor resursa</a:t>
            </a:r>
            <a:r>
              <a:rPr lang="sr-Latn-RS" sz="3200" dirty="0" smtClean="0">
                <a:latin typeface="Trebuchet MS" panose="020B0603020202020204" pitchFamily="34" charset="0"/>
              </a:rPr>
              <a:t> – relevantni faktori poslovanja za poređenje s konkurencijom.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Vrednovanje</a:t>
            </a:r>
            <a:r>
              <a:rPr lang="sr-Latn-RS" sz="3200" dirty="0" smtClean="0">
                <a:latin typeface="Trebuchet MS" panose="020B0603020202020204" pitchFamily="34" charset="0"/>
              </a:rPr>
              <a:t> – kvantitativno (skale) ili kvalitativno (dobro/loše).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Interpretacija</a:t>
            </a:r>
            <a:r>
              <a:rPr lang="sr-Latn-RS" sz="3200" dirty="0" smtClean="0">
                <a:latin typeface="Trebuchet MS" panose="020B0603020202020204" pitchFamily="34" charset="0"/>
              </a:rPr>
              <a:t> – kreiranje </a:t>
            </a:r>
            <a:r>
              <a:rPr lang="sr-Latn-RS" sz="3200" b="1" dirty="0" smtClean="0">
                <a:latin typeface="Trebuchet MS" panose="020B0603020202020204" pitchFamily="34" charset="0"/>
              </a:rPr>
              <a:t>profila snaga i slabosti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Primer kriterijuma: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Kvalitet usluga, osoblje, distribucija, finansije, inovacije.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Uporedna procena prema: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Tržišnom proseku</a:t>
            </a:r>
            <a:r>
              <a:rPr lang="sr-Latn-RS" sz="3200" dirty="0" smtClean="0">
                <a:latin typeface="Trebuchet MS" panose="020B0603020202020204" pitchFamily="34" charset="0"/>
              </a:rPr>
              <a:t> (nulta linija) ili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Konkurenciji</a:t>
            </a:r>
            <a:r>
              <a:rPr lang="sr-Latn-RS" sz="3200" dirty="0" smtClean="0">
                <a:latin typeface="Trebuchet MS" panose="020B0603020202020204" pitchFamily="34" charset="0"/>
              </a:rPr>
              <a:t> (ako su podaci dostupni).</a:t>
            </a:r>
          </a:p>
        </p:txBody>
      </p:sp>
    </p:spTree>
    <p:extLst>
      <p:ext uri="{BB962C8B-B14F-4D97-AF65-F5344CB8AC3E}">
        <p14:creationId xmlns:p14="http://schemas.microsoft.com/office/powerpoint/2010/main" val="175594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124200" y="1896457"/>
            <a:ext cx="13030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ANALIZA SNAGA I SLABOSTI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b="1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>
                <a:solidFill>
                  <a:srgbClr val="0070C0"/>
                </a:solidFill>
                <a:latin typeface="Trebuchet MS" panose="020B0603020202020204" pitchFamily="34" charset="0"/>
              </a:rPr>
              <a:t>Praktična primena i izazovi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Strategijske opcije nakon analize: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Latn-RS" sz="3200" b="1" dirty="0">
                <a:latin typeface="Trebuchet MS" panose="020B0603020202020204" pitchFamily="34" charset="0"/>
              </a:rPr>
              <a:t>Prednosti</a:t>
            </a:r>
            <a:r>
              <a:rPr lang="sr-Latn-RS" sz="3200" dirty="0">
                <a:latin typeface="Trebuchet MS" panose="020B0603020202020204" pitchFamily="34" charset="0"/>
              </a:rPr>
              <a:t> &gt; konkurencija → koristiti ih za jačanje pozicije.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Latn-RS" sz="3200" b="1" dirty="0">
                <a:latin typeface="Trebuchet MS" panose="020B0603020202020204" pitchFamily="34" charset="0"/>
              </a:rPr>
              <a:t>Slabosti</a:t>
            </a:r>
            <a:r>
              <a:rPr lang="sr-Latn-RS" sz="3200" dirty="0">
                <a:latin typeface="Trebuchet MS" panose="020B0603020202020204" pitchFamily="34" charset="0"/>
              </a:rPr>
              <a:t> &lt; konkurencija → ciljano ih otklanjati.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Resursi = proseku → nisu strategijski važni.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i="1" dirty="0">
                <a:solidFill>
                  <a:srgbClr val="0070C0"/>
                </a:solidFill>
                <a:latin typeface="Trebuchet MS" panose="020B0603020202020204" pitchFamily="34" charset="0"/>
              </a:rPr>
              <a:t>Praktični izazovi: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Ograničen pristup podacima o konkurenciji.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Latn-RS" sz="3200" b="1" dirty="0">
                <a:latin typeface="Trebuchet MS" panose="020B0603020202020204" pitchFamily="34" charset="0"/>
              </a:rPr>
              <a:t>Subjektivnost</a:t>
            </a:r>
            <a:r>
              <a:rPr lang="sr-Latn-RS" sz="3200" dirty="0">
                <a:latin typeface="Trebuchet MS" panose="020B0603020202020204" pitchFamily="34" charset="0"/>
              </a:rPr>
              <a:t> u vrednovanju.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Analiza pomaže u izboru optimalnog </a:t>
            </a:r>
            <a:r>
              <a:rPr lang="sr-Latn-RS" sz="3200" b="1" dirty="0">
                <a:latin typeface="Trebuchet MS" panose="020B0603020202020204" pitchFamily="34" charset="0"/>
              </a:rPr>
              <a:t>marketinškog miksa</a:t>
            </a:r>
            <a:r>
              <a:rPr lang="sr-Latn-RS" sz="3200" dirty="0">
                <a:latin typeface="Trebuchet MS" panose="020B0603020202020204" pitchFamily="34" charset="0"/>
              </a:rPr>
              <a:t> i </a:t>
            </a:r>
            <a:r>
              <a:rPr lang="sr-Latn-RS" sz="3200" b="1" dirty="0">
                <a:latin typeface="Trebuchet MS" panose="020B0603020202020204" pitchFamily="34" charset="0"/>
              </a:rPr>
              <a:t>pozicioniranju na tržištu</a:t>
            </a:r>
            <a:r>
              <a:rPr lang="sr-Latn-RS" sz="3200" dirty="0">
                <a:latin typeface="Trebuchet MS" panose="020B0603020202020204" pitchFamily="34" charset="0"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912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43200" y="2142678"/>
            <a:ext cx="14249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ŠANSI I PRETNJI U TURIZMU</a:t>
            </a: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Ocenjuje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promene u okruženju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koje donose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nove mogućnosti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ili predstavljaju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rizike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Obuhvata: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Makrookruženje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(ekonomija, zakonodavstvo, bezbednost…)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Konkurentsko okruženje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(slične ponude na istom tržištu)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Tržišno okruženje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(turisti, partneri, posrednici…)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Cilj: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iskoristiti šanse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minimizovati pretnje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Najčešće pretnje: 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nova konkurencija, niže cene, političke krize, prirodne nepogode.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Najčešće šanse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nova tržišta, novi proizvodi, e-prodaja, rast interesa za turizam.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14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279477"/>
              </p:ext>
            </p:extLst>
          </p:nvPr>
        </p:nvGraphicFramePr>
        <p:xfrm>
          <a:off x="3657600" y="3314298"/>
          <a:ext cx="12344400" cy="4174744"/>
        </p:xfrm>
        <a:graphic>
          <a:graphicData uri="http://schemas.openxmlformats.org/drawingml/2006/table">
            <a:tbl>
              <a:tblPr firstRow="1" firstCol="1" bandRow="1"/>
              <a:tblGrid>
                <a:gridCol w="6172200">
                  <a:extLst>
                    <a:ext uri="{9D8B030D-6E8A-4147-A177-3AD203B41FA5}">
                      <a16:colId xmlns:a16="http://schemas.microsoft.com/office/drawing/2014/main" val="162559665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42694617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ŠANSE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PRETNJE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26952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Novi segmenti turista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Nova konkurencija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969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Diverzifikacija proizvoda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Niže cene konkurenata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9977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Prodaja putem interneta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Političke i ekonomske krize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993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Sigurnost na odmoru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Teroristički napadi, prirodne nepogode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4690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Rast interesa za inostrani turizam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Ograničena medijska pokrivenost destinacije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32359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3657600" y="2096207"/>
            <a:ext cx="9144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Prikaz šansi i pretnji (primer)</a:t>
            </a: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Tabela šansi i pretnji – primer destinacije</a:t>
            </a:r>
            <a:endParaRPr lang="sr-Latn-RS" sz="32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16910" y="7925783"/>
            <a:ext cx="114874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32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Fokus je na relevantnim faktorima za konkretnu destinaciju.</a:t>
            </a:r>
            <a:endParaRPr lang="sr-Latn-RS" sz="32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67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666364" y="1896457"/>
            <a:ext cx="1249743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SWOT analiza kao alat sinteze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SWOT = Strengths + Weaknesses + Opportunities + Threats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Povezuje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interne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(snage i slabosti) 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eksterne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(šanse i pretnje) faktore.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Koristi se za: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Procenu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strateških mogućnosti razvoja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Formulisanje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ciljanih marketinških strategija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sr-Latn-RS" sz="3200" b="1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Napomena</a:t>
            </a:r>
            <a:r>
              <a:rPr lang="sr-Latn-RS" sz="3200" b="1" dirty="0">
                <a:latin typeface="Trebuchet MS" panose="020B0603020202020204" pitchFamily="34" charset="0"/>
              </a:rPr>
              <a:t>:</a:t>
            </a:r>
            <a:r>
              <a:rPr lang="sr-Latn-RS" sz="3200" dirty="0">
                <a:latin typeface="Trebuchet MS" panose="020B0603020202020204" pitchFamily="34" charset="0"/>
              </a:rPr>
              <a:t> SWOT nije samostalan metod, već </a:t>
            </a:r>
            <a:r>
              <a:rPr lang="sr-Latn-RS" sz="3200" b="1" dirty="0">
                <a:latin typeface="Trebuchet MS" panose="020B0603020202020204" pitchFamily="34" charset="0"/>
              </a:rPr>
              <a:t>vizuelna sinteza rezultata drugih analiza</a:t>
            </a:r>
            <a:r>
              <a:rPr lang="sr-Latn-RS" sz="3200" dirty="0">
                <a:latin typeface="Trebuchet MS" panose="020B0603020202020204" pitchFamily="34" charset="0"/>
              </a:rPr>
              <a:t>.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20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5080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030322"/>
              </p:ext>
            </p:extLst>
          </p:nvPr>
        </p:nvGraphicFramePr>
        <p:xfrm>
          <a:off x="2971800" y="4000500"/>
          <a:ext cx="13411200" cy="3783076"/>
        </p:xfrm>
        <a:graphic>
          <a:graphicData uri="http://schemas.openxmlformats.org/drawingml/2006/table">
            <a:tbl>
              <a:tblPr firstRow="1" firstCol="1" bandRow="1"/>
              <a:tblGrid>
                <a:gridCol w="6705600">
                  <a:extLst>
                    <a:ext uri="{9D8B030D-6E8A-4147-A177-3AD203B41FA5}">
                      <a16:colId xmlns:a16="http://schemas.microsoft.com/office/drawing/2014/main" val="1952150274"/>
                    </a:ext>
                  </a:extLst>
                </a:gridCol>
                <a:gridCol w="6705600">
                  <a:extLst>
                    <a:ext uri="{9D8B030D-6E8A-4147-A177-3AD203B41FA5}">
                      <a16:colId xmlns:a16="http://schemas.microsoft.com/office/drawing/2014/main" val="30815305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SLABOSTI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8036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Povoljan geografski položaj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Visok nivo cena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371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Razvijena infrastruktura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Nedovoljno obrazovan kadar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5729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Veliki broj hotela visoke kategorije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Nedovoljno inovacija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057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ŠANSE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PRETNJE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6685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Novi izvori tražnje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Prevelika konkurencija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0127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Rast investicija u turizam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Negativna slika destinacije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310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Razvoj novih vidova turizma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Ograničena medijska pokrivenost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119766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971800" y="2455375"/>
            <a:ext cx="13106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sr-Latn-RS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Primer</a:t>
            </a: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Tabela </a:t>
            </a:r>
            <a:r>
              <a:rPr lang="sr-Latn-RS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:</a:t>
            </a:r>
            <a:r>
              <a:rPr lang="sr-Latn-RS" sz="3200" b="1" dirty="0">
                <a:solidFill>
                  <a:srgbClr val="0070C0"/>
                </a:solidFill>
                <a:latin typeface="Trebuchet MS" panose="020B0603020202020204" pitchFamily="34" charset="0"/>
              </a:rPr>
              <a:t>SWOT analiza – sinteza snaga, slabosti, šansi i </a:t>
            </a:r>
            <a:r>
              <a:rPr lang="sr-Latn-RS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pretnji</a:t>
            </a:r>
            <a:endParaRPr lang="sr-Latn-RS" sz="3200" b="1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23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724400" y="3619500"/>
            <a:ext cx="105737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sr-Latn-R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PORTFOLIO ANALIZA PROIZVODA – BCG MATRICA</a:t>
            </a:r>
            <a:endParaRPr lang="sr-Latn-R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70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76600" y="2651263"/>
            <a:ext cx="13106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PORTFOLIO ANALIZA PROIZVODA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Cilj:</a:t>
            </a:r>
            <a:r>
              <a:rPr lang="sr-Latn-RS" sz="2800" dirty="0" smtClean="0">
                <a:latin typeface="Trebuchet MS" panose="020B0603020202020204" pitchFamily="34" charset="0"/>
              </a:rPr>
              <a:t> Pozicioniranje turističkog proizvoda u jedno od 4 portfolio polja radi strateškog upravljanja.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ME" sz="2800" dirty="0" smtClean="0">
                <a:latin typeface="Trebuchet MS" panose="020B0603020202020204" pitchFamily="34" charset="0"/>
              </a:rPr>
              <a:t>Prikazivanje </a:t>
            </a:r>
            <a:r>
              <a:rPr lang="sr-Latn-ME" sz="2800" dirty="0">
                <a:latin typeface="Trebuchet MS" panose="020B0603020202020204" pitchFamily="34" charset="0"/>
              </a:rPr>
              <a:t>rezultata portfolio analize najčešće se vrši u dvodimenzionalnoj portfolio matrici. </a:t>
            </a:r>
            <a:endParaRPr lang="sr-Latn-ME" sz="2800" dirty="0" smtClean="0">
              <a:latin typeface="Trebuchet MS" panose="020B0603020202020204" pitchFamily="34" charset="0"/>
            </a:endParaRPr>
          </a:p>
          <a:p>
            <a:endParaRPr lang="sr-Latn-ME" sz="28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ME" sz="2800" dirty="0" smtClean="0">
                <a:latin typeface="Trebuchet MS" panose="020B0603020202020204" pitchFamily="34" charset="0"/>
              </a:rPr>
              <a:t>Dva </a:t>
            </a:r>
            <a:r>
              <a:rPr lang="sr-Latn-ME" sz="2800" dirty="0">
                <a:latin typeface="Trebuchet MS" panose="020B0603020202020204" pitchFamily="34" charset="0"/>
              </a:rPr>
              <a:t>oblika matrice su posebno </a:t>
            </a:r>
            <a:r>
              <a:rPr lang="sr-Latn-ME" sz="2800" dirty="0" smtClean="0">
                <a:latin typeface="Trebuchet MS" panose="020B0603020202020204" pitchFamily="34" charset="0"/>
              </a:rPr>
              <a:t>rasprostranjena: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sr-Latn-ME" sz="2800" dirty="0" smtClean="0">
                <a:latin typeface="Trebuchet MS" panose="020B0603020202020204" pitchFamily="34" charset="0"/>
              </a:rPr>
              <a:t> </a:t>
            </a:r>
            <a:r>
              <a:rPr lang="sr-Latn-ME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portfolio matrica </a:t>
            </a:r>
            <a:r>
              <a:rPr lang="sr-Latn-ME" sz="2800" i="1" dirty="0">
                <a:solidFill>
                  <a:srgbClr val="0070C0"/>
                </a:solidFill>
                <a:latin typeface="Trebuchet MS" panose="020B0603020202020204" pitchFamily="34" charset="0"/>
              </a:rPr>
              <a:t>Bostonske konsalting</a:t>
            </a:r>
            <a:r>
              <a:rPr lang="sr-Latn-ME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 grupe i </a:t>
            </a:r>
            <a:endParaRPr lang="sr-Latn-ME" sz="2800" dirty="0" smtClean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sr-Latn-ME" sz="28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Mekinsijeva </a:t>
            </a:r>
            <a:r>
              <a:rPr lang="sr-Latn-ME" sz="2800" i="1" dirty="0">
                <a:solidFill>
                  <a:srgbClr val="0070C0"/>
                </a:solidFill>
                <a:latin typeface="Trebuchet MS" panose="020B0603020202020204" pitchFamily="34" charset="0"/>
              </a:rPr>
              <a:t>matrica prednosti </a:t>
            </a:r>
            <a:r>
              <a:rPr lang="sr-Latn-ME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. </a:t>
            </a:r>
            <a:endParaRPr lang="sr-Latn-RS" sz="28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64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95600" y="1927235"/>
            <a:ext cx="13792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r-Latn-ME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PORTFOLIO MATRICA BOSTONSKE KONSALTING GRUPE </a:t>
            </a:r>
            <a:r>
              <a:rPr lang="sr-Latn-ME" sz="32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(BCG MATRICA ) </a:t>
            </a:r>
            <a:endParaRPr lang="sr-Latn-ME" sz="3200" b="1" dirty="0" smtClean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sr-Latn-ME" sz="2800" dirty="0">
                <a:latin typeface="Trebuchet MS" panose="020B0603020202020204" pitchFamily="34" charset="0"/>
              </a:rPr>
              <a:t>Portfolio matrica </a:t>
            </a:r>
            <a:r>
              <a:rPr lang="sr-Latn-ME" sz="2800" i="1" dirty="0">
                <a:latin typeface="Trebuchet MS" panose="020B0603020202020204" pitchFamily="34" charset="0"/>
              </a:rPr>
              <a:t>Bostonske konsalting</a:t>
            </a:r>
            <a:r>
              <a:rPr lang="sr-Latn-ME" sz="2800" dirty="0">
                <a:latin typeface="Trebuchet MS" panose="020B0603020202020204" pitchFamily="34" charset="0"/>
              </a:rPr>
              <a:t> grupe ( BCG-matrica ) podrazumeva da se strategijska pozicija turističkog proizvoda određuje u odnosu na dve ključne veličine: </a:t>
            </a:r>
            <a:endParaRPr lang="sr-Latn-ME" sz="2800" dirty="0" smtClean="0">
              <a:latin typeface="Trebuchet MS" panose="020B0603020202020204" pitchFamily="34" charset="0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sr-Latn-ME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relativno </a:t>
            </a:r>
            <a:r>
              <a:rPr lang="sr-Latn-ME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tržišno učešće ( </a:t>
            </a:r>
            <a:r>
              <a:rPr lang="sr-Latn-ME" sz="2800" i="1" dirty="0">
                <a:solidFill>
                  <a:srgbClr val="0070C0"/>
                </a:solidFill>
                <a:latin typeface="Trebuchet MS" panose="020B0603020202020204" pitchFamily="34" charset="0"/>
              </a:rPr>
              <a:t>x </a:t>
            </a:r>
            <a:r>
              <a:rPr lang="sr-Latn-ME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osa ) </a:t>
            </a:r>
            <a:r>
              <a:rPr lang="sr-Latn-ME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i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sr-Latn-ME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stopa </a:t>
            </a:r>
            <a:r>
              <a:rPr lang="sr-Latn-ME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rasta tržišta ( </a:t>
            </a:r>
            <a:r>
              <a:rPr lang="sr-Latn-ME" sz="2800" i="1" dirty="0">
                <a:solidFill>
                  <a:srgbClr val="0070C0"/>
                </a:solidFill>
                <a:latin typeface="Trebuchet MS" panose="020B0603020202020204" pitchFamily="34" charset="0"/>
              </a:rPr>
              <a:t>y </a:t>
            </a:r>
            <a:r>
              <a:rPr lang="sr-Latn-ME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osa ).</a:t>
            </a:r>
            <a:endParaRPr kumimoji="0" lang="sr-Latn-ME" sz="2800" b="0" i="1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r-Latn-RS" sz="2800" b="0" i="1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ME" sz="2800" dirty="0">
                <a:latin typeface="Trebuchet MS" panose="020B0603020202020204" pitchFamily="34" charset="0"/>
              </a:rPr>
              <a:t>U odnosu na ove veličine, svi proizvodi mogu se svrstati u četiri osnovne grupe, tj. četiri portfolio </a:t>
            </a:r>
            <a:r>
              <a:rPr lang="sr-Latn-ME" sz="2800" dirty="0" smtClean="0">
                <a:latin typeface="Trebuchet MS" panose="020B0603020202020204" pitchFamily="34" charset="0"/>
              </a:rPr>
              <a:t>polja: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Zvezde 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Znak pitanja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Krave muzare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Psi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ME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Svako polje na portfolio matrici BCG ima svoje specifično značenje.</a:t>
            </a:r>
            <a:endParaRPr kumimoji="0" lang="sr-Latn-RS" sz="28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24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990600" y="198120"/>
              <a:ext cx="16687800" cy="967613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581143"/>
              </p:ext>
            </p:extLst>
          </p:nvPr>
        </p:nvGraphicFramePr>
        <p:xfrm>
          <a:off x="1935480" y="2012692"/>
          <a:ext cx="13228320" cy="2921445"/>
        </p:xfrm>
        <a:graphic>
          <a:graphicData uri="http://schemas.openxmlformats.org/drawingml/2006/table">
            <a:tbl>
              <a:tblPr firstRow="1" firstCol="1" bandRow="1"/>
              <a:tblGrid>
                <a:gridCol w="6614160">
                  <a:extLst>
                    <a:ext uri="{9D8B030D-6E8A-4147-A177-3AD203B41FA5}">
                      <a16:colId xmlns:a16="http://schemas.microsoft.com/office/drawing/2014/main" val="3892157293"/>
                    </a:ext>
                  </a:extLst>
                </a:gridCol>
                <a:gridCol w="6614160">
                  <a:extLst>
                    <a:ext uri="{9D8B030D-6E8A-4147-A177-3AD203B41FA5}">
                      <a16:colId xmlns:a16="http://schemas.microsoft.com/office/drawing/2014/main" val="519878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 </a:t>
                      </a: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Znak pitanja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🔼</a:t>
                      </a:r>
                      <a:r>
                        <a:rPr lang="sr-Latn-RS" sz="2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Visoka stopa rasta / </a:t>
                      </a:r>
                      <a:r>
                        <a:rPr lang="sr-Latn-RS" sz="2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🔽</a:t>
                      </a:r>
                      <a:r>
                        <a:rPr lang="sr-Latn-RS" sz="2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Nisko učešće</a:t>
                      </a:r>
                      <a:endParaRPr lang="sr-Latn-RS" sz="2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59402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• Novi proizvodi sa neizvesnim ishodom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sr-Latn-RS" sz="2400"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237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• Zahtevaju velika ulaganja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r-Latn-RS" sz="2400"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2729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• Mogu postati zvezde – ili psi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Mali potencijal/rizik</a:t>
                      </a:r>
                      <a:endParaRPr lang="sr-Latn-RS" sz="2400" b="1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5668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⭐</a:t>
                      </a: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Zvezde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🔼</a:t>
                      </a:r>
                      <a:r>
                        <a:rPr lang="sr-Latn-RS" sz="2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Visoka stopa rasta / </a:t>
                      </a:r>
                      <a:r>
                        <a:rPr lang="sr-Latn-RS" sz="2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🔼</a:t>
                      </a:r>
                      <a:r>
                        <a:rPr lang="sr-Latn-RS" sz="2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Visoko učešće</a:t>
                      </a:r>
                      <a:endParaRPr lang="sr-Latn-RS" sz="2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3245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• Vodeći proizvodi u rastućem sektoru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sr-Latn-RS" sz="2400"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3476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• Potrebna dalja ulaganja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r-Latn-RS" sz="2400" dirty="0"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53802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• Visok potencijal za dobit u budućnosti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Ulaganje za budućnost</a:t>
                      </a:r>
                      <a:endParaRPr lang="sr-Latn-RS" sz="2400" b="1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04478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408167"/>
              </p:ext>
            </p:extLst>
          </p:nvPr>
        </p:nvGraphicFramePr>
        <p:xfrm>
          <a:off x="1940560" y="5604760"/>
          <a:ext cx="13228320" cy="2944622"/>
        </p:xfrm>
        <a:graphic>
          <a:graphicData uri="http://schemas.openxmlformats.org/drawingml/2006/table">
            <a:tbl>
              <a:tblPr firstRow="1" firstCol="1" bandRow="1"/>
              <a:tblGrid>
                <a:gridCol w="6614160">
                  <a:extLst>
                    <a:ext uri="{9D8B030D-6E8A-4147-A177-3AD203B41FA5}">
                      <a16:colId xmlns:a16="http://schemas.microsoft.com/office/drawing/2014/main" val="3998353722"/>
                    </a:ext>
                  </a:extLst>
                </a:gridCol>
                <a:gridCol w="6614160">
                  <a:extLst>
                    <a:ext uri="{9D8B030D-6E8A-4147-A177-3AD203B41FA5}">
                      <a16:colId xmlns:a16="http://schemas.microsoft.com/office/drawing/2014/main" val="40733731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🐄</a:t>
                      </a: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Krave muzare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🔽</a:t>
                      </a:r>
                      <a:r>
                        <a:rPr lang="sr-Latn-RS" sz="2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Niska stopa rasta / </a:t>
                      </a:r>
                      <a:r>
                        <a:rPr lang="sr-Latn-RS" sz="2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🔼</a:t>
                      </a:r>
                      <a:r>
                        <a:rPr lang="sr-Latn-RS" sz="2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Visoko učešće</a:t>
                      </a:r>
                      <a:endParaRPr lang="sr-Latn-RS" sz="2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7355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• Stabilni i profitabilni proizvodi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sr-Latn-RS" sz="2400"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3666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• Finansiraju druge </a:t>
                      </a:r>
                      <a:r>
                        <a:rPr lang="sr-Latn-RS" sz="2400" b="1" dirty="0" smtClean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oblasti proizvodnje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r-Latn-RS" sz="2400"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81591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• Niska potreba za dodatnim ulaganjem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</a:rPr>
                        <a:t>stabilni prihodi</a:t>
                      </a:r>
                      <a:endParaRPr lang="sr-Latn-RS" sz="24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47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🐶</a:t>
                      </a: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Psi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🔽</a:t>
                      </a: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Niska stopa rasta / </a:t>
                      </a: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🔽</a:t>
                      </a: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Nisko učešće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840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• Slabi proizvodi bez perspektive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sr-Latn-RS" sz="2400"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2554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• Potencijal za eliminaciju ili restrukturiranje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</a:rPr>
                        <a:t>mali potencijal, eliminacija</a:t>
                      </a:r>
                      <a:endParaRPr lang="sr-Latn-RS" sz="24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57646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935480" y="1159101"/>
            <a:ext cx="728472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ČETIRI PORTFOLIO POLJA:</a:t>
            </a:r>
            <a:endParaRPr lang="sr-Latn-RS" sz="32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84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2971800" y="2019568"/>
            <a:ext cx="135636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ČETIRI PORTFOLIO POLJA (BCG):</a:t>
            </a:r>
          </a:p>
          <a:p>
            <a:pPr lvl="0">
              <a:buSzPts val="1000"/>
              <a:tabLst>
                <a:tab pos="457200" algn="l"/>
              </a:tabLst>
            </a:pPr>
            <a:endParaRPr lang="sr-Latn-RS" sz="32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STRATEGIJSKA PREPORUKA:</a:t>
            </a:r>
            <a:endParaRPr lang="sr-Latn-RS" sz="32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lnSpc>
                <a:spcPct val="150000"/>
              </a:lnSpc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Fokus na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kravama muzarama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zvezdama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lnSpc>
                <a:spcPct val="150000"/>
              </a:lnSpc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Pažljivo upravljanje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znakovima pitanja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Smanjenje ili eliminacija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pasa</a:t>
            </a:r>
          </a:p>
          <a:p>
            <a:pPr lvl="0">
              <a:buSzPts val="1000"/>
              <a:tabLst>
                <a:tab pos="457200" algn="l"/>
              </a:tabLst>
            </a:pPr>
            <a:endParaRPr lang="sr-Latn-RS" sz="32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Verski i duhovni turizam u Srbiji =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Znak pitanja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Nisko učešće, ali visoka tržišna dinamika u Evropi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Potencijal za rast uz ciljana ulaganja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2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397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5334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143000" y="256794"/>
              <a:ext cx="16459200" cy="8858889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1524000" y="934982"/>
            <a:ext cx="153543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MEKINSIJEVA MATRICA PREDNO (MATRICA TRŽIŠNE ATRAKTIVNOSTI I KONKURENTSKE PREDNOSTI)</a:t>
            </a:r>
            <a:endParaRPr lang="sr-Latn-RS" sz="3200" b="1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sr-Latn-RS" sz="3200" b="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Dimenzije:</a:t>
            </a:r>
            <a:endParaRPr lang="sr-Latn-RS" sz="32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Vertikalna osa:</a:t>
            </a:r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Atraktivnost tržišta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faktori: veličina tržišta, rast, konkurencija, sezonalnost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Horizontalna osa:</a:t>
            </a:r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Relativna konkurentska prednost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faktori: tržišni udeo, kvalitet, cena, inovacije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Matrica sadrži 9 polja (3x3):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Zona visoke atraktivnosti (gore desno):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ulaganje i razvoj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Zona srednje atraktivnosti (dijagonala):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selektivna ulaganja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Zona niske atraktivnosti (dole levo):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povlačenje i eliminacija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Primena u turizmu: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Odabir i razvoj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najperspektivnijih turističkih proizvoda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Donošenje odluka o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ulaganjima, modifikaciji i eliminaciji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 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0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823" y="1943100"/>
            <a:ext cx="8518274" cy="5486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801823" y="7590564"/>
            <a:ext cx="91239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r-Latn-ME" sz="24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Matrica atraktivnosti tržišta i pozicioniranja proizvoda</a:t>
            </a:r>
            <a:endParaRPr lang="sr-Latn-RS" sz="24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Angsana New"/>
            </a:endParaRPr>
          </a:p>
          <a:p>
            <a:pPr>
              <a:spcAft>
                <a:spcPts val="0"/>
              </a:spcAft>
            </a:pPr>
            <a:r>
              <a:rPr lang="sr-Latn-ME" sz="24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                ( Izvor: Hinterhuber 1992:109 )</a:t>
            </a:r>
            <a:endParaRPr lang="sr-Latn-RS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Angsana New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28901" y="3157872"/>
            <a:ext cx="30680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sr-Latn-ME" sz="28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Angsana New"/>
            </a:endParaRPr>
          </a:p>
          <a:p>
            <a:pPr marL="457200" indent="-457200" algn="ctr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r-Latn-ME" sz="28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Najbolja situacija za proizvod je </a:t>
            </a:r>
            <a:r>
              <a:rPr lang="sr-Latn-ME" sz="28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jaka pozicija na atraktivnom tržištu</a:t>
            </a:r>
            <a:r>
              <a:rPr lang="sr-Latn-ME" sz="28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sr-Latn-ME" sz="28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 </a:t>
            </a:r>
            <a:endParaRPr lang="sr-Latn-RS" sz="28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367306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582016" y="2081123"/>
            <a:ext cx="1200912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TEORIJSKA PITANJA (KRATKI ODGOVORI) – PO 2 BODA</a:t>
            </a:r>
          </a:p>
          <a:p>
            <a:endParaRPr lang="sr-Latn-RS" sz="2800" b="1" dirty="0" smtClean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lvl="0"/>
            <a:r>
              <a:rPr lang="sr-Latn-RS" sz="2800" b="1" dirty="0" smtClean="0">
                <a:latin typeface="Trebuchet MS" panose="020B0603020202020204" pitchFamily="34" charset="0"/>
              </a:rPr>
              <a:t>1. Šta </a:t>
            </a:r>
            <a:r>
              <a:rPr lang="sr-Latn-RS" sz="2800" b="1" dirty="0">
                <a:latin typeface="Trebuchet MS" panose="020B0603020202020204" pitchFamily="34" charset="0"/>
              </a:rPr>
              <a:t>predstavlja portfolio analiza u turizmu?</a:t>
            </a:r>
            <a:endParaRPr lang="sr-Latn-RS" sz="2800" dirty="0">
              <a:latin typeface="Trebuchet MS" panose="020B0603020202020204" pitchFamily="34" charset="0"/>
            </a:endParaRPr>
          </a:p>
          <a:p>
            <a:pPr lvl="0"/>
            <a:r>
              <a:rPr lang="sr-Latn-RS" sz="2800" b="1" dirty="0" smtClean="0">
                <a:latin typeface="Trebuchet MS" panose="020B0603020202020204" pitchFamily="34" charset="0"/>
              </a:rPr>
              <a:t>2. Koje </a:t>
            </a:r>
            <a:r>
              <a:rPr lang="sr-Latn-RS" sz="2800" b="1" dirty="0">
                <a:latin typeface="Trebuchet MS" panose="020B0603020202020204" pitchFamily="34" charset="0"/>
              </a:rPr>
              <a:t>su dve ključne dimenzije BCG matrice?</a:t>
            </a:r>
            <a:endParaRPr lang="sr-Latn-RS" sz="2800" dirty="0">
              <a:latin typeface="Trebuchet MS" panose="020B0603020202020204" pitchFamily="34" charset="0"/>
            </a:endParaRPr>
          </a:p>
          <a:p>
            <a:pPr lvl="0"/>
            <a:r>
              <a:rPr lang="sr-Latn-RS" sz="2800" b="1" dirty="0" smtClean="0">
                <a:latin typeface="Trebuchet MS" panose="020B0603020202020204" pitchFamily="34" charset="0"/>
              </a:rPr>
              <a:t>3. Nabroj </a:t>
            </a:r>
            <a:r>
              <a:rPr lang="sr-Latn-RS" sz="2800" b="1" dirty="0">
                <a:latin typeface="Trebuchet MS" panose="020B0603020202020204" pitchFamily="34" charset="0"/>
              </a:rPr>
              <a:t>četiri osnovna portfolio polja u BCG matrici i ukratko ih opiši.</a:t>
            </a:r>
            <a:endParaRPr lang="sr-Latn-RS" sz="2800" dirty="0">
              <a:latin typeface="Trebuchet MS" panose="020B0603020202020204" pitchFamily="34" charset="0"/>
            </a:endParaRPr>
          </a:p>
          <a:p>
            <a:pPr lvl="0"/>
            <a:r>
              <a:rPr lang="sr-Latn-RS" sz="2800" b="1" dirty="0" smtClean="0">
                <a:latin typeface="Trebuchet MS" panose="020B0603020202020204" pitchFamily="34" charset="0"/>
              </a:rPr>
              <a:t>4. Šta </a:t>
            </a:r>
            <a:r>
              <a:rPr lang="sr-Latn-RS" sz="2800" b="1" dirty="0">
                <a:latin typeface="Trebuchet MS" panose="020B0603020202020204" pitchFamily="34" charset="0"/>
              </a:rPr>
              <a:t>karakteriše proizvode koji se nalaze u polju „krave muzare“?</a:t>
            </a:r>
            <a:endParaRPr lang="sr-Latn-RS" sz="2800" dirty="0">
              <a:latin typeface="Trebuchet MS" panose="020B0603020202020204" pitchFamily="34" charset="0"/>
            </a:endParaRPr>
          </a:p>
          <a:p>
            <a:r>
              <a:rPr lang="sr-Latn-RS" sz="2800" b="1" dirty="0" smtClean="0">
                <a:latin typeface="Trebuchet MS" panose="020B0603020202020204" pitchFamily="34" charset="0"/>
              </a:rPr>
              <a:t>5. Zašto </a:t>
            </a:r>
            <a:r>
              <a:rPr lang="sr-Latn-RS" sz="2800" b="1" dirty="0">
                <a:latin typeface="Trebuchet MS" panose="020B0603020202020204" pitchFamily="34" charset="0"/>
              </a:rPr>
              <a:t>su proizvodi označeni kao „psi“ često predmet eliminacije</a:t>
            </a:r>
            <a:r>
              <a:rPr lang="sr-Latn-RS" sz="2800" b="1" dirty="0" smtClean="0">
                <a:latin typeface="Trebuchet MS" panose="020B0603020202020204" pitchFamily="34" charset="0"/>
              </a:rPr>
              <a:t>?</a:t>
            </a:r>
            <a:endParaRPr lang="sr-Latn-RS" dirty="0" smtClean="0">
              <a:latin typeface="Trebuchet MS" panose="020B0603020202020204" pitchFamily="34" charset="0"/>
            </a:endParaRPr>
          </a:p>
          <a:p>
            <a:r>
              <a:rPr lang="sr-Latn-RS" sz="2800" dirty="0" smtClean="0">
                <a:latin typeface="Trebuchet MS" panose="020B0603020202020204" pitchFamily="34" charset="0"/>
              </a:rPr>
              <a:t>6.</a:t>
            </a:r>
            <a:r>
              <a:rPr lang="sr-Latn-RS" sz="2800" dirty="0" smtClean="0"/>
              <a:t>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Objasni razlike između BCG matrice i Mekinsijeve matrice.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7. Na koji način portfolio analiza pomaže u donošenju marketinških strategija u turizmu?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8.Kako se određuje atraktivnost tržišta u Mekinsijevoj matrici?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Koji su ključni faktori za ocenu konkurentske pozicije preduzeća u Mekinsijevoj matrici?</a:t>
            </a:r>
            <a:endParaRPr lang="sr-Latn-R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77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76600" y="2428547"/>
            <a:ext cx="1231453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SITUACIONA (PRIMENJENA) PITANJA – ANALIZA PRIMERA I PREDLOGA REŠENJA</a:t>
            </a:r>
          </a:p>
          <a:p>
            <a:r>
              <a:rPr lang="sr-Latn-RS" sz="28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(Objasnite u 3–5 rečenica uz obrazloženje strategijskog pristupa.)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endParaRPr lang="sr-Latn-RS" sz="28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10. Navedi konkretan primer turističkog proizvoda koji bi se mogao svrstati u polje „zvezda“ u okviru BCG matrice i obrazloži njegovu poziciju.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11. Zamislite da se jedan turistički proizvod nalazi u polju „znak pitanja“ prema BCG matrici. Koje bi moguće strategije bilo racionalno primeniti u ovom slučaju?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12. Na osnovu portfolio analize, predložite optimalnu strukturu turističkih proizvoda jedne destinacije (raspodela po BCG matrici) i obrazložite zašto bi takva struktura bila efikasna.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43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61628" y="2383532"/>
            <a:ext cx="13792200" cy="5779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 SA ZAOKRUŽIVANJEM – PO 1 BOD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sr-Latn-RS" sz="2800" b="1" dirty="0" smtClean="0">
              <a:solidFill>
                <a:srgbClr val="2E74B5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13. Koja od navedenih grupa predstavlja deo BCG matrice?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A) Lideri, pratioce, izazivači, marginalci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b="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B) Zvezde, krave muzare, psi, znak pitanja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b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C) Javni, privatni, socijalni, digitalni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D) Ključni, dodatni, marginalni, razvojni</a:t>
            </a:r>
          </a:p>
          <a:p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14. Na kojoj osi se nalazi „relativno tržišno učešće“ u BCG matrici?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A) Y osa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b="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B) X osa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b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C) Diagonalno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D) Nema ga u matrici</a:t>
            </a:r>
          </a:p>
        </p:txBody>
      </p:sp>
    </p:spTree>
    <p:extLst>
      <p:ext uri="{BB962C8B-B14F-4D97-AF65-F5344CB8AC3E}">
        <p14:creationId xmlns:p14="http://schemas.microsoft.com/office/powerpoint/2010/main" val="80263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505200" y="1650236"/>
            <a:ext cx="123444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 SA ZAOKRUŽIVANJEM – PO 1 BOD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15. Koja je osnovna svrha portfolio analize?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A) Kontrola troškova poslovanja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B) Procena i upravljanje strategijskim potencijalima proizvoda 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C) Analiza konkurencije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D) Analiza cena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16. Zvezde u BCG matrici karakteriše: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A) Visok rast i nizak tržišni udeo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B) Visok rast i visok tržišni udeo</a:t>
            </a: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b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C) Nizak rast i nizak udeo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D) Stabilnost, ali niska isplativost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17. Mekinsijeva matrica koristi koje dve dimenzije?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A) Cena i kvalitet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B) Rast i potražnja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C) Atraktivnost tržišta i konkurentska pozicija</a:t>
            </a: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D) Promocija i profit</a:t>
            </a:r>
            <a:endParaRPr kumimoji="0" lang="sr-Latn-R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05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048000" y="2705100"/>
            <a:ext cx="1280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Tx/>
              <a:buNone/>
              <a:tabLst/>
              <a:defRPr/>
            </a:pPr>
            <a:r>
              <a:rPr kumimoji="0" lang="sr-Latn-BA" altLang="sr-Latn-RS" sz="4000" b="1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HVALA VAM NA PAŽNJI !</a:t>
            </a:r>
          </a:p>
        </p:txBody>
      </p:sp>
    </p:spTree>
    <p:extLst>
      <p:ext uri="{BB962C8B-B14F-4D97-AF65-F5344CB8AC3E}">
        <p14:creationId xmlns:p14="http://schemas.microsoft.com/office/powerpoint/2010/main" val="38549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11531</TotalTime>
  <Words>1702</Words>
  <Application>Microsoft Office PowerPoint</Application>
  <PresentationFormat>Custom</PresentationFormat>
  <Paragraphs>274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Angsana New</vt:lpstr>
      <vt:lpstr>Arial</vt:lpstr>
      <vt:lpstr>Arial Black</vt:lpstr>
      <vt:lpstr>Calibri</vt:lpstr>
      <vt:lpstr>Courier New</vt:lpstr>
      <vt:lpstr>Segoe UI Symbol</vt:lpstr>
      <vt:lpstr>Symbol</vt:lpstr>
      <vt:lpstr>Times New Roman</vt:lpstr>
      <vt:lpstr>Trebuchet MS</vt:lpstr>
      <vt:lpstr>Wingdings</vt:lpstr>
      <vt:lpstr>Office Theme</vt:lpstr>
      <vt:lpstr>SADRŽAJ I ZNAČAJ PLANIRANJA MARKETINŠKIH AKTIVNOSTI U TURIZMU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Tan Minimalist Company Presentation</dc:title>
  <dc:creator>Teodora Tosic</dc:creator>
  <cp:keywords>DAGQSW0_Bgg,BAFr0oLcL60</cp:keywords>
  <cp:lastModifiedBy>Toshiba</cp:lastModifiedBy>
  <cp:revision>202</cp:revision>
  <dcterms:created xsi:type="dcterms:W3CDTF">2024-11-03T20:53:18Z</dcterms:created>
  <dcterms:modified xsi:type="dcterms:W3CDTF">2025-06-02T22:45:47Z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  <property fmtid="{D5CDD505-2E9C-101B-9397-08002B2CF9AE}" pid="5" name="Producer">
    <vt:lpwstr>Canva</vt:lpwstr>
  </property>
</Properties>
</file>