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09" r:id="rId3"/>
    <p:sldId id="451" r:id="rId4"/>
    <p:sldId id="452" r:id="rId5"/>
    <p:sldId id="453" r:id="rId6"/>
    <p:sldId id="461" r:id="rId7"/>
    <p:sldId id="455" r:id="rId8"/>
    <p:sldId id="456" r:id="rId9"/>
    <p:sldId id="457" r:id="rId10"/>
    <p:sldId id="458" r:id="rId11"/>
    <p:sldId id="449" r:id="rId1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47" d="100"/>
          <a:sy n="47" d="100"/>
        </p:scale>
        <p:origin x="62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048500"/>
            <a:ext cx="127254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l-PL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pl-PL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</a:br>
            <a:endParaRPr lang="pl-PL" sz="3600" b="1" dirty="0"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6862924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sr-Latn-R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PERIODIZACIJA RAZVOJA MARKETINGA U TURIZMU</a:t>
            </a:r>
            <a:endParaRPr lang="sr-Latn-R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67591"/>
            <a:ext cx="18288616" cy="9351818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1400" y="2464977"/>
            <a:ext cx="116967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UVOD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Marketing u turizmu se razvija </a:t>
            </a:r>
            <a:r>
              <a:rPr lang="sr-Latn-RS" sz="3200" b="1" dirty="0" smtClean="0">
                <a:latin typeface="Trebuchet MS" panose="020B0603020202020204" pitchFamily="34" charset="0"/>
              </a:rPr>
              <a:t>od kraja 60-ih godina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Postaje deo </a:t>
            </a:r>
            <a:r>
              <a:rPr lang="sr-Latn-RS" sz="3200" b="1" dirty="0" smtClean="0">
                <a:latin typeface="Trebuchet MS" panose="020B0603020202020204" pitchFamily="34" charset="0"/>
              </a:rPr>
              <a:t>marketinga usluga</a:t>
            </a:r>
            <a:r>
              <a:rPr lang="sr-Latn-RS" sz="3200" dirty="0" smtClean="0">
                <a:latin typeface="Trebuchet MS" panose="020B0603020202020204" pitchFamily="34" charset="0"/>
              </a:rPr>
              <a:t> kao naučne discipline.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Prilagođava opšte principe marketinga specifičnostima turizma.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Razvoj turističkih agencija koje nude </a:t>
            </a:r>
          </a:p>
          <a:p>
            <a:pPr>
              <a:lnSpc>
                <a:spcPct val="15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 personalizovane pakete (npr. TravelBoutique – Beograd)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67591"/>
            <a:ext cx="18288616" cy="9351818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733800" y="2142678"/>
            <a:ext cx="1234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KLJUČNI RAZLOZI ZA RAZVOJ MARKETINGA U TURIZMU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Pojačana konkurencija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Supstitucija turističkih proizvoda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Promenljive potrebe turista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Nestabilno okruženje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Razvoj tehnologije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Booking.com koristi AI da personalizuje ponude po  </a:t>
            </a:r>
          </a:p>
          <a:p>
            <a:pPr>
              <a:lnSpc>
                <a:spcPct val="15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 korisniku.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03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67591"/>
            <a:ext cx="18288616" cy="9351818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419600" y="2734315"/>
            <a:ext cx="10668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ROTHOVA PERIODIZACIJA MARKETINGA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Proizvodna orijentacija</a:t>
            </a:r>
            <a:r>
              <a:rPr lang="sr-Latn-RS" sz="3200" dirty="0" smtClean="0">
                <a:latin typeface="Trebuchet MS" panose="020B0603020202020204" pitchFamily="34" charset="0"/>
              </a:rPr>
              <a:t> (50-e)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Finansijsko-organizaciona orijentacija</a:t>
            </a:r>
            <a:r>
              <a:rPr lang="sr-Latn-RS" sz="3200" dirty="0" smtClean="0">
                <a:latin typeface="Trebuchet MS" panose="020B0603020202020204" pitchFamily="34" charset="0"/>
              </a:rPr>
              <a:t> (60-e i 70-e)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Tržišna orijentacija</a:t>
            </a:r>
            <a:r>
              <a:rPr lang="sr-Latn-RS" sz="3200" dirty="0" smtClean="0">
                <a:latin typeface="Trebuchet MS" panose="020B0603020202020204" pitchFamily="34" charset="0"/>
              </a:rPr>
              <a:t> (od 80-ih do danas)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98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0776" y="12700"/>
            <a:ext cx="18298776" cy="10274300"/>
            <a:chOff x="0" y="0"/>
            <a:chExt cx="18298776" cy="1130173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130173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601296" y="1037463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37224" y="1487453"/>
            <a:ext cx="13411200" cy="634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tabLst/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PROIZVODNA ORIJENTACIJA </a:t>
            </a:r>
            <a:r>
              <a:rPr lang="sr-Latn-BA" altLang="sr-Latn-RS" sz="3200" kern="1200" dirty="0">
                <a:solidFill>
                  <a:prstClr val="black"/>
                </a:solidFill>
                <a:latin typeface="Trebuchet MS" panose="020B0603020202020204" pitchFamily="34" charset="0"/>
              </a:rPr>
              <a:t>( 50-ih godina XX veka </a:t>
            </a:r>
            <a:r>
              <a:rPr lang="sr-Latn-BA" altLang="sr-Latn-RS" sz="3200" kern="1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tabLst/>
              <a:defRPr/>
            </a:pPr>
            <a:endParaRPr lang="sr-Latn-BA" altLang="sr-Latn-RS" sz="3200" kern="1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BA" altLang="sr-Latn-RS" sz="3200" kern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Višak </a:t>
            </a:r>
            <a:r>
              <a:rPr lang="sr-Latn-BA" altLang="sr-Latn-RS" sz="3200" kern="1200" dirty="0">
                <a:solidFill>
                  <a:schemeClr val="tx1"/>
                </a:solidFill>
                <a:latin typeface="Trebuchet MS" panose="020B0603020202020204" pitchFamily="34" charset="0"/>
              </a:rPr>
              <a:t>turističke </a:t>
            </a:r>
            <a:r>
              <a:rPr lang="sr-Latn-BA" altLang="sr-Latn-RS" sz="3200" kern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tražnje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lvl="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Niže cene = veća prodaja (</a:t>
            </a:r>
            <a:r>
              <a:rPr lang="sr-Latn-BA" altLang="sr-Latn-RS" sz="3200" kern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niža cena turističkih aranžmana osigurava veću prodaju i profit),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Razvoj železničkog saobraćaja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BA" altLang="sr-Latn-RS" sz="3200" kern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Pojava paket aranžmana na bazi železničkog prevoza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Nemački turoperatori su nudili niske cene aranžmana  </a:t>
            </a:r>
          </a:p>
          <a:p>
            <a:pPr>
              <a:lnSpc>
                <a:spcPct val="15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 na bazi železničkog prevoza do Italije.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6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623" y="-95252"/>
            <a:ext cx="18273377" cy="10477500"/>
            <a:chOff x="56851" y="-514350"/>
            <a:chExt cx="18273377" cy="11525250"/>
          </a:xfrm>
        </p:grpSpPr>
        <p:sp>
          <p:nvSpPr>
            <p:cNvPr id="4" name="object 4"/>
            <p:cNvSpPr/>
            <p:nvPr/>
          </p:nvSpPr>
          <p:spPr>
            <a:xfrm>
              <a:off x="56851" y="-514350"/>
              <a:ext cx="5066665" cy="1152525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67268" y="636716"/>
              <a:ext cx="15087600" cy="9013566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632748" y="9845227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73708" y="1485900"/>
            <a:ext cx="13835072" cy="757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FINANSIJSKO-ORGANIZACIONA ORIJENTACIJA </a:t>
            </a:r>
            <a:r>
              <a:rPr lang="sr-Latn-BA" altLang="sr-Latn-RS" sz="3200" kern="1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( kraj 60 i početak 70-ih )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tabLst/>
              <a:defRPr/>
            </a:pPr>
            <a:endParaRPr lang="sr-Latn-BA" altLang="sr-Latn-RS" sz="3200" kern="1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r-Latn-RS" altLang="sr-Latn-RS" sz="3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Koncentracija turističke ponude</a:t>
            </a:r>
          </a:p>
          <a:p>
            <a:pPr marL="457200" marR="0" lvl="0" indent="-4572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Razvoj avionskog prevoza</a:t>
            </a:r>
          </a:p>
          <a:p>
            <a:pPr marL="457200" marR="0" lvl="0" indent="-4572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Pojava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čarter letova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Saradnja agencija sa avio-kompanijama</a:t>
            </a:r>
          </a:p>
          <a:p>
            <a:pPr algn="l" rtl="0"/>
            <a:endParaRPr lang="sr-Latn-BA" altLang="sr-Latn-RS" sz="3200" kern="1200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TUI sklapa ugovore sa avio-kompanijama i plansira letnje </a:t>
            </a:r>
          </a:p>
          <a:p>
            <a:r>
              <a:rPr lang="sr-Latn-RS" sz="3200" dirty="0" smtClean="0">
                <a:latin typeface="Trebuchet MS" panose="020B0603020202020204" pitchFamily="34" charset="0"/>
              </a:rPr>
              <a:t>    paket aranžmane za Španiju.</a:t>
            </a:r>
            <a:endParaRPr lang="sr-Latn-BA" altLang="sr-Latn-RS" sz="3200" kern="1200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endParaRPr lang="sr-Latn-BA" altLang="sr-Latn-RS" sz="3200" kern="1200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l" rtl="0"/>
            <a:endParaRPr lang="en-US" altLang="sr-Latn-RS" sz="3200" kern="12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4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16" y="22860"/>
            <a:ext cx="18288616" cy="10264140"/>
            <a:chOff x="0" y="0"/>
            <a:chExt cx="18288616" cy="11290554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1290554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1036345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76600" y="1688250"/>
            <a:ext cx="13258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TRŽIŠNA ORIJENTACIJA (80-e i nadalje)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Višak turističke ponude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Potrebe turista u fokusu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Segmentacija tržišta postaje ključna marketinška strategija</a:t>
            </a:r>
          </a:p>
          <a:p>
            <a:pPr>
              <a:lnSpc>
                <a:spcPct val="20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Turistička agencija „Y“ nudi „iskustva“ – lokalne ture i aktivnosti prilagođene interesovanjima korisnika.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94620"/>
            <a:chOff x="0" y="-514350"/>
            <a:chExt cx="18288000" cy="11324083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1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882633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1400" y="2324100"/>
            <a:ext cx="1234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INTERNI MARKETING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Fokus na zaposlene u turizmu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Njihova edukacija i motivacija = bolji kvalitet usluge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Hoteli Falkensteiner ulažu u interne treninge </a:t>
            </a:r>
          </a:p>
          <a:p>
            <a:pPr>
              <a:lnSpc>
                <a:spcPct val="20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    kako bi povećali zadovoljstvo gostiju.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-514350"/>
            <a:chExt cx="18288000" cy="1131570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865868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3787140" y="2635121"/>
            <a:ext cx="11932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MARKETING I ODRŽIVI RAZVOJ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Rast svesti o zaštiti okoline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Marketing podržava </a:t>
            </a:r>
            <a:r>
              <a:rPr lang="sr-Latn-RS" sz="3200" b="1" dirty="0" smtClean="0">
                <a:latin typeface="Trebuchet MS" panose="020B0603020202020204" pitchFamily="34" charset="0"/>
              </a:rPr>
              <a:t>održivi turizam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Nacionalni park Tara koristi društvene mreže za </a:t>
            </a:r>
          </a:p>
          <a:p>
            <a:pPr>
              <a:lnSpc>
                <a:spcPct val="20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edukaciju turista o očuvanju prirode.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-514350"/>
            <a:chExt cx="18288000" cy="1131570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87425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810000" y="3018549"/>
            <a:ext cx="1242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MARKETINŠKI MODEL U TURIZMU (NAJAVA)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Potrebno je sagledati </a:t>
            </a:r>
            <a:r>
              <a:rPr lang="sr-Latn-RS" sz="3200" b="1" dirty="0" smtClean="0">
                <a:latin typeface="Trebuchet MS" panose="020B0603020202020204" pitchFamily="34" charset="0"/>
              </a:rPr>
              <a:t>kompletan proces pružanja usluge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Faze: kreiranje – promocija – prodaja – iskustvo gosta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(U sledećoj prezentaciji će biti detaljno prikazan fazni model)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79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4664</TotalTime>
  <Words>324</Words>
  <Application>Microsoft Office PowerPoint</Application>
  <PresentationFormat>Custom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Trebuchet MS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157</cp:revision>
  <dcterms:created xsi:type="dcterms:W3CDTF">2024-11-03T20:53:18Z</dcterms:created>
  <dcterms:modified xsi:type="dcterms:W3CDTF">2025-04-29T05:35:34Z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