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8" r:id="rId2"/>
  </p:sldMasterIdLst>
  <p:sldIdLst>
    <p:sldId id="256" r:id="rId3"/>
    <p:sldId id="409" r:id="rId4"/>
    <p:sldId id="450" r:id="rId5"/>
    <p:sldId id="451" r:id="rId6"/>
    <p:sldId id="452" r:id="rId7"/>
    <p:sldId id="453" r:id="rId8"/>
    <p:sldId id="454" r:id="rId9"/>
    <p:sldId id="455" r:id="rId10"/>
    <p:sldId id="456" r:id="rId11"/>
    <p:sldId id="462" r:id="rId12"/>
    <p:sldId id="457" r:id="rId13"/>
    <p:sldId id="461" r:id="rId14"/>
    <p:sldId id="449" r:id="rId15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3" autoAdjust="0"/>
    <p:restoredTop sz="94660"/>
  </p:normalViewPr>
  <p:slideViewPr>
    <p:cSldViewPr>
      <p:cViewPr varScale="1">
        <p:scale>
          <a:sx n="47" d="100"/>
          <a:sy n="47" d="100"/>
        </p:scale>
        <p:origin x="624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591136" y="8918746"/>
            <a:ext cx="2697480" cy="927100"/>
          </a:xfrm>
          <a:custGeom>
            <a:avLst/>
            <a:gdLst/>
            <a:ahLst/>
            <a:cxnLst/>
            <a:rect l="l" t="t" r="r" b="b"/>
            <a:pathLst>
              <a:path w="2697480" h="927100">
                <a:moveTo>
                  <a:pt x="2697006" y="926756"/>
                </a:moveTo>
                <a:lnTo>
                  <a:pt x="0" y="926756"/>
                </a:lnTo>
                <a:lnTo>
                  <a:pt x="0" y="0"/>
                </a:lnTo>
                <a:lnTo>
                  <a:pt x="2697006" y="0"/>
                </a:lnTo>
                <a:lnTo>
                  <a:pt x="2697006" y="926756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698313" y="2020627"/>
            <a:ext cx="6241415" cy="5146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3129260" cy="10287000"/>
          </a:xfrm>
          <a:custGeom>
            <a:avLst/>
            <a:gdLst/>
            <a:ahLst/>
            <a:cxnLst/>
            <a:rect l="l" t="t" r="r" b="b"/>
            <a:pathLst>
              <a:path w="13129260" h="10287000">
                <a:moveTo>
                  <a:pt x="0" y="10286999"/>
                </a:moveTo>
                <a:lnTo>
                  <a:pt x="13129054" y="10286999"/>
                </a:lnTo>
                <a:lnTo>
                  <a:pt x="13129054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3129054" y="0"/>
            <a:ext cx="5159375" cy="10278110"/>
          </a:xfrm>
          <a:custGeom>
            <a:avLst/>
            <a:gdLst/>
            <a:ahLst/>
            <a:cxnLst/>
            <a:rect l="l" t="t" r="r" b="b"/>
            <a:pathLst>
              <a:path w="5159375" h="10278110">
                <a:moveTo>
                  <a:pt x="5158945" y="10277587"/>
                </a:moveTo>
                <a:lnTo>
                  <a:pt x="0" y="10277587"/>
                </a:lnTo>
                <a:lnTo>
                  <a:pt x="0" y="0"/>
                </a:lnTo>
                <a:lnTo>
                  <a:pt x="5158945" y="0"/>
                </a:lnTo>
                <a:lnTo>
                  <a:pt x="5158945" y="10277587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15098"/>
            <a:ext cx="15316199" cy="57911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10058400"/>
            <a:ext cx="18288000" cy="228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17983200" y="4763"/>
            <a:ext cx="304800" cy="10287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304800" cy="10287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18288000" cy="37719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92100" y="9586913"/>
            <a:ext cx="17665700" cy="46434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311150" y="3629025"/>
            <a:ext cx="1766570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04800" y="228600"/>
            <a:ext cx="17665700" cy="9820275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534400" y="3171825"/>
            <a:ext cx="1219200" cy="9144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724900" y="3314700"/>
            <a:ext cx="838200" cy="6310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743200" y="4229100"/>
            <a:ext cx="12801600" cy="2628900"/>
          </a:xfrm>
        </p:spPr>
        <p:txBody>
          <a:bodyPr/>
          <a:lstStyle>
            <a:lvl1pPr marL="0" indent="0" algn="ctr">
              <a:buNone/>
              <a:defRPr sz="2400" b="1" cap="all" spc="375" baseline="0">
                <a:solidFill>
                  <a:schemeClr val="tx2"/>
                </a:solidFill>
              </a:defRPr>
            </a:lvl1pPr>
            <a:lvl2pPr marL="685800" indent="0" algn="ctr">
              <a:buNone/>
            </a:lvl2pPr>
            <a:lvl3pPr marL="1371600" indent="0" algn="ctr">
              <a:buNone/>
            </a:lvl3pPr>
            <a:lvl4pPr marL="2057400" indent="0" algn="ctr">
              <a:buNone/>
            </a:lvl4pPr>
            <a:lvl5pPr marL="2743200" indent="0" algn="ctr">
              <a:buNone/>
            </a:lvl5pPr>
            <a:lvl6pPr marL="3429000" indent="0" algn="ctr">
              <a:buNone/>
            </a:lvl6pPr>
            <a:lvl7pPr marL="4114800" indent="0" algn="ctr">
              <a:buNone/>
            </a:lvl7pPr>
            <a:lvl8pPr marL="4800600" indent="0" algn="ctr">
              <a:buNone/>
            </a:lvl8pPr>
            <a:lvl9pPr marL="54864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371600" y="571500"/>
            <a:ext cx="15544800" cy="2628900"/>
          </a:xfrm>
        </p:spPr>
        <p:txBody>
          <a:bodyPr/>
          <a:lstStyle>
            <a:lvl1pPr>
              <a:defRPr sz="63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sz="2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Osnove marketinga- IDA d.o.o.</a:t>
            </a: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686800" y="3298033"/>
            <a:ext cx="914400" cy="661988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0CBE9A-95AD-4645-B4A7-F96446FD8526}" type="slidenum">
              <a:rPr kumimoji="0" lang="hr-HR" altLang="sr-Latn-RS" sz="24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1371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sr-Latn-RS" sz="24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831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3504" y="2290572"/>
            <a:ext cx="17007840" cy="6858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sz="2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Osnove marketinga- IDA d.o.o.</a:t>
            </a: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24900" y="1540670"/>
            <a:ext cx="914400" cy="661988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E9D629-F8A6-4C1B-AC77-42EF633A732E}" type="slidenum">
              <a:rPr kumimoji="0" lang="hr-HR" altLang="sr-Latn-RS" sz="24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1371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sr-Latn-RS" sz="24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8947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304800" cy="10287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10058400"/>
            <a:ext cx="18288000" cy="228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18288000" cy="228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17983200" y="28575"/>
            <a:ext cx="304800" cy="10287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304800" y="3429000"/>
            <a:ext cx="176657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311150" y="214313"/>
            <a:ext cx="17665700" cy="32099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92100" y="9586913"/>
            <a:ext cx="17665700" cy="46434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4800" y="228600"/>
            <a:ext cx="17665700" cy="9820275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304800" y="3657600"/>
            <a:ext cx="1766570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534400" y="3171825"/>
            <a:ext cx="1219200" cy="9144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724900" y="3314700"/>
            <a:ext cx="838200" cy="6310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36852" y="4114800"/>
            <a:ext cx="12960348" cy="2509838"/>
          </a:xfrm>
        </p:spPr>
        <p:txBody>
          <a:bodyPr/>
          <a:lstStyle>
            <a:lvl1pPr marL="0" indent="0" algn="ctr">
              <a:buNone/>
              <a:defRPr sz="2400" b="1" cap="all" spc="375" baseline="0">
                <a:solidFill>
                  <a:schemeClr val="tx2"/>
                </a:solidFill>
              </a:defRPr>
            </a:lvl1pPr>
            <a:lvl2pPr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800100"/>
            <a:ext cx="15544800" cy="2286000"/>
          </a:xfrm>
        </p:spPr>
        <p:txBody>
          <a:bodyPr/>
          <a:lstStyle>
            <a:lvl1pPr algn="ctr">
              <a:buNone/>
              <a:defRPr sz="63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Osnove marketinga- IDA d.o.o.</a:t>
            </a: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sz="2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86800" y="3298033"/>
            <a:ext cx="914400" cy="661988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6A48F2-D901-4FF4-9A7F-E8E94AC91436}" type="slidenum">
              <a:rPr kumimoji="0" lang="hr-HR" altLang="sr-Latn-RS" sz="24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1371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sr-Latn-RS" sz="24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7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9124951" y="2364582"/>
            <a:ext cx="19050" cy="7227093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342900"/>
            <a:ext cx="17068800" cy="11384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603504" y="2057400"/>
            <a:ext cx="8077200" cy="7022592"/>
          </a:xfrm>
        </p:spPr>
        <p:txBody>
          <a:bodyPr/>
          <a:lstStyle>
            <a:lvl1pPr>
              <a:defRPr sz="375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9601200" y="2057400"/>
            <a:ext cx="8077200" cy="7022592"/>
          </a:xfrm>
        </p:spPr>
        <p:txBody>
          <a:bodyPr/>
          <a:lstStyle>
            <a:lvl1pPr>
              <a:defRPr sz="375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11582401" y="9615488"/>
            <a:ext cx="6089650" cy="547688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sz="2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Osnove marketinga- IDA d.o.o.</a:t>
            </a: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8FAE1-F8FE-4A5F-A973-7ABE16AB354D}" type="slidenum">
              <a:rPr kumimoji="0" lang="hr-HR" altLang="sr-Latn-RS" sz="24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1371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sr-Latn-RS" sz="24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346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9144000" y="3300413"/>
            <a:ext cx="0" cy="6281738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1371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18288000" cy="21717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white">
          <a:xfrm>
            <a:off x="0" y="10058400"/>
            <a:ext cx="18288000" cy="228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white">
          <a:xfrm>
            <a:off x="0" y="0"/>
            <a:ext cx="304800" cy="10287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white">
          <a:xfrm>
            <a:off x="17983200" y="0"/>
            <a:ext cx="304800" cy="10287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2057400"/>
            <a:ext cx="17665700" cy="13716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92100" y="9586913"/>
            <a:ext cx="17665700" cy="4667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304800" y="1919288"/>
            <a:ext cx="1766570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304800" y="233363"/>
            <a:ext cx="17665700" cy="9820275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534400" y="1433513"/>
            <a:ext cx="1219200" cy="9144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8724900" y="1576388"/>
            <a:ext cx="838200" cy="6310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3504" y="2286000"/>
            <a:ext cx="8080376" cy="1099461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3300" b="1" dirty="0" smtClean="0">
                <a:solidFill>
                  <a:srgbClr val="FFFFFF"/>
                </a:solidFill>
              </a:defRPr>
            </a:lvl1pPr>
            <a:lvl2pPr>
              <a:buNone/>
              <a:defRPr sz="3000" b="1"/>
            </a:lvl2pPr>
            <a:lvl3pPr>
              <a:buNone/>
              <a:defRPr sz="2700" b="1"/>
            </a:lvl3pPr>
            <a:lvl4pPr>
              <a:buNone/>
              <a:defRPr sz="2400" b="1"/>
            </a:lvl4pPr>
            <a:lvl5pPr>
              <a:buNone/>
              <a:defRPr sz="24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9582661" y="2286000"/>
            <a:ext cx="8083550" cy="109728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3300" b="1"/>
            </a:lvl1pPr>
            <a:lvl2pPr>
              <a:buNone/>
              <a:defRPr sz="3000" b="1"/>
            </a:lvl2pPr>
            <a:lvl3pPr>
              <a:buNone/>
              <a:defRPr sz="2700" b="1"/>
            </a:lvl3pPr>
            <a:lvl4pPr>
              <a:buNone/>
              <a:defRPr sz="2400" b="1"/>
            </a:lvl4pPr>
            <a:lvl5pPr>
              <a:buNone/>
              <a:defRPr sz="24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603504" y="3707074"/>
            <a:ext cx="8083296" cy="57276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9601200" y="3707075"/>
            <a:ext cx="8077200" cy="5733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sz="2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9600" y="9615488"/>
            <a:ext cx="7162800" cy="547688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Osnove marketinga- IDA d.o.o.</a:t>
            </a: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86800" y="1564483"/>
            <a:ext cx="914400" cy="661988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14C6B2E-54F7-4C8C-9713-EBF00B894558}" type="slidenum">
              <a:rPr kumimoji="0" lang="hr-HR" altLang="sr-Latn-RS" sz="24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1371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sr-Latn-RS" sz="24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806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sz="2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Osnove marketinga- IDA d.o.o.</a:t>
            </a: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86800" y="1554958"/>
            <a:ext cx="914400" cy="661988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65DB88-03DD-4A57-8584-3FC18F07632A}" type="slidenum">
              <a:rPr kumimoji="0" lang="hr-HR" altLang="sr-Latn-RS" sz="24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1371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sr-Latn-RS" sz="24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821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10058400"/>
            <a:ext cx="18288000" cy="228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1"/>
            <a:ext cx="18288000" cy="2333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white">
          <a:xfrm>
            <a:off x="17983200" y="0"/>
            <a:ext cx="304800" cy="10287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white">
          <a:xfrm>
            <a:off x="0" y="0"/>
            <a:ext cx="304800" cy="10287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92100" y="9586913"/>
            <a:ext cx="17665700" cy="46434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04800" y="238125"/>
            <a:ext cx="17665700" cy="9820275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sz="2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Osnove marketinga- IDA d.o.o.</a:t>
            </a: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9486901"/>
            <a:ext cx="1219200" cy="66198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80B470-5E7A-4ABC-B5BA-7FA7436418A3}" type="slidenum">
              <a:rPr kumimoji="0" lang="hr-HR" altLang="sr-Latn-R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1371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sr-Latn-R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776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04800" y="228600"/>
            <a:ext cx="17665700" cy="4572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10058400"/>
            <a:ext cx="18288000" cy="228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17983200" y="0"/>
            <a:ext cx="304800" cy="10287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1"/>
            <a:ext cx="18288000" cy="17859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304800" cy="10287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" y="914400"/>
            <a:ext cx="5486400" cy="88011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4800" y="228600"/>
            <a:ext cx="17665700" cy="9820275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304800" y="800100"/>
            <a:ext cx="1766570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590800" y="342900"/>
            <a:ext cx="1219200" cy="9144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781300" y="485775"/>
            <a:ext cx="838200" cy="62865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98450" y="9582151"/>
            <a:ext cx="17665700" cy="46434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371600"/>
            <a:ext cx="4724400" cy="1485900"/>
          </a:xfrm>
        </p:spPr>
        <p:txBody>
          <a:bodyPr>
            <a:noAutofit/>
          </a:bodyPr>
          <a:lstStyle>
            <a:lvl1pPr algn="l">
              <a:buNone/>
              <a:defRPr sz="33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62000" y="2971801"/>
            <a:ext cx="4724400" cy="6217445"/>
          </a:xfrm>
        </p:spPr>
        <p:txBody>
          <a:bodyPr/>
          <a:lstStyle>
            <a:lvl1pPr marL="0" indent="0">
              <a:spcAft>
                <a:spcPts val="1500"/>
              </a:spcAft>
              <a:buNone/>
              <a:defRPr sz="2400">
                <a:solidFill>
                  <a:srgbClr val="FFFFFF"/>
                </a:solidFill>
              </a:defRPr>
            </a:lvl1pPr>
            <a:lvl2pPr>
              <a:buNone/>
              <a:defRPr sz="1800"/>
            </a:lvl2pPr>
            <a:lvl3pPr>
              <a:buNone/>
              <a:defRPr sz="1500"/>
            </a:lvl3pPr>
            <a:lvl4pPr>
              <a:buNone/>
              <a:defRPr sz="1350"/>
            </a:lvl4pPr>
            <a:lvl5pPr>
              <a:buNone/>
              <a:defRPr sz="135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6248400" y="1028700"/>
            <a:ext cx="11277600" cy="8115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2743200" y="469108"/>
            <a:ext cx="914400" cy="661988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5AE701-4546-44E2-87E4-4CCCC075C9D4}" type="slidenum">
              <a:rPr kumimoji="0" lang="hr-HR" altLang="sr-Latn-RS" sz="24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1371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sr-Latn-RS" sz="24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sz="2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603251" y="9615488"/>
            <a:ext cx="6765926" cy="55007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Osnove marketinga- IDA d.o.o.</a:t>
            </a: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7457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304800" y="800100"/>
            <a:ext cx="1766570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10058400"/>
            <a:ext cx="18288000" cy="228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17983200" y="0"/>
            <a:ext cx="304800" cy="10287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18288000" cy="228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304800" cy="10287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04800" y="228601"/>
            <a:ext cx="17665700" cy="452438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" y="914400"/>
            <a:ext cx="5486400" cy="88011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04800" y="233363"/>
            <a:ext cx="17665700" cy="9820275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590800" y="342900"/>
            <a:ext cx="1219200" cy="9144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781300" y="485775"/>
            <a:ext cx="838200" cy="62865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98450" y="9582151"/>
            <a:ext cx="17665700" cy="46434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750" y="7543800"/>
            <a:ext cx="11734800" cy="1828800"/>
          </a:xfrm>
        </p:spPr>
        <p:txBody>
          <a:bodyPr anchor="t">
            <a:noAutofit/>
          </a:bodyPr>
          <a:lstStyle>
            <a:lvl1pPr algn="l">
              <a:buNone/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00750" y="914400"/>
            <a:ext cx="11734800" cy="6400800"/>
          </a:xfrm>
        </p:spPr>
        <p:txBody>
          <a:bodyPr>
            <a:normAutofit/>
          </a:bodyPr>
          <a:lstStyle>
            <a:lvl1pPr marL="0" indent="0">
              <a:buNone/>
              <a:defRPr sz="48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1485900"/>
            <a:ext cx="4876800" cy="7886700"/>
          </a:xfrm>
        </p:spPr>
        <p:txBody>
          <a:bodyPr/>
          <a:lstStyle>
            <a:lvl1pPr marL="0" indent="0">
              <a:spcAft>
                <a:spcPts val="1500"/>
              </a:spcAft>
              <a:buFontTx/>
              <a:buNone/>
              <a:defRPr sz="2400">
                <a:solidFill>
                  <a:srgbClr val="FFFFFF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2743200" y="469108"/>
            <a:ext cx="914400" cy="661988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DC007-ADB7-48D2-866B-67B6D4772FD4}" type="slidenum">
              <a:rPr kumimoji="0" lang="hr-HR" altLang="sr-Latn-RS" sz="24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1371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sr-Latn-RS" sz="24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11576051" y="9608345"/>
            <a:ext cx="6089650" cy="547688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sz="2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603251" y="9615488"/>
            <a:ext cx="7169150" cy="55007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Osnove marketinga- IDA d.o.o.</a:t>
            </a: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074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sz="2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Osnove marketinga- IDA d.o.o.</a:t>
            </a: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E71B1C-64EE-49B7-A8BA-4F629B674AD5}" type="slidenum">
              <a:rPr kumimoji="0" lang="hr-HR" altLang="sr-Latn-RS" sz="24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1371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sr-Latn-RS" sz="24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0424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10058400"/>
            <a:ext cx="18288000" cy="228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14020800" y="0"/>
            <a:ext cx="4267200" cy="10287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1"/>
            <a:ext cx="18288000" cy="2333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304800" cy="10287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92100" y="9586913"/>
            <a:ext cx="17665700" cy="46434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04800" y="233363"/>
            <a:ext cx="17665700" cy="9820275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9603581" y="4917282"/>
            <a:ext cx="9367838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3677900" y="4388645"/>
            <a:ext cx="1219200" cy="9144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3868400" y="4531520"/>
            <a:ext cx="841376" cy="62865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13106400" cy="873204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782800" y="457202"/>
            <a:ext cx="2895600" cy="87772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3830300" y="4514851"/>
            <a:ext cx="914400" cy="661988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EC9A56-D96D-4495-81D8-6E59EA180B92}" type="slidenum">
              <a:rPr kumimoji="0" lang="hr-HR" altLang="sr-Latn-RS" sz="24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1371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sr-Latn-RS" sz="24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sz="2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Osnove marketinga- IDA d.o.o.</a:t>
            </a: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1183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9379" y="213863"/>
            <a:ext cx="17405272" cy="2325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68804" y="2338374"/>
            <a:ext cx="9434194" cy="6369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900248" y="9548700"/>
            <a:ext cx="925194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10058400"/>
            <a:ext cx="18288000" cy="228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1"/>
            <a:ext cx="18288000" cy="20907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304800" cy="10287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17983200" y="0"/>
            <a:ext cx="304800" cy="10287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r-Latn-RS" sz="27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98450" y="9582151"/>
            <a:ext cx="17665700" cy="46434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11582401" y="9608345"/>
            <a:ext cx="6089650" cy="547688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21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sz="2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9615488"/>
            <a:ext cx="7162800" cy="55007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8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Osnove marketinga- IDA d.o.o.</a:t>
            </a: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04800" y="233363"/>
            <a:ext cx="17665700" cy="9820275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304800" y="1914525"/>
            <a:ext cx="1766570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534400" y="1433513"/>
            <a:ext cx="1219200" cy="9144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8724900" y="1576388"/>
            <a:ext cx="838200" cy="6310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86800" y="1559720"/>
            <a:ext cx="914400" cy="661988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2400">
                <a:solidFill>
                  <a:srgbClr val="7B9899"/>
                </a:solidFill>
              </a:defRPr>
            </a:lvl1pPr>
          </a:lstStyle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0DB65E-2746-43BF-8683-804E6D5A566E}" type="slidenum">
              <a:rPr kumimoji="0" lang="hr-HR" altLang="sr-Latn-RS" sz="24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1371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sr-Latn-RS" sz="24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603250" y="342900"/>
            <a:ext cx="170688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03250" y="2286000"/>
            <a:ext cx="17068800" cy="6898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066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95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95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95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95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950">
          <a:solidFill>
            <a:srgbClr val="7B9899"/>
          </a:solidFill>
          <a:latin typeface="Georgia" pitchFamily="18" charset="0"/>
        </a:defRPr>
      </a:lvl5pPr>
      <a:lvl6pPr marL="685800" algn="ctr" rtl="0" fontAlgn="base">
        <a:spcBef>
          <a:spcPct val="0"/>
        </a:spcBef>
        <a:spcAft>
          <a:spcPct val="0"/>
        </a:spcAft>
        <a:defRPr sz="4950">
          <a:solidFill>
            <a:srgbClr val="7B9899"/>
          </a:solidFill>
          <a:latin typeface="Georgia" pitchFamily="18" charset="0"/>
        </a:defRPr>
      </a:lvl6pPr>
      <a:lvl7pPr marL="1371600" algn="ctr" rtl="0" fontAlgn="base">
        <a:spcBef>
          <a:spcPct val="0"/>
        </a:spcBef>
        <a:spcAft>
          <a:spcPct val="0"/>
        </a:spcAft>
        <a:defRPr sz="4950">
          <a:solidFill>
            <a:srgbClr val="7B9899"/>
          </a:solidFill>
          <a:latin typeface="Georgia" pitchFamily="18" charset="0"/>
        </a:defRPr>
      </a:lvl7pPr>
      <a:lvl8pPr marL="2057400" algn="ctr" rtl="0" fontAlgn="base">
        <a:spcBef>
          <a:spcPct val="0"/>
        </a:spcBef>
        <a:spcAft>
          <a:spcPct val="0"/>
        </a:spcAft>
        <a:defRPr sz="4950">
          <a:solidFill>
            <a:srgbClr val="7B9899"/>
          </a:solidFill>
          <a:latin typeface="Georgia" pitchFamily="18" charset="0"/>
        </a:defRPr>
      </a:lvl8pPr>
      <a:lvl9pPr marL="2743200" algn="ctr" rtl="0" fontAlgn="base">
        <a:spcBef>
          <a:spcPct val="0"/>
        </a:spcBef>
        <a:spcAft>
          <a:spcPct val="0"/>
        </a:spcAft>
        <a:defRPr sz="4950">
          <a:solidFill>
            <a:srgbClr val="7B9899"/>
          </a:solidFill>
          <a:latin typeface="Georgia" pitchFamily="18" charset="0"/>
        </a:defRPr>
      </a:lvl9pPr>
    </p:titleStyle>
    <p:bodyStyle>
      <a:lvl1pPr marL="409575" indent="-4095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4050" kern="1200">
          <a:solidFill>
            <a:schemeClr val="tx1"/>
          </a:solidFill>
          <a:latin typeface="+mn-lt"/>
          <a:ea typeface="+mn-ea"/>
          <a:cs typeface="+mn-cs"/>
        </a:defRPr>
      </a:lvl1pPr>
      <a:lvl2pPr marL="821532" indent="-40957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3300" kern="1200">
          <a:solidFill>
            <a:schemeClr val="tx2"/>
          </a:solidFill>
          <a:latin typeface="+mn-lt"/>
          <a:ea typeface="+mn-ea"/>
          <a:cs typeface="+mn-cs"/>
        </a:defRPr>
      </a:lvl2pPr>
      <a:lvl3pPr marL="1233488" indent="-3429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445" indent="-3429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3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3429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2468880" indent="-27432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indent="-27432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2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154680" indent="-27432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indent="-27432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21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7048500"/>
            <a:ext cx="127254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r-Latn-RS" sz="3600" b="1" kern="1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NOSIOCI MARKETINŠKIH AKTIVNOSTI U TURIZMU</a:t>
            </a:r>
            <a:endParaRPr lang="sr-Latn-RS" sz="3600" kern="12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467591"/>
            <a:ext cx="18288616" cy="9351818"/>
            <a:chOff x="0" y="0"/>
            <a:chExt cx="18288616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2" name="Rectangle 61"/>
          <p:cNvSpPr/>
          <p:nvPr/>
        </p:nvSpPr>
        <p:spPr>
          <a:xfrm>
            <a:off x="2826376" y="2598387"/>
            <a:ext cx="137922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UVOD – KO SU NOSIOCI MARKETINŠKIH AKTIVNOSTI U TURIZMU?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Nosioci marketinških aktivnosti su svi subjekti koji aktivno učestvuju u oblikovanju, promociji i prodaji turističkih usluga.</a:t>
            </a:r>
          </a:p>
          <a:p>
            <a:pPr>
              <a:lnSpc>
                <a:spcPct val="150000"/>
              </a:lnSpc>
            </a:pP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Postoje dva osnovna nivoa delovanja: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🔹 </a:t>
            </a:r>
            <a:r>
              <a:rPr lang="sr-Latn-RS" sz="3200" b="1" dirty="0" smtClean="0">
                <a:latin typeface="Trebuchet MS" panose="020B0603020202020204" pitchFamily="34" charset="0"/>
              </a:rPr>
              <a:t>Mikro nivo</a:t>
            </a:r>
            <a:r>
              <a:rPr lang="sr-Latn-RS" sz="3200" dirty="0" smtClean="0">
                <a:latin typeface="Trebuchet MS" panose="020B0603020202020204" pitchFamily="34" charset="0"/>
              </a:rPr>
              <a:t/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🔹 </a:t>
            </a:r>
            <a:r>
              <a:rPr lang="sr-Latn-RS" sz="3200" b="1" dirty="0" smtClean="0">
                <a:latin typeface="Trebuchet MS" panose="020B0603020202020204" pitchFamily="34" charset="0"/>
              </a:rPr>
              <a:t>Makro nivo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5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46736" y="1773346"/>
            <a:ext cx="1260286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MIKROMARKETING U TURIZMU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lvl="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Odnosi se na </a:t>
            </a:r>
            <a:r>
              <a:rPr lang="sr-Latn-RS" sz="3200" b="1" dirty="0" smtClean="0">
                <a:latin typeface="Trebuchet MS" panose="020B0603020202020204" pitchFamily="34" charset="0"/>
              </a:rPr>
              <a:t>pojedinačna turistička preduzeća</a:t>
            </a:r>
            <a:r>
              <a:rPr lang="sr-Latn-RS" sz="3200" dirty="0" smtClean="0">
                <a:latin typeface="Trebuchet MS" panose="020B0603020202020204" pitchFamily="34" charset="0"/>
              </a:rPr>
              <a:t> i njihovu direktnu primenu marketinških aktivnosti 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(hoteli, agencije, restorani).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Svako preduzeće samostalno razvija svoje marketinške planove.</a:t>
            </a: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/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✅ </a:t>
            </a:r>
            <a:r>
              <a:rPr lang="sr-Latn-RS" sz="3200" i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> Hotel X u Beogradu koristi digitalni marketing i SEO za direktnu promociju bez posrednika.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69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16" cy="10287000"/>
            <a:chOff x="0" y="0"/>
            <a:chExt cx="18288616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352800" y="1404015"/>
            <a:ext cx="12573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MAKROMARKETING U TURIZMU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lvl="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Obuhvata </a:t>
            </a:r>
            <a:r>
              <a:rPr lang="sr-Latn-RS" sz="3200" b="1" dirty="0" smtClean="0">
                <a:latin typeface="Trebuchet MS" panose="020B0603020202020204" pitchFamily="34" charset="0"/>
              </a:rPr>
              <a:t>širi sistem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(gradovi, regioni, države, međunarodne organizacije)</a:t>
            </a:r>
            <a:r>
              <a:rPr lang="sr-Latn-RS" sz="3200" dirty="0" smtClean="0">
                <a:latin typeface="Trebuchet MS" panose="020B0603020202020204" pitchFamily="34" charset="0"/>
              </a:rPr>
              <a:t>, van pojedinačnih preduzeća.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Odvija se na više nivoa: </a:t>
            </a:r>
            <a:r>
              <a:rPr lang="sr-Latn-RS" sz="3200" b="1" dirty="0" smtClean="0">
                <a:latin typeface="Trebuchet MS" panose="020B0603020202020204" pitchFamily="34" charset="0"/>
              </a:rPr>
              <a:t>lokalni, regionalni, nacionalni, međunarodni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/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✅ </a:t>
            </a:r>
            <a:r>
              <a:rPr lang="sr-Latn-RS" sz="3200" i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> Nacionalna turistička organizacija Srbije (TOS) vodi kampanju „Experience Serbia“ za promociju destinacije u inostranstvu.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86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733800" y="2628900"/>
            <a:ext cx="11582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LOKALNI NOSIOCI MARKETINGA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Turističke organizacije gradova i opština.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Udruženja ugostitelja, banja, lokalne turističke inicijative.</a:t>
            </a: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/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✅ </a:t>
            </a:r>
            <a:r>
              <a:rPr lang="sr-Latn-RS" sz="3200" i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> Turistička organizacija Zlatibora organizuje letnje festivale i spvodi Instagram kampanju.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01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4267200" y="2933700"/>
            <a:ext cx="113239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REGIONALNI I POKRAJINSKI NIVO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Regionalni savezi, reklamna udruženja, grupisanja hotela i restorana.</a:t>
            </a: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/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✅ </a:t>
            </a:r>
            <a:r>
              <a:rPr lang="sr-Latn-RS" sz="3200" i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> Vinska ruta Fruške gore kao regionalna promocija eno-gastro turizma.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69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4038600" y="2536132"/>
            <a:ext cx="11963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NACIONALNI NIVO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Nacionalna udruženja agencija i hotela.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Organizuju zajedničke nastupe na sajmovima i međunarodnim manifestacijama.</a:t>
            </a:r>
          </a:p>
          <a:p>
            <a:pPr lvl="0" algn="l" rtl="0"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/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✅ </a:t>
            </a:r>
            <a:r>
              <a:rPr lang="sr-Latn-RS" sz="3200" i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> HORES, JUTA, </a:t>
            </a: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DEHOGA, ABTA, ASTA,</a:t>
            </a:r>
            <a:r>
              <a:rPr kumimoji="0" lang="sr-Latn-RS" altLang="sr-Latn-RS" sz="32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itd. 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14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4053838" y="1638300"/>
            <a:ext cx="1127760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MEĐUNARODNI NIVO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Međunarodne organizacije koje oblikuju pravila tržišta: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✅ </a:t>
            </a:r>
            <a:r>
              <a:rPr lang="sr-Latn-RS" sz="3200" i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    🔹 WTO (Svetska turistička organizacija)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    🔹 IATA (Avio-industrija)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    🔹 UFTAA, </a:t>
            </a:r>
          </a:p>
          <a:p>
            <a:pPr>
              <a:lnSpc>
                <a:spcPct val="150000"/>
              </a:lnSpc>
            </a:pPr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   🔹 </a:t>
            </a: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IHA,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    🔹 ECTAA- lobira za olakšane uslove putovanja unutar EU.</a:t>
            </a:r>
          </a:p>
          <a:p>
            <a:pPr>
              <a:lnSpc>
                <a:spcPct val="150000"/>
              </a:lnSpc>
            </a:pP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.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endParaRPr kumimoji="0" lang="sr-Latn-RS" altLang="sr-Latn-RS" sz="3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43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4572308" y="2536132"/>
            <a:ext cx="100580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TURISTA KAO NOSILAC MARKETINGA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Turisti utiču na reputaciju destinacije putem: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Online recenzija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Deljenja iskustava na mrežama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✅ </a:t>
            </a:r>
            <a:r>
              <a:rPr lang="sr-Latn-RS" sz="3200" i="1" dirty="0" smtClean="0">
                <a:latin typeface="Trebuchet MS" panose="020B0603020202020204" pitchFamily="34" charset="0"/>
              </a:rPr>
              <a:t>Primer:</a:t>
            </a:r>
            <a:r>
              <a:rPr lang="sr-Latn-RS" sz="3200" dirty="0" smtClean="0">
                <a:latin typeface="Trebuchet MS" panose="020B0603020202020204" pitchFamily="34" charset="0"/>
              </a:rPr>
              <a:t> Gosti hotela dele fotografije sa bazena – neplaćena promocija!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47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992570" y="2291620"/>
            <a:ext cx="11400136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 </a:t>
            </a:r>
            <a:r>
              <a:rPr kumimoji="0" lang="sr-Latn-RS" alt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ZNAČAJ SARADNJE: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Uspešan marketing zahteva </a:t>
            </a:r>
            <a:r>
              <a:rPr kumimoji="0" lang="sr-Latn-RS" alt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usklađenu strategiju</a:t>
            </a: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 svih aktera – od lokalnih preduzeća do globalnih organizacija.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sr-Latn-RS" altLang="sr-Latn-RS" sz="3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sr-Latn-RS" alt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Turisti kao nosioci marketinga</a:t>
            </a: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 – njihova iskustva i preporuke oblikuju percepciju destinacije.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89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733800" y="2095500"/>
            <a:ext cx="1185733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ZAKLJUČAK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Marketing u turizmu je </a:t>
            </a:r>
            <a:r>
              <a:rPr lang="sr-Latn-RS" sz="3200" b="1" dirty="0" smtClean="0">
                <a:latin typeface="Trebuchet MS" panose="020B0603020202020204" pitchFamily="34" charset="0"/>
              </a:rPr>
              <a:t>višeslojni sistem</a:t>
            </a:r>
            <a:r>
              <a:rPr lang="sr-Latn-RS" sz="3200" dirty="0" smtClean="0">
                <a:latin typeface="Trebuchet MS" panose="020B0603020202020204" pitchFamily="34" charset="0"/>
              </a:rPr>
              <a:t> – od pojedinaca do globalnih institucija.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Sinhronizovana marketinška strategija svih aktera je ključ uspeha.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Potrošač (turista) sve više utiče na tržište – </a:t>
            </a:r>
            <a:r>
              <a:rPr lang="sr-Latn-RS" sz="3200" b="1" dirty="0" smtClean="0">
                <a:latin typeface="Trebuchet MS" panose="020B0603020202020204" pitchFamily="34" charset="0"/>
              </a:rPr>
              <a:t>“turista kao medij”!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52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21470"/>
            <a:ext cx="3657600" cy="92273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sr-Latn-CS" altLang="sr-Latn-R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sr-Latn-CS" altLang="sr-Latn-R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CS" altLang="sr-Latn-R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CS" altLang="sr-Latn-R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altLang="sr-Latn-R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Arial" panose="020B0604020202020204" pitchFamily="34" charset="0"/>
              </a:rPr>
              <a:t>-</a:t>
            </a:r>
            <a:r>
              <a:rPr kumimoji="0" lang="en-US" altLang="sr-Latn-R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sr-Latn-CS" altLang="sr-Latn-R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Arial" panose="020B0604020202020204" pitchFamily="34" charset="0"/>
              </a:rPr>
              <a:t>MEĐUNARODNI</a:t>
            </a:r>
          </a:p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CS" altLang="sr-Latn-R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CS" altLang="sr-Latn-R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CS" altLang="sr-Latn-R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altLang="sr-Latn-R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sr-Latn-CS" altLang="sr-Latn-R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Arial" panose="020B0604020202020204" pitchFamily="34" charset="0"/>
              </a:rPr>
              <a:t>NACIONALNI</a:t>
            </a:r>
          </a:p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sr-Latn-CS" altLang="sr-Latn-R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CS" altLang="sr-Latn-R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CS" altLang="sr-Latn-R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CS" altLang="sr-Latn-R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altLang="sr-Latn-R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sr-Latn-CS" altLang="sr-Latn-R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Arial" panose="020B0604020202020204" pitchFamily="34" charset="0"/>
              </a:rPr>
              <a:t>REGIONALNI</a:t>
            </a:r>
          </a:p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CS" altLang="sr-Latn-R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CS" altLang="sr-Latn-R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CS" altLang="sr-Latn-R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CS" altLang="sr-Latn-R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altLang="sr-Latn-R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sr-Latn-CS" altLang="sr-Latn-R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Arial" panose="020B0604020202020204" pitchFamily="34" charset="0"/>
              </a:rPr>
              <a:t>LOKALNI</a:t>
            </a:r>
          </a:p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CS" altLang="sr-Latn-R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CS" altLang="sr-Latn-R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CS" altLang="sr-Latn-R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CS" altLang="sr-Latn-R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CS" altLang="sr-Latn-R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altLang="sr-Latn-R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sr-Latn-CS" altLang="sr-Latn-R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Arial" panose="020B0604020202020204" pitchFamily="34" charset="0"/>
              </a:rPr>
              <a:t>PREDUZEĆE</a:t>
            </a:r>
          </a:p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sr-Latn-CS" altLang="sr-Latn-R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sr-Latn-CS" altLang="sr-Latn-R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en-US" altLang="sr-Latn-R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114800" y="7670009"/>
            <a:ext cx="6096000" cy="1878803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Marketing preduzeća </a:t>
            </a:r>
          </a:p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(npr. hotel)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11506200" y="7710492"/>
            <a:ext cx="6389914" cy="1838319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Marketing preduzeća </a:t>
            </a:r>
          </a:p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(npr. saobraćajno preduzeće)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4071342" y="5795219"/>
            <a:ext cx="13879115" cy="183505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Udruženja različitih pojedinačnih turističkih preduzeća  </a:t>
            </a:r>
          </a:p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(npr. turističke organizacije gradova, udruženja uostitelja, turistička društva-Turističko društvo Zenun)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4114800" y="4100142"/>
            <a:ext cx="4038600" cy="152950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Regionalna udruženja hotela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4038599" y="2340440"/>
            <a:ext cx="13879115" cy="172539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Udruženje turističkih agencija Nemačke-DRV, Američko udruženje tur. Agencija-ASTA, Nacionalna asocijacija turističkih agencija u našoj zemlji-JUTA,...)</a:t>
            </a:r>
          </a:p>
        </p:txBody>
      </p:sp>
      <p:sp>
        <p:nvSpPr>
          <p:cNvPr id="11" name="Oval 10"/>
          <p:cNvSpPr/>
          <p:nvPr/>
        </p:nvSpPr>
        <p:spPr>
          <a:xfrm>
            <a:off x="8382000" y="4100142"/>
            <a:ext cx="5410200" cy="155971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Regionalna udruženja organizatora putovanja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4097000" y="4065836"/>
            <a:ext cx="3799114" cy="1689647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Regionalna udruženja banja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33803" name="Rectangle 14"/>
          <p:cNvSpPr>
            <a:spLocks noChangeArrowheads="1"/>
          </p:cNvSpPr>
          <p:nvPr/>
        </p:nvSpPr>
        <p:spPr bwMode="auto">
          <a:xfrm>
            <a:off x="4114800" y="838765"/>
            <a:ext cx="13944600" cy="1384995"/>
          </a:xfrm>
          <a:prstGeom prst="rect">
            <a:avLst/>
          </a:prstGeom>
          <a:solidFill>
            <a:schemeClr val="accent2">
              <a:tint val="4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sr-Latn-CS" alt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Arial" panose="020B0604020202020204" pitchFamily="34" charset="0"/>
              </a:rPr>
              <a:t>Međunarodna asocijacija vazduhoplovnih kompanija-IATA, Međunarodna asocijacija hotelskih preduzeća-IHA, Svetska turistička organizacija-WTO, Svetska federacija udruženja turističkih agencija </a:t>
            </a:r>
            <a:r>
              <a:rPr kumimoji="0" lang="sr-Latn-CS" alt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Arial" panose="020B0604020202020204" pitchFamily="34" charset="0"/>
              </a:rPr>
              <a:t>–UFTAA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038600" y="204789"/>
            <a:ext cx="13944600" cy="60156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1371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N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IVO</a:t>
            </a:r>
            <a:r>
              <a:rPr kumimoji="0" lang="sr-Latn-C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I PRIMENE MARKETINŠKIH AKTIVNOSTI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096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048000" y="2705100"/>
            <a:ext cx="1280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Tx/>
              <a:buNone/>
              <a:tabLst/>
              <a:defRPr/>
            </a:pPr>
            <a:r>
              <a:rPr kumimoji="0" lang="sr-Latn-BA" altLang="sr-Latn-RS" sz="4000" b="1" i="0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HVALA VAM NA PAŽNJI !</a:t>
            </a:r>
          </a:p>
        </p:txBody>
      </p:sp>
    </p:spTree>
    <p:extLst>
      <p:ext uri="{BB962C8B-B14F-4D97-AF65-F5344CB8AC3E}">
        <p14:creationId xmlns:p14="http://schemas.microsoft.com/office/powerpoint/2010/main" val="385498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4651</TotalTime>
  <Words>354</Words>
  <Application>Microsoft Office PowerPoint</Application>
  <PresentationFormat>Custom</PresentationFormat>
  <Paragraphs>91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Arial Black</vt:lpstr>
      <vt:lpstr>Bookman Old Style</vt:lpstr>
      <vt:lpstr>Georgia</vt:lpstr>
      <vt:lpstr>Trebuchet MS</vt:lpstr>
      <vt:lpstr>Wingdings</vt:lpstr>
      <vt:lpstr>Wingdings 2</vt:lpstr>
      <vt:lpstr>Office Theme</vt:lpstr>
      <vt:lpstr>1_Civic</vt:lpstr>
      <vt:lpstr> NOSIOCI MARKETINŠKIH AKTIVNOSTI U TURIZMU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Tan Minimalist Company Presentation</dc:title>
  <dc:creator>Teodora Tosic</dc:creator>
  <cp:keywords>DAGQSW0_Bgg,BAFr0oLcL60</cp:keywords>
  <cp:lastModifiedBy>Toshiba</cp:lastModifiedBy>
  <cp:revision>154</cp:revision>
  <dcterms:created xsi:type="dcterms:W3CDTF">2024-11-03T20:53:18Z</dcterms:created>
  <dcterms:modified xsi:type="dcterms:W3CDTF">2025-04-29T09:15:17Z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2024-10-29T00:00:00Z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  <property fmtid="{D5CDD505-2E9C-101B-9397-08002B2CF9AE}" pid="5" name="Producer">
    <vt:lpwstr>Canva</vt:lpwstr>
  </property>
</Properties>
</file>