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09" r:id="rId3"/>
    <p:sldId id="459" r:id="rId4"/>
    <p:sldId id="451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49" r:id="rId1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47" d="100"/>
          <a:sy n="47" d="100"/>
        </p:scale>
        <p:origin x="62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048500"/>
            <a:ext cx="127254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l-PL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pl-PL" sz="3600" b="1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>MODEL MARKETINGA U TURIZMU</a:t>
            </a:r>
            <a:r>
              <a:rPr lang="pl-PL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pl-PL" sz="3600" kern="1200" dirty="0" smtClean="0">
                <a:solidFill>
                  <a:prstClr val="black"/>
                </a:solidFill>
                <a:latin typeface="Trebuchet MS" panose="020B0603020202020204" pitchFamily="34" charset="0"/>
                <a:ea typeface="+mn-ea"/>
                <a:cs typeface="+mn-cs"/>
              </a:rPr>
            </a:br>
            <a:endParaRPr lang="pl-PL" sz="3600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302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90900" y="2409042"/>
            <a:ext cx="12725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UVOD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Model marketinga u turizmu bazira se na teoriji uslužnog sektora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Obuhvata </a:t>
            </a:r>
            <a:r>
              <a:rPr lang="sr-Latn-RS" sz="3200" b="1" dirty="0" smtClean="0">
                <a:latin typeface="Trebuchet MS" panose="020B0603020202020204" pitchFamily="34" charset="0"/>
              </a:rPr>
              <a:t>tri ključne faze</a:t>
            </a:r>
            <a:r>
              <a:rPr lang="sr-Latn-RS" sz="3200" dirty="0" smtClean="0">
                <a:latin typeface="Trebuchet MS" panose="020B0603020202020204" pitchFamily="34" charset="0"/>
              </a:rPr>
              <a:t>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Faza potencijala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Faza procesa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Faza rezultata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Svaka faza ima svoje specifične marketinške aktivnosti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40178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-176784"/>
              <a:ext cx="15087600" cy="1056132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857250"/>
            <a:ext cx="12649200" cy="79841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29000" y="8692102"/>
            <a:ext cx="1264920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r-Latn-BA" sz="24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Slika 1.</a:t>
            </a:r>
            <a:r>
              <a:rPr lang="sr-Latn-BA" sz="24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Model marketinga u turizmu  </a:t>
            </a:r>
            <a:endParaRPr lang="sr-Latn-RS" sz="24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  <a:p>
            <a:pPr>
              <a:spcAft>
                <a:spcPts val="0"/>
              </a:spcAft>
            </a:pPr>
            <a:r>
              <a:rPr lang="sr-Latn-BA" sz="24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              (Izvor: u skladu sa Freyer 2004:67</a:t>
            </a:r>
            <a:r>
              <a:rPr lang="sr-Latn-BA" sz="1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ngsana New"/>
              </a:rPr>
              <a:t>)</a:t>
            </a:r>
            <a:endParaRPr lang="sr-Latn-RS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ngsana New"/>
            </a:endParaRPr>
          </a:p>
          <a:p>
            <a:pPr algn="just">
              <a:spcAft>
                <a:spcPts val="600"/>
              </a:spcAft>
              <a:tabLst>
                <a:tab pos="3175000" algn="l"/>
              </a:tabLst>
            </a:pPr>
            <a:r>
              <a:rPr lang="sr-Latn-BA" sz="1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ngsana New"/>
              </a:rPr>
              <a:t> </a:t>
            </a:r>
            <a:endParaRPr lang="sr-Latn-R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312097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3352800" y="2142678"/>
            <a:ext cx="12242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FAZA POTENCIJALA-SPECIFIČNOSTI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Faza planiranja i ponude usluga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Fokus: </a:t>
            </a:r>
            <a:r>
              <a:rPr lang="sr-Latn-RS" sz="3200" b="1" dirty="0" smtClean="0">
                <a:latin typeface="Trebuchet MS" panose="020B0603020202020204" pitchFamily="34" charset="0"/>
              </a:rPr>
              <a:t>rezervacije</a:t>
            </a:r>
            <a:r>
              <a:rPr lang="sr-Latn-RS" sz="3200" dirty="0" smtClean="0">
                <a:latin typeface="Trebuchet MS" panose="020B0603020202020204" pitchFamily="34" charset="0"/>
              </a:rPr>
              <a:t>, </a:t>
            </a:r>
            <a:r>
              <a:rPr lang="sr-Latn-RS" sz="3200" b="1" dirty="0" smtClean="0">
                <a:latin typeface="Trebuchet MS" panose="020B0603020202020204" pitchFamily="34" charset="0"/>
              </a:rPr>
              <a:t>planiranje kapaciteta</a:t>
            </a:r>
            <a:r>
              <a:rPr lang="sr-Latn-RS" sz="3200" dirty="0" smtClean="0">
                <a:latin typeface="Trebuchet MS" panose="020B0603020202020204" pitchFamily="34" charset="0"/>
              </a:rPr>
              <a:t>, </a:t>
            </a:r>
            <a:r>
              <a:rPr lang="sr-Latn-RS" sz="3200" b="1" dirty="0" smtClean="0">
                <a:latin typeface="Trebuchet MS" panose="020B0603020202020204" pitchFamily="34" charset="0"/>
              </a:rPr>
              <a:t>informisanje turista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 iz prakse: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i="1" dirty="0" smtClean="0">
                <a:latin typeface="Trebuchet MS" panose="020B0603020202020204" pitchFamily="34" charset="0"/>
              </a:rPr>
              <a:t>Turistička agencija „X"</a:t>
            </a:r>
            <a:r>
              <a:rPr lang="sr-Latn-RS" sz="3200" dirty="0" smtClean="0">
                <a:latin typeface="Trebuchet MS" panose="020B0603020202020204" pitchFamily="34" charset="0"/>
              </a:rPr>
              <a:t> reklamira last-minute letovanje u Grčkoj preko društvenih mreža i organizuje promotivne popuste za vansezonska putovanja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0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032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038600" y="2050748"/>
            <a:ext cx="10820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MARKETINŠKE AKRIVNOSTI  U FAZI POTENCIJALA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Marketinške aktivnosti: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Promocija (online i offline)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Savetovanje i personalizovani pristup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Stvaranje poverenja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Instrumenti:</a:t>
            </a:r>
            <a:r>
              <a:rPr lang="sr-Latn-RS" sz="3200" dirty="0" smtClean="0">
                <a:latin typeface="Trebuchet MS" panose="020B0603020202020204" pitchFamily="34" charset="0"/>
              </a:rPr>
              <a:t> reklamne kampanje, prisustvo na sajmovima turizma, veb sajtovi, društvene mreže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6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083768"/>
            <a:ext cx="1234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FAZA PROCESA (IZVOĐENJE USLUGE) – SPECIFIČNOSTI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Realizacija putovanja i usluga na destinaciji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Uključeni: hotelijeri, vodiči, prevoznici, lokalni partneri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 iz prakse: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i="1" dirty="0" smtClean="0">
                <a:latin typeface="Trebuchet MS" panose="020B0603020202020204" pitchFamily="34" charset="0"/>
              </a:rPr>
              <a:t>Hotel "FPS"</a:t>
            </a:r>
            <a:r>
              <a:rPr lang="sr-Latn-RS" sz="3200" dirty="0" smtClean="0">
                <a:latin typeface="Trebuchet MS" panose="020B0603020202020204" pitchFamily="34" charset="0"/>
              </a:rPr>
              <a:t> koristi aplikaciju za goste radi lakšeg naručivanja sobnog servisa, rezervacije spa tretmana i davanje povratnih informacija u realnom vremenu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7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886200" y="2705100"/>
            <a:ext cx="11709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MARKETINŠKE AKTIVNOSTI U FAZI PROCESA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Fokus: </a:t>
            </a:r>
            <a:r>
              <a:rPr lang="sr-Latn-RS" sz="3200" b="1" dirty="0" smtClean="0">
                <a:latin typeface="Trebuchet MS" panose="020B0603020202020204" pitchFamily="34" charset="0"/>
              </a:rPr>
              <a:t>kvalitet usluge</a:t>
            </a:r>
            <a:r>
              <a:rPr lang="sr-Latn-RS" sz="3200" dirty="0" smtClean="0">
                <a:latin typeface="Trebuchet MS" panose="020B0603020202020204" pitchFamily="34" charset="0"/>
              </a:rPr>
              <a:t>, </a:t>
            </a:r>
            <a:r>
              <a:rPr lang="sr-Latn-RS" sz="3200" b="1" dirty="0" smtClean="0">
                <a:latin typeface="Trebuchet MS" panose="020B0603020202020204" pitchFamily="34" charset="0"/>
              </a:rPr>
              <a:t>interakcija sa gostima</a:t>
            </a:r>
            <a:r>
              <a:rPr lang="sr-Latn-RS" sz="3200" dirty="0" smtClean="0">
                <a:latin typeface="Trebuchet MS" panose="020B0603020202020204" pitchFamily="34" charset="0"/>
              </a:rPr>
              <a:t>, </a:t>
            </a:r>
            <a:r>
              <a:rPr lang="sr-Latn-RS" sz="3200" b="1" dirty="0" smtClean="0">
                <a:latin typeface="Trebuchet MS" panose="020B0603020202020204" pitchFamily="34" charset="0"/>
              </a:rPr>
              <a:t>fleksibilnost u rešavanju problema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Ključna uloga zaposlenih u direktnom kontaktu s gostima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Internii marketing i edukacija osoblja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4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080" y="-254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581400" y="2450721"/>
            <a:ext cx="1264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FAZA REZULTATA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Evaluacija zadovoljstva i aktivnosti posle putovanja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 iz prakse: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i="1" dirty="0" smtClean="0">
                <a:latin typeface="Trebuchet MS" panose="020B0603020202020204" pitchFamily="34" charset="0"/>
              </a:rPr>
              <a:t>Turoperator „XY"</a:t>
            </a:r>
            <a:r>
              <a:rPr lang="sr-Latn-RS" sz="3200" dirty="0" smtClean="0">
                <a:latin typeface="Trebuchet MS" panose="020B0603020202020204" pitchFamily="34" charset="0"/>
              </a:rPr>
              <a:t> šalje personalizovane mejlove sa anketama i popustom za sledeće putovanje zadovoljnim gostima</a:t>
            </a:r>
          </a:p>
          <a:p>
            <a:pPr marL="457200" lvl="1">
              <a:lnSpc>
                <a:spcPct val="150000"/>
              </a:lnSpc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1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343400" y="2530839"/>
            <a:ext cx="10058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MARKETINŠKE AKTIVNOSTI U FAZI REZULTATA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b="1" dirty="0" smtClean="0">
                <a:latin typeface="Trebuchet MS" panose="020B0603020202020204" pitchFamily="34" charset="0"/>
              </a:rPr>
              <a:t>Marketinške aktivnosti: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Istraživanje zadovoljstva korisnika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Upravljanje pritužbama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Programi lojalnosti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Cilj: stvaranje mreže stalnih korisnika</a:t>
            </a:r>
          </a:p>
          <a:p>
            <a:pPr>
              <a:lnSpc>
                <a:spcPct val="150000"/>
              </a:lnSpc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26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657600" y="2546079"/>
            <a:ext cx="1173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ZAKLJUČAK</a:t>
            </a:r>
          </a:p>
          <a:p>
            <a:pPr>
              <a:lnSpc>
                <a:spcPct val="150000"/>
              </a:lnSpc>
            </a:pPr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Model marketinga u turizmu obuhvata ceo </a:t>
            </a:r>
            <a:r>
              <a:rPr lang="sr-Latn-RS" sz="3200" b="1" dirty="0" smtClean="0">
                <a:latin typeface="Trebuchet MS" panose="020B0603020202020204" pitchFamily="34" charset="0"/>
              </a:rPr>
              <a:t>turistički ciklus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Efikasan marketing zahteva </a:t>
            </a:r>
            <a:r>
              <a:rPr lang="sr-Latn-RS" sz="3200" b="1" dirty="0" smtClean="0">
                <a:latin typeface="Trebuchet MS" panose="020B0603020202020204" pitchFamily="34" charset="0"/>
              </a:rPr>
              <a:t>sinhronizaciju svih učesnika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Zadovoljstvo gosta = dugoročni uspeh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3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93080" cy="10405918"/>
            <a:chOff x="0" y="-514350"/>
            <a:chExt cx="18293080" cy="11446510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5600" y="10005060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94940" y="1773346"/>
            <a:ext cx="14249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sr-Latn-RS" sz="3200" b="1" dirty="0" smtClean="0">
                <a:latin typeface="Trebuchet MS" panose="020B0603020202020204" pitchFamily="34" charset="0"/>
              </a:rPr>
              <a:t>PITANJA ZA DISKUSIJU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sr-Latn-RS" sz="3200" dirty="0" smtClean="0">
                <a:latin typeface="Trebuchet MS" panose="020B0603020202020204" pitchFamily="34" charset="0"/>
              </a:rPr>
              <a:t>Koje marketinške aktivnosti ste vi primetili na svojim putovanjima?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2. Zašto turističke agencije i drugi pružaoci usluga sprovode aktivnosti „naknadne pažnje“ nakon povratka turista sa putovanja?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3. Koja je osnovna uloga marketinga u fazi potencijala u turizmu?</a:t>
            </a:r>
          </a:p>
          <a:p>
            <a:pPr>
              <a:lnSpc>
                <a:spcPct val="150000"/>
              </a:lnSpc>
            </a:pPr>
            <a:r>
              <a:rPr lang="sr-Latn-RS" sz="3200" dirty="0" smtClean="0">
                <a:latin typeface="Trebuchet MS" panose="020B0603020202020204" pitchFamily="34" charset="0"/>
              </a:rPr>
              <a:t>4. U okviru modela marketinga u turizmu, šta je ključno za uspešno sprovođenje usluga tokom faze procesa, kada se realizuje samo putovanje i koriste turističke usluge? 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6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0" y="2705100"/>
            <a:ext cx="1280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4641</TotalTime>
  <Words>360</Words>
  <Application>Microsoft Office PowerPoint</Application>
  <PresentationFormat>Custom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Angsana New</vt:lpstr>
      <vt:lpstr>Arial</vt:lpstr>
      <vt:lpstr>Arial Black</vt:lpstr>
      <vt:lpstr>Times New Roman</vt:lpstr>
      <vt:lpstr>Trebuchet MS</vt:lpstr>
      <vt:lpstr>Office Theme</vt:lpstr>
      <vt:lpstr> MODEL MARKETINGA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155</cp:revision>
  <dcterms:created xsi:type="dcterms:W3CDTF">2024-11-03T20:53:18Z</dcterms:created>
  <dcterms:modified xsi:type="dcterms:W3CDTF">2025-04-29T09:16:10Z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