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61" r:id="rId3"/>
    <p:sldId id="462" r:id="rId4"/>
    <p:sldId id="467" r:id="rId5"/>
    <p:sldId id="500" r:id="rId6"/>
    <p:sldId id="468" r:id="rId7"/>
    <p:sldId id="480" r:id="rId8"/>
    <p:sldId id="501" r:id="rId9"/>
    <p:sldId id="502" r:id="rId10"/>
    <p:sldId id="481" r:id="rId11"/>
    <p:sldId id="488" r:id="rId12"/>
    <p:sldId id="489" r:id="rId13"/>
    <p:sldId id="490" r:id="rId14"/>
    <p:sldId id="492" r:id="rId15"/>
    <p:sldId id="493" r:id="rId16"/>
    <p:sldId id="482" r:id="rId17"/>
    <p:sldId id="494" r:id="rId18"/>
    <p:sldId id="496" r:id="rId19"/>
    <p:sldId id="497" r:id="rId20"/>
    <p:sldId id="498" r:id="rId21"/>
    <p:sldId id="499" r:id="rId22"/>
    <p:sldId id="449" r:id="rId2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>
      <p:cViewPr varScale="1">
        <p:scale>
          <a:sx n="47" d="100"/>
          <a:sy n="47" d="100"/>
        </p:scale>
        <p:origin x="41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7048500"/>
            <a:ext cx="845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40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IZBOR I KARAKTERISTIKE </a:t>
            </a:r>
          </a:p>
          <a:p>
            <a:pPr algn="ctr"/>
            <a:r>
              <a:rPr lang="sr-Latn-RS" sz="40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MARKETINŠKIH STRATEGIJA </a:t>
            </a:r>
          </a:p>
          <a:p>
            <a:pPr algn="ctr"/>
            <a:r>
              <a:rPr lang="sr-Latn-RS" sz="40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 TURIZMU</a:t>
            </a:r>
            <a:endParaRPr lang="sr-Latn-RS" sz="40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505200" y="2019568"/>
            <a:ext cx="1295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izbora marketinške strategije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Izbor strategije zavisi od: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Ciljeva preduzeća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Faze životnog ciklusa proizvoda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Intenziteta konkurencije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Strategija konkurenata</a:t>
            </a: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Strategija definiše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kombinaciju instrumenata marketing miksa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514600" y="1287780"/>
              <a:ext cx="13639800" cy="78279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29000" y="2705100"/>
            <a:ext cx="11430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Uloga marketinškog plana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Marketinški plan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operacionalizuje strategiju i odgovara na pitanja: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Šta će biti urađeno?</a:t>
            </a: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Kada će to biti urađeno?</a:t>
            </a: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Koliko će to koštati?</a:t>
            </a:r>
          </a:p>
          <a:p>
            <a:pPr marL="514350" lvl="0" indent="-514350">
              <a:lnSpc>
                <a:spcPct val="150000"/>
              </a:lnSpc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 će to uraditi?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29000" y="2381974"/>
            <a:ext cx="13182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Osnovni strategijski moduli (Freyer, 2004)</a:t>
            </a:r>
          </a:p>
          <a:p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razvoja tržišta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u odnosu na konkurenciju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u odnosu na potrošače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pozicioniranja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Svaki modul sadrži više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strategijskih mogućnosti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zajedno čine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kutiju strategija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1958012"/>
            <a:ext cx="144592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Osnovne strategije razvoja tržišta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Definicija i značaj: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Strategije tržišnog razvoja predstavljaju 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osnovne strategijske odluke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o budućem pravcu poslovanja.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Ne podrazumevaju nužno potpuno nove ideje – često se oslanjaju na 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postojeću ponudu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Ključno pitanje: </a:t>
            </a: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Da li se ciljaju celokupna tržišta ili samo određeni segmenti?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Ansoffova matrica (4 osnovne strategije):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Proboj na tržište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– povećanje prodaje postojećih proizvoda na postojećim tržištima.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Razvoj tržišta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– ulazak na nova tržišta sa postojećim proizvodima.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Razvoj proizvoda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– novi proizvodi za postojeća tržišta.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Diverzifikacija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novi proizvodi za nova tržišta (najrizičnija, ali i potencijalno najprofitabilnija strategija).</a:t>
            </a:r>
          </a:p>
        </p:txBody>
      </p:sp>
    </p:spTree>
    <p:extLst>
      <p:ext uri="{BB962C8B-B14F-4D97-AF65-F5344CB8AC3E}">
        <p14:creationId xmlns:p14="http://schemas.microsoft.com/office/powerpoint/2010/main" val="238640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371600" y="533400"/>
              <a:ext cx="16306800" cy="913638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438400" y="1827579"/>
            <a:ext cx="14173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Primena strategija rasta u praksi</a:t>
            </a:r>
          </a:p>
          <a:p>
            <a:endParaRPr lang="sr-Latn-RS" sz="28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rasta u turizmu (Čačić, 2010):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Franšizing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Ugovori o upravljanju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Strategijske alijanse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Zajednička ulaganja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Akvizicije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Diverzifikacija – vrste: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Horizontalna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nova ponuda sličnih proizvoda (sport, kultura)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Vertikalna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širenje u druge faze lanca vrednosti (npr. rent-a-car)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Lateralna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potpuno nove delatnosti (npr. TV produkcija u turizmu)</a:t>
            </a: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Strategija tržišnih oblasti: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prostornu dimenziju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lokalna, regionalna, nacionalna, međunarodna tržišta.</a:t>
            </a:r>
          </a:p>
          <a:p>
            <a:pPr marL="457200"/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 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2050748"/>
            <a:ext cx="12115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u odnosu na konkurenciju</a:t>
            </a:r>
          </a:p>
          <a:p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Stil strategije: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Orijentisane na konkurenciju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Me-too strategije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Kooperacija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>
              <a:buSzPts val="1000"/>
              <a:tabLst>
                <a:tab pos="9144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Ponašanje prema konkurentima: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Prednost u kvalitetu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Prednost u ceni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Strategija niše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Strategija niskih cena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8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752600" y="1432358"/>
            <a:ext cx="74676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Osnove konkurentskih strategija u turizmu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 konkurentske strategije: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Stvaranje i očuvanje trajne konkurentske prednosti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kroz jedinstvenu i teško kopiranu ponudu.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Ključni elementi konkurentske prednosti (Porter, 1992):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Veće tržišno učešće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Adekvatna struktura proizvoda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aktivnosti u kojima preduzeće ima prednosti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Kvalitet bez bliskih supstituta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Inovacije i brzina reagovanja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58400" y="1326798"/>
            <a:ext cx="65151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S</a:t>
            </a:r>
            <a:r>
              <a:rPr kumimoji="0" lang="sr-Latn-RS" sz="280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trategije konkurentske prednosti: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r-Latn-RS" sz="2800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Prednost u kvalitetu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– fokus na atraktivnim lokacijama i vrhunskom kvalitetu ponude (npr. St. Moritz)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Prednost u troškovima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– niži troškovi i cene zahvaljujući ekonomiji obima (npr. čarter letovi)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Strategija niskih cena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– ponude za ciljne segmente (ribolovci, ekoturisti)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Strategija niša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– specijalizovana ponuda za uske segmente (joga, vinski turizam)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sr-Latn-R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9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752600" y="365760"/>
              <a:ext cx="15544800" cy="930402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400" y="1906908"/>
            <a:ext cx="13639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Dodatne konkurentske strategije u turizmu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Me-too strategija (strategija „sutrkača“):</a:t>
            </a:r>
            <a:endParaRPr lang="sr-Latn-RS" sz="28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Kopiranje već postojećih uspešnih ponuda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Karakteristična za tržišta sa slabom diferencijacijom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privlačenje nezadovoljnih korisnika konkurencije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Kooperativna strategija:</a:t>
            </a:r>
            <a:endParaRPr lang="sr-Latn-RS" sz="28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Saradnja među preduzećima slične snage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Zajedničko smanjenje rizika i troškova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Izbegavanje direktne konkurencije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Napomena:</a:t>
            </a:r>
            <a:endParaRPr lang="sr-Latn-RS" sz="28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Ove strategije posebno su značajne na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zasićenim ili zrelim tržištima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Izbor strategije mora biti u skladu sa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tržišnom situacijom i internim kapacitetima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preduzeća.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4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1397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828800" y="1714500"/>
            <a:ext cx="5943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u odnosu na potrošače/tražnju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Masovno tržište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Strategija segmentacije: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Nediferencirana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Diferencirana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Jedna ciljna grupa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 ciljnih grupa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24800" y="1960720"/>
            <a:ext cx="838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u odnosu na tražnju – Osnovne karakteristike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 ovih strategija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Pridobijanje turista putem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prilagođene ponude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segmentacije tržišta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Ključna karakteristika:</a:t>
            </a:r>
            <a:endParaRPr lang="sr-Latn-RS" sz="32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Usmerenost ka ciljnoj grupi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(tražnji), a ne samo ka proizvodu.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0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80" y="6667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924200"/>
              </p:ext>
            </p:extLst>
          </p:nvPr>
        </p:nvGraphicFramePr>
        <p:xfrm>
          <a:off x="2895600" y="2898286"/>
          <a:ext cx="13944600" cy="3163507"/>
        </p:xfrm>
        <a:graphic>
          <a:graphicData uri="http://schemas.openxmlformats.org/drawingml/2006/table">
            <a:tbl>
              <a:tblPr firstRow="1" firstCol="1" bandRow="1"/>
              <a:tblGrid>
                <a:gridCol w="6012043">
                  <a:extLst>
                    <a:ext uri="{9D8B030D-6E8A-4147-A177-3AD203B41FA5}">
                      <a16:colId xmlns:a16="http://schemas.microsoft.com/office/drawing/2014/main" val="3463280400"/>
                    </a:ext>
                  </a:extLst>
                </a:gridCol>
                <a:gridCol w="7932557">
                  <a:extLst>
                    <a:ext uri="{9D8B030D-6E8A-4147-A177-3AD203B41FA5}">
                      <a16:colId xmlns:a16="http://schemas.microsoft.com/office/drawing/2014/main" val="3049443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 strategije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63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Nediferencirana (masovno tržište)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Jedan proizvod za sve segmente; „strategija sačmare“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197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Diferencirana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Više proizvoda za jasno razgraničene segmente; „strategija strelca“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263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Ciljna/ciljne strategija/e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Specijalizovana ponuda za konkretne i uske segmente tržišta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105146"/>
                  </a:ext>
                </a:extLst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869238" y="5164138"/>
            <a:ext cx="9275762" cy="89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12" name="Rectangle 11"/>
          <p:cNvSpPr/>
          <p:nvPr/>
        </p:nvSpPr>
        <p:spPr>
          <a:xfrm>
            <a:off x="3276600" y="2180739"/>
            <a:ext cx="8993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Vrste strategija prema širini tržišnog zahvata:</a:t>
            </a:r>
            <a:endParaRPr lang="sr-Latn-RS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95600" y="6717073"/>
            <a:ext cx="1394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8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 turizmu je i dalje rasprostranjena praksa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masovnog nediferenciranog marketinga</a:t>
            </a:r>
            <a:r>
              <a:rPr lang="sr-Latn-RS" sz="28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što je često suprotno savremenim marketinškim principima.</a:t>
            </a:r>
            <a:endParaRPr lang="sr-Latn-RS" sz="28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21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845628" y="1485900"/>
            <a:ext cx="151638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Strategijske opcije u odnosu na ciljne grupe</a:t>
            </a:r>
          </a:p>
          <a:p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Tri osnovne strategije prema potrošačima:</a:t>
            </a:r>
            <a:endParaRPr lang="sr-Latn-RS" sz="32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Proboj na tržište / ciljnu grupu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→ Postojeća ponuda za postojeće ciljne grupe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 promotivne kampanje za već postojeće turiste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Razvoj tržišta / ciljne grupe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→ Postojeća ponuda za nove ciljne grupe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 prilagođavanje turističkog aranžmana za stariju populaciju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Diverzifikacija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→ Novi proizvod za novu ciljnu grupu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 wellness vikendi za IT profesionalce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Zaključak:</a:t>
            </a:r>
            <a:r>
              <a:rPr lang="sr-Latn-RS" sz="2800" dirty="0" smtClean="0">
                <a:latin typeface="Trebuchet MS" panose="020B0603020202020204" pitchFamily="34" charset="0"/>
              </a:rPr>
              <a:t>Turističko </a:t>
            </a:r>
            <a:r>
              <a:rPr lang="sr-Latn-RS" sz="2800" dirty="0">
                <a:latin typeface="Trebuchet MS" panose="020B0603020202020204" pitchFamily="34" charset="0"/>
              </a:rPr>
              <a:t>okruženje se brzo menja → uspešna strategija </a:t>
            </a:r>
            <a:r>
              <a:rPr lang="sr-Latn-RS" sz="2800" b="1" dirty="0">
                <a:latin typeface="Trebuchet MS" panose="020B0603020202020204" pitchFamily="34" charset="0"/>
              </a:rPr>
              <a:t>danas ne garantuje uspeh </a:t>
            </a:r>
            <a:r>
              <a:rPr lang="sr-Latn-RS" sz="2800" b="1" dirty="0" smtClean="0">
                <a:latin typeface="Trebuchet MS" panose="020B0603020202020204" pitchFamily="34" charset="0"/>
              </a:rPr>
              <a:t>sutra</a:t>
            </a:r>
            <a:r>
              <a:rPr lang="sr-Latn-RS" sz="2800" dirty="0" smtClean="0">
                <a:latin typeface="Trebuchet MS" panose="020B0603020202020204" pitchFamily="34" charset="0"/>
              </a:rPr>
              <a:t>. </a:t>
            </a:r>
            <a:r>
              <a:rPr lang="sr-Latn-RS" sz="2800" b="1" dirty="0" smtClean="0">
                <a:latin typeface="Trebuchet MS" panose="020B0603020202020204" pitchFamily="34" charset="0"/>
              </a:rPr>
              <a:t>Fleksibilnost </a:t>
            </a:r>
            <a:r>
              <a:rPr lang="sr-Latn-RS" sz="2800" b="1" dirty="0">
                <a:latin typeface="Trebuchet MS" panose="020B0603020202020204" pitchFamily="34" charset="0"/>
              </a:rPr>
              <a:t>i kombinovanje više strategija</a:t>
            </a:r>
            <a:r>
              <a:rPr lang="sr-Latn-RS" sz="2800" dirty="0">
                <a:latin typeface="Trebuchet MS" panose="020B0603020202020204" pitchFamily="34" charset="0"/>
              </a:rPr>
              <a:t> često daje najbolje rezultate.</a:t>
            </a:r>
          </a:p>
        </p:txBody>
      </p:sp>
    </p:spTree>
    <p:extLst>
      <p:ext uri="{BB962C8B-B14F-4D97-AF65-F5344CB8AC3E}">
        <p14:creationId xmlns:p14="http://schemas.microsoft.com/office/powerpoint/2010/main" val="247076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2227682"/>
            <a:ext cx="13716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Strategija pozicioniranja proizvoda – Osnovne smernice</a:t>
            </a:r>
          </a:p>
          <a:p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Šta je pozicioniranje?</a:t>
            </a: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Strategijski proces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isticanja razlika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 odnosu na konkurenciju, radi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stvaranja prepoznatljive slike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 svesti turista.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Ključni uslovi za uspešno pozicioniranje (Lovreta, 1998):</a:t>
            </a:r>
            <a:endParaRPr lang="sr-Latn-RS" sz="3200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Identifikacija slabosti konkurenata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Uočavanje realnih prilika na tržištu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Procena pozicije proizvoda u odnosu na konkurenciju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Razvijeni elementi ponude (sadržaj, usluga, infrastruktura)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Efikasna i diferencirana komunikacija s tržištem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00216"/>
              </p:ext>
            </p:extLst>
          </p:nvPr>
        </p:nvGraphicFramePr>
        <p:xfrm>
          <a:off x="3505200" y="3086100"/>
          <a:ext cx="12496800" cy="4630928"/>
        </p:xfrm>
        <a:graphic>
          <a:graphicData uri="http://schemas.openxmlformats.org/drawingml/2006/table">
            <a:tbl>
              <a:tblPr firstRow="1" firstCol="1" bandRow="1"/>
              <a:tblGrid>
                <a:gridCol w="4165600">
                  <a:extLst>
                    <a:ext uri="{9D8B030D-6E8A-4147-A177-3AD203B41FA5}">
                      <a16:colId xmlns:a16="http://schemas.microsoft.com/office/drawing/2014/main" val="1569875863"/>
                    </a:ext>
                  </a:extLst>
                </a:gridCol>
                <a:gridCol w="3719771">
                  <a:extLst>
                    <a:ext uri="{9D8B030D-6E8A-4147-A177-3AD203B41FA5}">
                      <a16:colId xmlns:a16="http://schemas.microsoft.com/office/drawing/2014/main" val="3497318567"/>
                    </a:ext>
                  </a:extLst>
                </a:gridCol>
                <a:gridCol w="4611429">
                  <a:extLst>
                    <a:ext uri="{9D8B030D-6E8A-4147-A177-3AD203B41FA5}">
                      <a16:colId xmlns:a16="http://schemas.microsoft.com/office/drawing/2014/main" val="70179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Osnovna logika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Ciljna grupa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72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Simpatije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</a:rPr>
                        <a:t>Fokus na emocionalnoj povezanosti sa potrošačima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Kvalitet i imidž → visoke cene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Turisti koji kupuju brend/kvalitet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803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Mnoštvo </a:t>
                      </a:r>
                      <a:r>
                        <a:rPr lang="sr-Latn-RS" sz="28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</a:rPr>
                        <a:t>Pozicioniranje proizvoda kroz cenovne razlike i percepciju vrednosti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Niska cena → veći promet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Cenom osetljivi potrošači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40015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505200" y="2305614"/>
            <a:ext cx="10235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Dve glavne strategije pozicioniranja (Becker, 1994):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10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353062"/>
              </p:ext>
            </p:extLst>
          </p:nvPr>
        </p:nvGraphicFramePr>
        <p:xfrm>
          <a:off x="1711326" y="2928303"/>
          <a:ext cx="15398748" cy="4565650"/>
        </p:xfrm>
        <a:graphic>
          <a:graphicData uri="http://schemas.openxmlformats.org/drawingml/2006/table">
            <a:tbl>
              <a:tblPr firstRow="1" firstCol="1" bandRow="1"/>
              <a:tblGrid>
                <a:gridCol w="4156074">
                  <a:extLst>
                    <a:ext uri="{9D8B030D-6E8A-4147-A177-3AD203B41FA5}">
                      <a16:colId xmlns:a16="http://schemas.microsoft.com/office/drawing/2014/main" val="687862238"/>
                    </a:ext>
                  </a:extLst>
                </a:gridCol>
                <a:gridCol w="6109758">
                  <a:extLst>
                    <a:ext uri="{9D8B030D-6E8A-4147-A177-3AD203B41FA5}">
                      <a16:colId xmlns:a16="http://schemas.microsoft.com/office/drawing/2014/main" val="2982937278"/>
                    </a:ext>
                  </a:extLst>
                </a:gridCol>
                <a:gridCol w="5132916">
                  <a:extLst>
                    <a:ext uri="{9D8B030D-6E8A-4147-A177-3AD203B41FA5}">
                      <a16:colId xmlns:a16="http://schemas.microsoft.com/office/drawing/2014/main" val="2759220872"/>
                    </a:ext>
                  </a:extLst>
                </a:gridCol>
              </a:tblGrid>
              <a:tr h="339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Osobina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Strategija simpatija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Strategija mnoštva cena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577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Princip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Kvalitet i imidž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 i obim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71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Dejstvo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Dugoročno (lojalnost, brend)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Kratkoročno (brzi promet)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782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Marketinški fokus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Imidž, komunikacija, diferencijacija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Niska ulaganja, agresivne cene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00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Prednosti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Stabilna pozicija na tržištu, veća marža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Šira pristupačnost, niži ukupni troškovi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073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Primeri simpatije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Luks hoteli, golf-centri, kulturne atrakcije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2800" dirty="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7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Primeri mnoštva cena</a:t>
                      </a:r>
                      <a:endParaRPr lang="sr-Latn-RS" sz="28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Paket-aranžmani, čarter letovi, budžet turizam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r-Latn-RS" sz="2800" dirty="0">
                        <a:effectLst/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7223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711326" y="1638681"/>
            <a:ext cx="10440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Uporedna analiza strategija:simpatija/mnoštvo cena  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142678"/>
            <a:ext cx="13868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Strategije pozicioniranja:Zaključak</a:t>
            </a:r>
          </a:p>
          <a:p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Cena je </a:t>
            </a:r>
            <a:r>
              <a:rPr lang="sr-Latn-RS" sz="3200" b="1" dirty="0">
                <a:latin typeface="Trebuchet MS" panose="020B0603020202020204" pitchFamily="34" charset="0"/>
              </a:rPr>
              <a:t>ključna percepciona varijabla</a:t>
            </a:r>
            <a:r>
              <a:rPr lang="sr-Latn-RS" sz="3200" dirty="0">
                <a:latin typeface="Trebuchet MS" panose="020B0603020202020204" pitchFamily="34" charset="0"/>
              </a:rPr>
              <a:t> – često pokazatelj kvaliteta za turiste.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➡ Niska cena ne funkcioniše uvek: vremenski uslovi, kapaciteti i druge ograničavajuće okolnosti mogu poništiti efekat sniženja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Izbor strategije treba da: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Bude usklađen sa strategijskom situacijom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Prati promene u okruženju i tražnji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Bude fleksibilan i podržan informacionim sistemima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Kombinacija strategija omogućava 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prilagođavanje različitim tržišnim uslovima</a:t>
            </a:r>
            <a:endParaRPr lang="sr-Latn-RS" sz="3200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3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971800" y="1765507"/>
            <a:ext cx="13563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 Pitanja zatvorenog tipa (Zaokruži jedan tačan odgovor)</a:t>
            </a:r>
          </a:p>
          <a:p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(Svako pitanje: 1 poen)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1. Koja je osnovna svrha strategije diferencijacije u turizmu?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Smanjenje troškova proizvodnje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Povećanje cene aranžmana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Isticanje jedinstvenih osobina ponude u odnosu na konkurenciju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Standardizacija usluga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2. Strategija „proboja na tržište“ podrazumeva: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Lansiranje novog proizvoda na novo tržište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Uvođenje luksuznih usluga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Povećanje prodaje postojećeg proizvoda na postojećem tržištu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Odlazak sa tržišta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0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971800" y="2628900"/>
            <a:ext cx="1295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 Pitanja zatvorenog tipa (Zaokruži jedan tačan odgovor)</a:t>
            </a:r>
          </a:p>
          <a:p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(Pitanje: 1 poen)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3. Koja od sledećih strategija spada u Ansoffovu matricu?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Strategija optimizacije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Strategija konkurentske imitacije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Strategija diverzifikacije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Strategija segmentacije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53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981200" y="1642907"/>
            <a:ext cx="14859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II Pitanja višestrukog izbora (=više tačnih odgovora)</a:t>
            </a:r>
          </a:p>
          <a:p>
            <a:r>
              <a:rPr lang="sr-Latn-RS" sz="28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(Svako pitanje: 2 poena, bez negativnih bodova)</a:t>
            </a:r>
          </a:p>
          <a:p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4. Koje su karakteristike strategije mnoštva cena?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a) Oslanjanje na niske cene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b) Slaba diferencijacija ponude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c) Fokus na luksuznu klijentelu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d) Brz efekat na prodaju</a:t>
            </a:r>
          </a:p>
          <a:p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5. Strategije orijentisane na tražnju podrazumevaju: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Strategiju masovnog tržišta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Strategiju akvizicije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Strategiju diferenciranog marketinga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Strategiju ciljne grupe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142678"/>
            <a:ext cx="14173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III Pitanja dopunjavanja</a:t>
            </a:r>
          </a:p>
          <a:p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(Svako pitanje: 1 poen)</a:t>
            </a:r>
          </a:p>
          <a:p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6. Strategija kojom se jedan proizvod pokušava plasirati velikom broju potrošača naziva se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__________________________________________________________________________________________________________________________________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7. Strategija koja podrazumeva razvoj novog proizvoda za novi tržišni segment naziva se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_________________________________________________________________</a:t>
            </a: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_________________________________________________________________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85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" y="-1397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2705100"/>
            <a:ext cx="13335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IV Pitanja otvorenog tipa</a:t>
            </a:r>
          </a:p>
          <a:p>
            <a:r>
              <a:rPr lang="sr-Latn-RS" sz="32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(Svako pitanje: 3 poena – jasnoća 1p, preciznost 1p, primer 1p)</a:t>
            </a:r>
          </a:p>
          <a:p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8. Objasni razliku između strategije simpatija i strategije mnoštva cena.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9. Ukratko objasni šta podrazumeva strategija tržišnih niša i navedi primer.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8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10597</TotalTime>
  <Words>971</Words>
  <Application>Microsoft Office PowerPoint</Application>
  <PresentationFormat>Custom</PresentationFormat>
  <Paragraphs>210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 Black</vt:lpstr>
      <vt:lpstr>Calibri</vt:lpstr>
      <vt:lpstr>Courier New</vt:lpstr>
      <vt:lpstr>Symbol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192</cp:revision>
  <dcterms:created xsi:type="dcterms:W3CDTF">2024-11-03T20:53:18Z</dcterms:created>
  <dcterms:modified xsi:type="dcterms:W3CDTF">2025-06-03T17:42:37Z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