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09" r:id="rId3"/>
    <p:sldId id="421" r:id="rId4"/>
    <p:sldId id="423" r:id="rId5"/>
    <p:sldId id="424" r:id="rId6"/>
    <p:sldId id="425" r:id="rId7"/>
    <p:sldId id="426" r:id="rId8"/>
    <p:sldId id="439" r:id="rId9"/>
    <p:sldId id="440" r:id="rId10"/>
    <p:sldId id="441" r:id="rId11"/>
    <p:sldId id="427" r:id="rId12"/>
    <p:sldId id="428" r:id="rId13"/>
    <p:sldId id="438" r:id="rId14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47" d="100"/>
          <a:sy n="47" d="100"/>
        </p:scale>
        <p:origin x="62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048500"/>
            <a:ext cx="12496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sr-Latn-RS" sz="3600" b="1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  <a:t>MARKETING U TURIZMU: POJAM, ULOGA I SPECIFIČNOSTI</a:t>
            </a:r>
            <a:r>
              <a:rPr lang="sr-Latn-RS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sr-Latn-RS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</a:br>
            <a:endParaRPr sz="3600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1400" y="2857500"/>
            <a:ext cx="120097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ISTORIJSKI RAZVOJ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Od kraja 60-ih marketing u turizmu se razvija kao teorijska i praktična disciplina.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Prvobitno se marketing oslanjao isključivo na </a:t>
            </a:r>
            <a:r>
              <a:rPr lang="sr-Latn-RS" sz="3200" b="1" dirty="0" smtClean="0">
                <a:latin typeface="Trebuchet MS" panose="020B0603020202020204" pitchFamily="34" charset="0"/>
              </a:rPr>
              <a:t>prodaju usluga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Kasnije prerasta u </a:t>
            </a:r>
            <a:r>
              <a:rPr lang="sr-Latn-RS" sz="3200" b="1" dirty="0" smtClean="0">
                <a:latin typeface="Trebuchet MS" panose="020B0603020202020204" pitchFamily="34" charset="0"/>
              </a:rPr>
              <a:t>filozofiju poslovanja</a:t>
            </a:r>
            <a:r>
              <a:rPr lang="sr-Latn-RS" sz="3200" dirty="0" smtClean="0">
                <a:latin typeface="Trebuchet MS" panose="020B0603020202020204" pitchFamily="34" charset="0"/>
              </a:rPr>
              <a:t>, ne samo funkciju</a:t>
            </a:r>
            <a:r>
              <a:rPr lang="sr-Latn-RS" dirty="0" smtClean="0"/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51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39979" y="2989064"/>
            <a:ext cx="13112564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DEFINICIJE MARKETINGA U TURIZMU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Bakić: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Sistematsko prilagođavanje turističke politike tržištu.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Popesku: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Ravnoteža ekonomije, ekologije i društva.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Freyer: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Upravljački alat, tržište kao centralna tačka svih aktivnosti.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7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62400" y="2693631"/>
            <a:ext cx="11628736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TRADICIONALNI ILI MODERNI MARKETING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Tradicionalni marketing: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Fokus na sezonsku prodaju bez intenzivne promocije.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Moderni marketing: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Reakcija na promene tržišta,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potrošač u centru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657600" y="2552700"/>
            <a:ext cx="119335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KARAKTERISTIKE MODERNOG MARKETINGA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Prilagođavanje ponude željama turista.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Aktivno suočavanje sa konkurencijom.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Korišćenje podataka o potrošačima za formiranje ponude.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Inovativnost i fleksibilnost.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5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000" y="2557215"/>
            <a:ext cx="1021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MARKETING I SAVREMENO TRŽIŠTE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Marketing omogućava: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Analizu tržišta.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Upravljanje rizicima.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Bolje poslovne rezultate.</a:t>
            </a:r>
          </a:p>
        </p:txBody>
      </p:sp>
    </p:spTree>
    <p:extLst>
      <p:ext uri="{BB962C8B-B14F-4D97-AF65-F5344CB8AC3E}">
        <p14:creationId xmlns:p14="http://schemas.microsoft.com/office/powerpoint/2010/main" val="196485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05200" y="2933700"/>
            <a:ext cx="12573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MARKETING U TURIZMU I SLOBODNO VREME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Neki autori marketing u turizmu vide kao deo </a:t>
            </a:r>
            <a:r>
              <a:rPr lang="sr-Latn-RS" sz="3200" b="1" dirty="0" smtClean="0">
                <a:latin typeface="Trebuchet MS" panose="020B0603020202020204" pitchFamily="34" charset="0"/>
              </a:rPr>
              <a:t>marketinga slobodnog vremena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Turizam se zasniva na </a:t>
            </a:r>
            <a:r>
              <a:rPr lang="sr-Latn-RS" sz="3200" b="1" dirty="0" smtClean="0">
                <a:latin typeface="Trebuchet MS" panose="020B0603020202020204" pitchFamily="34" charset="0"/>
              </a:rPr>
              <a:t>aktivnostima u slobodnom vremenu</a:t>
            </a:r>
            <a:r>
              <a:rPr lang="sr-Latn-RS" dirty="0" smtClean="0"/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8141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8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01709" y="1880166"/>
            <a:ext cx="122294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Times New Roman" panose="02020603050405020304" pitchFamily="18" charset="0"/>
              </a:rPr>
              <a:t>VODEĆU ULOGU U PRIMENI MARKETINŠKE KONCEPCIJE IMAJU:</a:t>
            </a:r>
            <a:br>
              <a:rPr kumimoji="0" lang="sr-Latn-C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Times New Roman" panose="02020603050405020304" pitchFamily="18" charset="0"/>
              </a:rPr>
            </a:b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7600" y="3543300"/>
            <a:ext cx="11353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C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ekonomski moćna pojedinačna turistička preduzeća,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r-Latn-C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C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 konzorcijumi turističkih agencija,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C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C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 korporativni hotelski lanci,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C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C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 velika saobraćajna preduzeća,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C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C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 pojedini turistički savezi i organizacije. </a:t>
            </a:r>
            <a:endParaRPr kumimoji="0" lang="sr-Latn-C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C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Blip>
                <a:blip r:embed="rId2"/>
              </a:buBlip>
              <a:tabLst/>
              <a:defRPr/>
            </a:pPr>
            <a:endParaRPr kumimoji="0" lang="sr-Latn-CS" altLang="sr-Latn-RS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8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447800" y="419100"/>
              <a:ext cx="15773400" cy="9092377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752600" y="699818"/>
            <a:ext cx="14782800" cy="826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kumimoji="0" lang="sr-Latn-C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PERIODIZACIJA RAZVOJA MARKETINGA U TURIZMU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None/>
              <a:tabLst/>
              <a:defRPr/>
            </a:pPr>
            <a:endParaRPr kumimoji="0" lang="sr-Latn-BA" altLang="sr-Latn-RS" sz="3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None/>
              <a:tabLst/>
              <a:defRPr/>
            </a:pPr>
            <a:r>
              <a:rPr kumimoji="0" lang="sr-Latn-BA" altLang="sr-Latn-R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Tokom razvoja marketing u turizmu prolazi kroz sledeće faze: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proizvodna ( 50-ih godina XX veka 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višak turističke tražnje, paket aranžmani na bazi železničkog prevoza, niža cena aranžmana osigurava veću prodaju i profit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finansijsko-organizaciono ( kraj 60 i početak 70-ih 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višak turističke ponude, pojačava se konkurencija između organizatora putovanja i saobraćajnih preduzeća, promet turista se povećavao, paket aranžmani na bazi avio prevoza, pojava čarter avio aranžmana, pojava koncentracije ponude, segmentacija tt. je osnovna strategija 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tržišno usmereno poslovanje ( početkom 90-ih 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tržište upravlja turističkim preduzećem, zavosleni su od presudne važnosti, uvodi se interni marketing (edukacija i motivisanje zaposlenih kako bi se pružala dobra usluga</a:t>
            </a:r>
            <a:r>
              <a:rPr kumimoji="0" lang="sr-Latn-C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</a:t>
            </a: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28051" y="1866900"/>
            <a:ext cx="11683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SU</a:t>
            </a:r>
            <a:r>
              <a:rPr kumimoji="0" lang="sr-Latn-C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Š</a:t>
            </a:r>
            <a:r>
              <a:rPr kumimoji="0" lang="en-U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TINA </a:t>
            </a:r>
            <a:r>
              <a:rPr kumimoji="0" lang="sr-Latn-C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I</a:t>
            </a:r>
            <a:r>
              <a:rPr kumimoji="0" lang="en-U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SADR</a:t>
            </a:r>
            <a:r>
              <a:rPr kumimoji="0" lang="sr-Latn-C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Ž</a:t>
            </a:r>
            <a:r>
              <a:rPr kumimoji="0" lang="en-U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AJ</a:t>
            </a:r>
            <a:r>
              <a:rPr kumimoji="0" lang="sr-Latn-C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PRIMENE MARKETINGA U TURIZMU</a:t>
            </a: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28051" y="2912120"/>
            <a:ext cx="11835749" cy="4721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sr-Latn-CS" altLang="sr-Latn-R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Primena marketinga u turizmu omogućava da se: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endParaRPr kumimoji="0" lang="sr-Latn-CS" altLang="sr-Latn-RS" sz="3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ponuda preduzeća uskladi sa željama turista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preduzeće suprotstavi konkurenciji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pomoću primerenih metoda analizira turistička tražnja 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kreativnošću i fleksibilnošću kompenzuje rizik poslovanja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BA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poveća ukupan poslovni rezultat. </a:t>
            </a:r>
            <a:endParaRPr kumimoji="0" lang="en-U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anose="05000000000000000000" pitchFamily="2" charset="2"/>
              <a:buNone/>
              <a:tabLst/>
              <a:defRPr/>
            </a:pPr>
            <a:endParaRPr kumimoji="0" lang="en-US" altLang="sr-Latn-RS" sz="3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8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419601" y="2236431"/>
            <a:ext cx="91440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BUDUĆNOST MARKETINGA U TURIZMU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Usmerenost ka: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Društvenoj odgovornosti.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Ekološkoj održivosti.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Ljudskom razvoju i kvalitetu života.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457200"/>
            <a:ext cx="18288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530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15570" y="2794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126076" y="2705100"/>
            <a:ext cx="113393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KLJUČNI IZAZOVI BUDUĆNOSTI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Razvoj </a:t>
            </a:r>
            <a:r>
              <a:rPr lang="sr-Latn-RS" sz="3200" b="1" dirty="0" smtClean="0">
                <a:latin typeface="Trebuchet MS" panose="020B0603020202020204" pitchFamily="34" charset="0"/>
              </a:rPr>
              <a:t>potrošački orijentisane kulture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Prikupljanje i analiza kompleksnih podataka o turistima.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Jačanje </a:t>
            </a:r>
            <a:r>
              <a:rPr lang="sr-Latn-RS" sz="3200" b="1" dirty="0" smtClean="0">
                <a:latin typeface="Trebuchet MS" panose="020B0603020202020204" pitchFamily="34" charset="0"/>
              </a:rPr>
              <a:t>brenda</a:t>
            </a:r>
            <a:r>
              <a:rPr lang="sr-Latn-RS" sz="3200" dirty="0" smtClean="0">
                <a:latin typeface="Trebuchet MS" panose="020B0603020202020204" pitchFamily="34" charset="0"/>
              </a:rPr>
              <a:t> i brza inovacija proizvoda.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Neprekidno učenje i usavršavanje</a:t>
            </a:r>
            <a:r>
              <a:rPr lang="sr-Latn-RS" sz="3200" dirty="0" smtClean="0">
                <a:latin typeface="Trebuchet MS" panose="020B0603020202020204" pitchFamily="34" charset="0"/>
              </a:rPr>
              <a:t> zaposlenih</a:t>
            </a:r>
            <a:r>
              <a:rPr lang="sr-Latn-RS" dirty="0" smtClean="0"/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4662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15570" y="2794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126076" y="2705100"/>
            <a:ext cx="11339330" cy="82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265089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3759</TotalTime>
  <Words>432</Words>
  <Application>Microsoft Office PowerPoint</Application>
  <PresentationFormat>Custom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Bookman Old Style</vt:lpstr>
      <vt:lpstr>Times New Roman</vt:lpstr>
      <vt:lpstr>Trebuchet MS</vt:lpstr>
      <vt:lpstr>Wingdings</vt:lpstr>
      <vt:lpstr>Wingdings 2</vt:lpstr>
      <vt:lpstr>Office Theme</vt:lpstr>
      <vt:lpstr>MARKETING U TURIZMU: POJAM, ULOGA I SPECIFIČNOSTI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135</cp:revision>
  <dcterms:created xsi:type="dcterms:W3CDTF">2024-11-03T20:53:18Z</dcterms:created>
  <dcterms:modified xsi:type="dcterms:W3CDTF">2025-04-29T09:15:40Z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