
<file path=[Content_Types].xml><?xml version="1.0" encoding="utf-8"?>
<Types xmlns="http://schemas.openxmlformats.org/package/2006/content-types">
  <Default Extension="emf" ContentType="image/x-emf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479" r:id="rId3"/>
    <p:sldId id="481" r:id="rId4"/>
    <p:sldId id="482" r:id="rId5"/>
    <p:sldId id="480" r:id="rId6"/>
    <p:sldId id="483" r:id="rId7"/>
    <p:sldId id="484" r:id="rId8"/>
    <p:sldId id="485" r:id="rId9"/>
    <p:sldId id="486" r:id="rId10"/>
    <p:sldId id="487" r:id="rId11"/>
    <p:sldId id="488" r:id="rId12"/>
    <p:sldId id="489" r:id="rId13"/>
    <p:sldId id="490" r:id="rId14"/>
    <p:sldId id="491" r:id="rId15"/>
    <p:sldId id="492" r:id="rId16"/>
    <p:sldId id="449" r:id="rId17"/>
  </p:sldIdLst>
  <p:sldSz cx="18288000" cy="10287000"/>
  <p:notesSz cx="18288000" cy="1028700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2426" autoAdjust="0"/>
    <p:restoredTop sz="94660"/>
  </p:normalViewPr>
  <p:slideViewPr>
    <p:cSldViewPr>
      <p:cViewPr varScale="1">
        <p:scale>
          <a:sx n="47" d="100"/>
          <a:sy n="47" d="100"/>
        </p:scale>
        <p:origin x="414" y="42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1371600" y="3188970"/>
            <a:ext cx="15544800" cy="21602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7100" b="0" i="0">
                <a:solidFill>
                  <a:schemeClr val="tx1"/>
                </a:solidFill>
                <a:latin typeface="Arial Black"/>
                <a:cs typeface="Arial Black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2743200" y="5760720"/>
            <a:ext cx="12801600" cy="25717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000" b="0" i="0">
                <a:solidFill>
                  <a:schemeClr val="tx1"/>
                </a:solidFill>
                <a:latin typeface="Arial Black"/>
                <a:cs typeface="Arial Black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5/27/2025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2000" b="0" i="0">
                <a:solidFill>
                  <a:schemeClr val="tx1"/>
                </a:solidFill>
                <a:latin typeface="Trebuchet MS"/>
                <a:cs typeface="Trebuchet MS"/>
              </a:defRPr>
            </a:lvl1pPr>
          </a:lstStyle>
          <a:p>
            <a:pPr marL="12700">
              <a:lnSpc>
                <a:spcPct val="100000"/>
              </a:lnSpc>
            </a:pPr>
            <a:r>
              <a:rPr dirty="0"/>
              <a:t>Page</a:t>
            </a:r>
            <a:r>
              <a:rPr spc="95" dirty="0"/>
              <a:t> </a:t>
            </a:r>
            <a:fld id="{81D60167-4931-47E6-BA6A-407CBD079E47}" type="slidenum">
              <a:rPr spc="-509" dirty="0"/>
              <a:t>‹#›</a:t>
            </a:fld>
            <a:endParaRPr spc="-509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7100" b="0" i="0">
                <a:solidFill>
                  <a:schemeClr val="tx1"/>
                </a:solidFill>
                <a:latin typeface="Arial Black"/>
                <a:cs typeface="Arial Black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2000" b="0" i="0">
                <a:solidFill>
                  <a:schemeClr val="tx1"/>
                </a:solidFill>
                <a:latin typeface="Arial Black"/>
                <a:cs typeface="Arial Black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5/27/2025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2000" b="0" i="0">
                <a:solidFill>
                  <a:schemeClr val="tx1"/>
                </a:solidFill>
                <a:latin typeface="Trebuchet MS"/>
                <a:cs typeface="Trebuchet MS"/>
              </a:defRPr>
            </a:lvl1pPr>
          </a:lstStyle>
          <a:p>
            <a:pPr marL="12700">
              <a:lnSpc>
                <a:spcPct val="100000"/>
              </a:lnSpc>
            </a:pPr>
            <a:r>
              <a:rPr dirty="0"/>
              <a:t>Page</a:t>
            </a:r>
            <a:r>
              <a:rPr spc="95" dirty="0"/>
              <a:t> </a:t>
            </a:r>
            <a:fld id="{81D60167-4931-47E6-BA6A-407CBD079E47}" type="slidenum">
              <a:rPr spc="-509" dirty="0"/>
              <a:t>‹#›</a:t>
            </a:fld>
            <a:endParaRPr spc="-509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wo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7998" y="10286999"/>
                </a:moveTo>
                <a:lnTo>
                  <a:pt x="0" y="10286999"/>
                </a:lnTo>
                <a:lnTo>
                  <a:pt x="0" y="0"/>
                </a:lnTo>
                <a:lnTo>
                  <a:pt x="18287998" y="0"/>
                </a:lnTo>
                <a:lnTo>
                  <a:pt x="18287998" y="10286999"/>
                </a:lnTo>
                <a:close/>
              </a:path>
            </a:pathLst>
          </a:custGeom>
          <a:solidFill>
            <a:srgbClr val="FAF9F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g object 17"/>
          <p:cNvSpPr/>
          <p:nvPr/>
        </p:nvSpPr>
        <p:spPr>
          <a:xfrm>
            <a:off x="15591136" y="8918746"/>
            <a:ext cx="2697480" cy="927100"/>
          </a:xfrm>
          <a:custGeom>
            <a:avLst/>
            <a:gdLst/>
            <a:ahLst/>
            <a:cxnLst/>
            <a:rect l="l" t="t" r="r" b="b"/>
            <a:pathLst>
              <a:path w="2697480" h="927100">
                <a:moveTo>
                  <a:pt x="2697006" y="926756"/>
                </a:moveTo>
                <a:lnTo>
                  <a:pt x="0" y="926756"/>
                </a:lnTo>
                <a:lnTo>
                  <a:pt x="0" y="0"/>
                </a:lnTo>
                <a:lnTo>
                  <a:pt x="2697006" y="0"/>
                </a:lnTo>
                <a:lnTo>
                  <a:pt x="2697006" y="926756"/>
                </a:lnTo>
                <a:close/>
              </a:path>
            </a:pathLst>
          </a:custGeom>
          <a:solidFill>
            <a:srgbClr val="AAA19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7100" b="0" i="0">
                <a:solidFill>
                  <a:schemeClr val="tx1"/>
                </a:solidFill>
                <a:latin typeface="Arial Black"/>
                <a:cs typeface="Arial Black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914400" y="2366010"/>
            <a:ext cx="7955280" cy="67894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10698313" y="2020627"/>
            <a:ext cx="6241415" cy="514604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000" b="0" i="0">
                <a:solidFill>
                  <a:schemeClr val="tx1"/>
                </a:solidFill>
                <a:latin typeface="Arial Black"/>
                <a:cs typeface="Arial Black"/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5/27/2025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2000" b="0" i="0">
                <a:solidFill>
                  <a:schemeClr val="tx1"/>
                </a:solidFill>
                <a:latin typeface="Trebuchet MS"/>
                <a:cs typeface="Trebuchet MS"/>
              </a:defRPr>
            </a:lvl1pPr>
          </a:lstStyle>
          <a:p>
            <a:pPr marL="12700">
              <a:lnSpc>
                <a:spcPct val="100000"/>
              </a:lnSpc>
            </a:pPr>
            <a:r>
              <a:rPr dirty="0"/>
              <a:t>Page</a:t>
            </a:r>
            <a:r>
              <a:rPr spc="95" dirty="0"/>
              <a:t> </a:t>
            </a:r>
            <a:fld id="{81D60167-4931-47E6-BA6A-407CBD079E47}" type="slidenum">
              <a:rPr spc="-509" dirty="0"/>
              <a:t>‹#›</a:t>
            </a:fld>
            <a:endParaRPr spc="-509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13129260" cy="10287000"/>
          </a:xfrm>
          <a:custGeom>
            <a:avLst/>
            <a:gdLst/>
            <a:ahLst/>
            <a:cxnLst/>
            <a:rect l="l" t="t" r="r" b="b"/>
            <a:pathLst>
              <a:path w="13129260" h="10287000">
                <a:moveTo>
                  <a:pt x="0" y="10286999"/>
                </a:moveTo>
                <a:lnTo>
                  <a:pt x="13129054" y="10286999"/>
                </a:lnTo>
                <a:lnTo>
                  <a:pt x="13129054" y="0"/>
                </a:lnTo>
                <a:lnTo>
                  <a:pt x="0" y="0"/>
                </a:lnTo>
                <a:lnTo>
                  <a:pt x="0" y="10286999"/>
                </a:lnTo>
                <a:close/>
              </a:path>
            </a:pathLst>
          </a:custGeom>
          <a:solidFill>
            <a:srgbClr val="FAF9F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g object 17"/>
          <p:cNvSpPr/>
          <p:nvPr/>
        </p:nvSpPr>
        <p:spPr>
          <a:xfrm>
            <a:off x="13129054" y="0"/>
            <a:ext cx="5159375" cy="10278110"/>
          </a:xfrm>
          <a:custGeom>
            <a:avLst/>
            <a:gdLst/>
            <a:ahLst/>
            <a:cxnLst/>
            <a:rect l="l" t="t" r="r" b="b"/>
            <a:pathLst>
              <a:path w="5159375" h="10278110">
                <a:moveTo>
                  <a:pt x="5158945" y="10277587"/>
                </a:moveTo>
                <a:lnTo>
                  <a:pt x="0" y="10277587"/>
                </a:lnTo>
                <a:lnTo>
                  <a:pt x="0" y="0"/>
                </a:lnTo>
                <a:lnTo>
                  <a:pt x="5158945" y="0"/>
                </a:lnTo>
                <a:lnTo>
                  <a:pt x="5158945" y="10277587"/>
                </a:lnTo>
                <a:close/>
              </a:path>
            </a:pathLst>
          </a:custGeom>
          <a:solidFill>
            <a:srgbClr val="AAA198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8" name="bg object 18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815098"/>
            <a:ext cx="15316199" cy="5791199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7100" b="0" i="0">
                <a:solidFill>
                  <a:schemeClr val="tx1"/>
                </a:solidFill>
                <a:latin typeface="Arial Black"/>
                <a:cs typeface="Arial Black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5/27/2025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2000" b="0" i="0">
                <a:solidFill>
                  <a:schemeClr val="tx1"/>
                </a:solidFill>
                <a:latin typeface="Trebuchet MS"/>
                <a:cs typeface="Trebuchet MS"/>
              </a:defRPr>
            </a:lvl1pPr>
          </a:lstStyle>
          <a:p>
            <a:pPr marL="12700">
              <a:lnSpc>
                <a:spcPct val="100000"/>
              </a:lnSpc>
            </a:pPr>
            <a:r>
              <a:rPr dirty="0"/>
              <a:t>Page</a:t>
            </a:r>
            <a:r>
              <a:rPr spc="95" dirty="0"/>
              <a:t> </a:t>
            </a:r>
            <a:fld id="{81D60167-4931-47E6-BA6A-407CBD079E47}" type="slidenum">
              <a:rPr spc="-509" dirty="0"/>
              <a:t>‹#›</a:t>
            </a:fld>
            <a:endParaRPr spc="-509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5/27/2025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2000" b="0" i="0">
                <a:solidFill>
                  <a:schemeClr val="tx1"/>
                </a:solidFill>
                <a:latin typeface="Trebuchet MS"/>
                <a:cs typeface="Trebuchet MS"/>
              </a:defRPr>
            </a:lvl1pPr>
          </a:lstStyle>
          <a:p>
            <a:pPr marL="12700">
              <a:lnSpc>
                <a:spcPct val="100000"/>
              </a:lnSpc>
            </a:pPr>
            <a:r>
              <a:rPr dirty="0"/>
              <a:t>Page</a:t>
            </a:r>
            <a:r>
              <a:rPr spc="95" dirty="0"/>
              <a:t> </a:t>
            </a:r>
            <a:fld id="{81D60167-4931-47E6-BA6A-407CBD079E47}" type="slidenum">
              <a:rPr spc="-509" dirty="0"/>
              <a:t>‹#›</a:t>
            </a:fld>
            <a:endParaRPr spc="-509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7998" y="10286999"/>
                </a:moveTo>
                <a:lnTo>
                  <a:pt x="0" y="10286999"/>
                </a:lnTo>
                <a:lnTo>
                  <a:pt x="0" y="0"/>
                </a:lnTo>
                <a:lnTo>
                  <a:pt x="18287998" y="0"/>
                </a:lnTo>
                <a:lnTo>
                  <a:pt x="18287998" y="10286999"/>
                </a:lnTo>
                <a:close/>
              </a:path>
            </a:pathLst>
          </a:custGeom>
          <a:solidFill>
            <a:srgbClr val="FAF9F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99379" y="213863"/>
            <a:ext cx="17405272" cy="232591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7100" b="0" i="0">
                <a:solidFill>
                  <a:schemeClr val="tx1"/>
                </a:solidFill>
                <a:latin typeface="Arial Black"/>
                <a:cs typeface="Arial Black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7868804" y="2338374"/>
            <a:ext cx="9434194" cy="63690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000" b="0" i="0">
                <a:solidFill>
                  <a:schemeClr val="tx1"/>
                </a:solidFill>
                <a:latin typeface="Arial Black"/>
                <a:cs typeface="Arial Black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6217920" y="9566910"/>
            <a:ext cx="585216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914400" y="9566910"/>
            <a:ext cx="420624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5/27/2025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15900248" y="9548700"/>
            <a:ext cx="925194" cy="3302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000" b="0" i="0">
                <a:solidFill>
                  <a:schemeClr val="tx1"/>
                </a:solidFill>
                <a:latin typeface="Trebuchet MS"/>
                <a:cs typeface="Trebuchet MS"/>
              </a:defRPr>
            </a:lvl1pPr>
          </a:lstStyle>
          <a:p>
            <a:pPr marL="12700">
              <a:lnSpc>
                <a:spcPct val="100000"/>
              </a:lnSpc>
            </a:pPr>
            <a:r>
              <a:rPr dirty="0"/>
              <a:t>Page</a:t>
            </a:r>
            <a:r>
              <a:rPr spc="95" dirty="0"/>
              <a:t> </a:t>
            </a:r>
            <a:fld id="{81D60167-4931-47E6-BA6A-407CBD079E47}" type="slidenum">
              <a:rPr spc="-509" dirty="0"/>
              <a:t>‹#›</a:t>
            </a:fld>
            <a:endParaRPr spc="-509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28600" y="7124700"/>
            <a:ext cx="12649200" cy="247503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/>
            <a:r>
              <a:rPr lang="sr-Latn-RS" sz="4000" b="1" dirty="0" smtClean="0">
                <a:solidFill>
                  <a:srgbClr val="0070C0"/>
                </a:solidFill>
                <a:latin typeface="Trebuchet MS" panose="020B0603020202020204" pitchFamily="34" charset="0"/>
              </a:rPr>
              <a:t>MARKETINŠKO OKRUŽENJE I ANALIZA TRŽIŠTA </a:t>
            </a:r>
            <a:br>
              <a:rPr lang="sr-Latn-RS" sz="4000" b="1" dirty="0" smtClean="0">
                <a:solidFill>
                  <a:srgbClr val="0070C0"/>
                </a:solidFill>
                <a:latin typeface="Trebuchet MS" panose="020B0603020202020204" pitchFamily="34" charset="0"/>
              </a:rPr>
            </a:br>
            <a:r>
              <a:rPr lang="sr-Latn-RS" sz="4000" b="1" dirty="0" smtClean="0">
                <a:solidFill>
                  <a:srgbClr val="0070C0"/>
                </a:solidFill>
                <a:latin typeface="Trebuchet MS" panose="020B0603020202020204" pitchFamily="34" charset="0"/>
              </a:rPr>
              <a:t>U TURIZMU</a:t>
            </a:r>
            <a:r>
              <a:rPr lang="sr-Latn-RS" sz="4000" dirty="0" smtClean="0">
                <a:solidFill>
                  <a:srgbClr val="0070C0"/>
                </a:solidFill>
                <a:latin typeface="Trebuchet MS" panose="020B0603020202020204" pitchFamily="34" charset="0"/>
              </a:rPr>
              <a:t/>
            </a:r>
            <a:br>
              <a:rPr lang="sr-Latn-RS" sz="4000" dirty="0" smtClean="0">
                <a:solidFill>
                  <a:srgbClr val="0070C0"/>
                </a:solidFill>
                <a:latin typeface="Trebuchet MS" panose="020B0603020202020204" pitchFamily="34" charset="0"/>
              </a:rPr>
            </a:br>
            <a:r>
              <a:rPr lang="sr-Latn-BA" sz="4000" dirty="0" smtClean="0">
                <a:latin typeface="Trebuchet MS" panose="020B0603020202020204" pitchFamily="34" charset="0"/>
              </a:rPr>
              <a:t/>
            </a:r>
            <a:br>
              <a:rPr lang="sr-Latn-BA" sz="4000" dirty="0" smtClean="0">
                <a:latin typeface="Trebuchet MS" panose="020B0603020202020204" pitchFamily="34" charset="0"/>
              </a:rPr>
            </a:br>
            <a:endParaRPr lang="pl-PL" sz="4000" b="1" dirty="0">
              <a:latin typeface="Trebuchet MS" panose="020B0603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7998" y="10286999"/>
                </a:moveTo>
                <a:lnTo>
                  <a:pt x="0" y="10286999"/>
                </a:lnTo>
                <a:lnTo>
                  <a:pt x="0" y="0"/>
                </a:lnTo>
                <a:lnTo>
                  <a:pt x="18287998" y="0"/>
                </a:lnTo>
                <a:lnTo>
                  <a:pt x="18287998" y="10286999"/>
                </a:lnTo>
                <a:close/>
              </a:path>
            </a:pathLst>
          </a:custGeom>
          <a:solidFill>
            <a:srgbClr val="E6DED8"/>
          </a:solidFill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0" y="0"/>
            <a:ext cx="18288000" cy="10314940"/>
            <a:chOff x="0" y="-514350"/>
            <a:chExt cx="18288000" cy="11346434"/>
          </a:xfrm>
        </p:grpSpPr>
        <p:sp>
          <p:nvSpPr>
            <p:cNvPr id="4" name="object 4"/>
            <p:cNvSpPr/>
            <p:nvPr/>
          </p:nvSpPr>
          <p:spPr>
            <a:xfrm>
              <a:off x="0" y="-514350"/>
              <a:ext cx="5066665" cy="11315700"/>
            </a:xfrm>
            <a:custGeom>
              <a:avLst/>
              <a:gdLst/>
              <a:ahLst/>
              <a:cxnLst/>
              <a:rect l="l" t="t" r="r" b="b"/>
              <a:pathLst>
                <a:path w="5066665" h="10287000">
                  <a:moveTo>
                    <a:pt x="0" y="0"/>
                  </a:moveTo>
                  <a:lnTo>
                    <a:pt x="5066270" y="0"/>
                  </a:lnTo>
                  <a:lnTo>
                    <a:pt x="5066270" y="10286999"/>
                  </a:lnTo>
                  <a:lnTo>
                    <a:pt x="0" y="1028699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AAA198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5" name="object 5"/>
            <p:cNvSpPr/>
            <p:nvPr/>
          </p:nvSpPr>
          <p:spPr>
            <a:xfrm>
              <a:off x="2209800" y="1171832"/>
              <a:ext cx="15087600" cy="7943850"/>
            </a:xfrm>
            <a:custGeom>
              <a:avLst/>
              <a:gdLst/>
              <a:ahLst/>
              <a:cxnLst/>
              <a:rect l="l" t="t" r="r" b="b"/>
              <a:pathLst>
                <a:path w="13792200" h="7943850">
                  <a:moveTo>
                    <a:pt x="13792198" y="7943849"/>
                  </a:moveTo>
                  <a:lnTo>
                    <a:pt x="0" y="7943849"/>
                  </a:lnTo>
                  <a:lnTo>
                    <a:pt x="0" y="0"/>
                  </a:lnTo>
                  <a:lnTo>
                    <a:pt x="13792198" y="0"/>
                  </a:lnTo>
                  <a:lnTo>
                    <a:pt x="13792198" y="794384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6" name="object 6"/>
            <p:cNvSpPr/>
            <p:nvPr/>
          </p:nvSpPr>
          <p:spPr>
            <a:xfrm>
              <a:off x="15590520" y="9904984"/>
              <a:ext cx="2697480" cy="927100"/>
            </a:xfrm>
            <a:custGeom>
              <a:avLst/>
              <a:gdLst/>
              <a:ahLst/>
              <a:cxnLst/>
              <a:rect l="l" t="t" r="r" b="b"/>
              <a:pathLst>
                <a:path w="2697480" h="927100">
                  <a:moveTo>
                    <a:pt x="2697006" y="926756"/>
                  </a:moveTo>
                  <a:lnTo>
                    <a:pt x="0" y="926756"/>
                  </a:lnTo>
                  <a:lnTo>
                    <a:pt x="0" y="0"/>
                  </a:lnTo>
                  <a:lnTo>
                    <a:pt x="2697006" y="0"/>
                  </a:lnTo>
                  <a:lnTo>
                    <a:pt x="2697006" y="926756"/>
                  </a:lnTo>
                  <a:close/>
                </a:path>
              </a:pathLst>
            </a:custGeom>
            <a:solidFill>
              <a:srgbClr val="AAA198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  <p:sp>
        <p:nvSpPr>
          <p:cNvPr id="7" name="Rectangle 6"/>
          <p:cNvSpPr/>
          <p:nvPr/>
        </p:nvSpPr>
        <p:spPr>
          <a:xfrm>
            <a:off x="2743200" y="2026943"/>
            <a:ext cx="13487400" cy="60361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Bef>
                <a:spcPts val="200"/>
              </a:spcBef>
              <a:spcAft>
                <a:spcPts val="0"/>
              </a:spcAft>
            </a:pPr>
            <a:r>
              <a:rPr lang="sr-Latn-RS" sz="3200" b="1" dirty="0" smtClean="0">
                <a:solidFill>
                  <a:srgbClr val="2E74B5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Marketinško okruženje i analiza tržišta u turizmu</a:t>
            </a:r>
          </a:p>
          <a:p>
            <a:r>
              <a:rPr lang="sr-Latn-RS" sz="3200" b="1" dirty="0" smtClean="0"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Značaj marketinga u turizmu</a:t>
            </a:r>
          </a:p>
          <a:p>
            <a:pPr marL="342900" lvl="0" indent="-342900"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sr-Latn-RS" sz="3200" dirty="0" smtClean="0"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Turizam je visoko konkurentna i dinamična privredna grana.</a:t>
            </a:r>
          </a:p>
          <a:p>
            <a:pPr marL="342900" lvl="0" indent="-342900"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sr-Latn-RS" sz="3200" dirty="0" smtClean="0"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Marketing omogućava prilagođavanje ponude potrebama turista.</a:t>
            </a:r>
          </a:p>
          <a:p>
            <a:pPr marL="342900" lvl="0" indent="-342900"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sr-Latn-RS" sz="3200" dirty="0" smtClean="0"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Razumevanje okruženja = ključ uspeha.</a:t>
            </a:r>
          </a:p>
          <a:p>
            <a:r>
              <a:rPr lang="sr-Latn-RS" sz="3200" b="1" dirty="0" smtClean="0"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Primer:</a:t>
            </a:r>
            <a:r>
              <a:rPr lang="sr-Latn-RS" sz="3200" dirty="0" smtClean="0"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Agencije koje nisu prepoznale trend ekološkog turizma gube tržišni udeo.</a:t>
            </a:r>
          </a:p>
          <a:p>
            <a:r>
              <a:rPr lang="sr-Latn-RS" sz="3200" b="1" dirty="0" smtClean="0">
                <a:solidFill>
                  <a:srgbClr val="0070C0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Vrste marketinškog okruženja</a:t>
            </a:r>
          </a:p>
          <a:p>
            <a:r>
              <a:rPr lang="sr-Latn-RS" sz="3200" b="1" dirty="0" smtClean="0"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Podela marketinškog okruženja:</a:t>
            </a:r>
            <a:endParaRPr lang="sr-Latn-RS" sz="3200" dirty="0" smtClean="0">
              <a:effectLst/>
              <a:latin typeface="Trebuchet MS" panose="020B0603020202020204" pitchFamily="34" charset="0"/>
              <a:ea typeface="Times New Roman" panose="02020603050405020304" pitchFamily="18" charset="0"/>
            </a:endParaRPr>
          </a:p>
          <a:p>
            <a:pPr marL="342900" lvl="0" indent="-342900"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sr-Latn-RS" sz="3200" dirty="0" smtClean="0"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Mikrookruženje</a:t>
            </a:r>
          </a:p>
          <a:p>
            <a:pPr marL="342900" lvl="0" indent="-342900"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sr-Latn-RS" sz="3200" dirty="0" smtClean="0"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Makrookruženje</a:t>
            </a:r>
          </a:p>
          <a:p>
            <a:endParaRPr lang="sr-Latn-RS" sz="3200" dirty="0">
              <a:effectLst/>
              <a:latin typeface="Trebuchet MS" panose="020B0603020202020204" pitchFamily="34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02795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7998" y="10286999"/>
                </a:moveTo>
                <a:lnTo>
                  <a:pt x="0" y="10286999"/>
                </a:lnTo>
                <a:lnTo>
                  <a:pt x="0" y="0"/>
                </a:lnTo>
                <a:lnTo>
                  <a:pt x="18287998" y="0"/>
                </a:lnTo>
                <a:lnTo>
                  <a:pt x="18287998" y="10286999"/>
                </a:lnTo>
                <a:close/>
              </a:path>
            </a:pathLst>
          </a:custGeom>
          <a:solidFill>
            <a:srgbClr val="E6DED8"/>
          </a:solidFill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0" y="0"/>
            <a:ext cx="18288000" cy="10314940"/>
            <a:chOff x="0" y="-514350"/>
            <a:chExt cx="18288000" cy="11346434"/>
          </a:xfrm>
        </p:grpSpPr>
        <p:sp>
          <p:nvSpPr>
            <p:cNvPr id="4" name="object 4"/>
            <p:cNvSpPr/>
            <p:nvPr/>
          </p:nvSpPr>
          <p:spPr>
            <a:xfrm>
              <a:off x="0" y="-514350"/>
              <a:ext cx="5066665" cy="11315700"/>
            </a:xfrm>
            <a:custGeom>
              <a:avLst/>
              <a:gdLst/>
              <a:ahLst/>
              <a:cxnLst/>
              <a:rect l="l" t="t" r="r" b="b"/>
              <a:pathLst>
                <a:path w="5066665" h="10287000">
                  <a:moveTo>
                    <a:pt x="0" y="0"/>
                  </a:moveTo>
                  <a:lnTo>
                    <a:pt x="5066270" y="0"/>
                  </a:lnTo>
                  <a:lnTo>
                    <a:pt x="5066270" y="10286999"/>
                  </a:lnTo>
                  <a:lnTo>
                    <a:pt x="0" y="1028699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AAA198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5" name="object 5"/>
            <p:cNvSpPr/>
            <p:nvPr/>
          </p:nvSpPr>
          <p:spPr>
            <a:xfrm>
              <a:off x="2209800" y="1171832"/>
              <a:ext cx="15087600" cy="7943850"/>
            </a:xfrm>
            <a:custGeom>
              <a:avLst/>
              <a:gdLst/>
              <a:ahLst/>
              <a:cxnLst/>
              <a:rect l="l" t="t" r="r" b="b"/>
              <a:pathLst>
                <a:path w="13792200" h="7943850">
                  <a:moveTo>
                    <a:pt x="13792198" y="7943849"/>
                  </a:moveTo>
                  <a:lnTo>
                    <a:pt x="0" y="7943849"/>
                  </a:lnTo>
                  <a:lnTo>
                    <a:pt x="0" y="0"/>
                  </a:lnTo>
                  <a:lnTo>
                    <a:pt x="13792198" y="0"/>
                  </a:lnTo>
                  <a:lnTo>
                    <a:pt x="13792198" y="794384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6" name="object 6"/>
            <p:cNvSpPr/>
            <p:nvPr/>
          </p:nvSpPr>
          <p:spPr>
            <a:xfrm>
              <a:off x="15590520" y="9904984"/>
              <a:ext cx="2697480" cy="927100"/>
            </a:xfrm>
            <a:custGeom>
              <a:avLst/>
              <a:gdLst/>
              <a:ahLst/>
              <a:cxnLst/>
              <a:rect l="l" t="t" r="r" b="b"/>
              <a:pathLst>
                <a:path w="2697480" h="927100">
                  <a:moveTo>
                    <a:pt x="2697006" y="926756"/>
                  </a:moveTo>
                  <a:lnTo>
                    <a:pt x="0" y="926756"/>
                  </a:lnTo>
                  <a:lnTo>
                    <a:pt x="0" y="0"/>
                  </a:lnTo>
                  <a:lnTo>
                    <a:pt x="2697006" y="0"/>
                  </a:lnTo>
                  <a:lnTo>
                    <a:pt x="2697006" y="926756"/>
                  </a:lnTo>
                  <a:close/>
                </a:path>
              </a:pathLst>
            </a:custGeom>
            <a:solidFill>
              <a:srgbClr val="AAA198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  <p:sp>
        <p:nvSpPr>
          <p:cNvPr id="7" name="Rectangle 6"/>
          <p:cNvSpPr/>
          <p:nvPr/>
        </p:nvSpPr>
        <p:spPr>
          <a:xfrm>
            <a:off x="2766060" y="2232550"/>
            <a:ext cx="14173200" cy="64940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r-Latn-RS" sz="3200" b="1" dirty="0" smtClean="0">
                <a:solidFill>
                  <a:srgbClr val="0070C0"/>
                </a:solidFill>
                <a:latin typeface="Trebuchet MS" panose="020B0603020202020204" pitchFamily="34" charset="0"/>
              </a:rPr>
              <a:t>Mikromarketinško </a:t>
            </a:r>
            <a:r>
              <a:rPr lang="sr-Latn-RS" sz="3200" b="1" dirty="0">
                <a:solidFill>
                  <a:srgbClr val="0070C0"/>
                </a:solidFill>
                <a:latin typeface="Trebuchet MS" panose="020B0603020202020204" pitchFamily="34" charset="0"/>
              </a:rPr>
              <a:t>okruženje</a:t>
            </a:r>
          </a:p>
          <a:p>
            <a:pPr marL="457200" indent="-457200">
              <a:buFont typeface="Wingdings" panose="05000000000000000000" pitchFamily="2" charset="2"/>
              <a:buChar char="ü"/>
            </a:pPr>
            <a:r>
              <a:rPr lang="sr-Latn-RS" sz="3200" b="1" dirty="0">
                <a:latin typeface="Trebuchet MS" panose="020B0603020202020204" pitchFamily="34" charset="0"/>
              </a:rPr>
              <a:t>Ključni elementi:</a:t>
            </a:r>
            <a:endParaRPr lang="sr-Latn-RS" sz="3200" dirty="0">
              <a:latin typeface="Trebuchet MS" panose="020B0603020202020204" pitchFamily="34" charset="0"/>
            </a:endParaRPr>
          </a:p>
          <a:p>
            <a:pPr lvl="0"/>
            <a:r>
              <a:rPr lang="sr-Latn-RS" sz="3200" dirty="0">
                <a:latin typeface="Trebuchet MS" panose="020B0603020202020204" pitchFamily="34" charset="0"/>
              </a:rPr>
              <a:t>Potrošači</a:t>
            </a:r>
          </a:p>
          <a:p>
            <a:pPr lvl="0"/>
            <a:r>
              <a:rPr lang="sr-Latn-RS" sz="3200" dirty="0">
                <a:latin typeface="Trebuchet MS" panose="020B0603020202020204" pitchFamily="34" charset="0"/>
              </a:rPr>
              <a:t>Konkurencija</a:t>
            </a:r>
          </a:p>
          <a:p>
            <a:pPr lvl="0"/>
            <a:r>
              <a:rPr lang="sr-Latn-RS" sz="3200" dirty="0">
                <a:latin typeface="Trebuchet MS" panose="020B0603020202020204" pitchFamily="34" charset="0"/>
              </a:rPr>
              <a:t>Dobavljači</a:t>
            </a:r>
          </a:p>
          <a:p>
            <a:pPr lvl="0"/>
            <a:r>
              <a:rPr lang="sr-Latn-RS" sz="3200" dirty="0">
                <a:latin typeface="Trebuchet MS" panose="020B0603020202020204" pitchFamily="34" charset="0"/>
              </a:rPr>
              <a:t>Posrednici</a:t>
            </a:r>
          </a:p>
          <a:p>
            <a:pPr lvl="0"/>
            <a:r>
              <a:rPr lang="sr-Latn-RS" sz="3200" dirty="0">
                <a:latin typeface="Trebuchet MS" panose="020B0603020202020204" pitchFamily="34" charset="0"/>
              </a:rPr>
              <a:t>Stakeholderi</a:t>
            </a:r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sr-Latn-RS" sz="3200" b="1" dirty="0">
                <a:latin typeface="Trebuchet MS" panose="020B0603020202020204" pitchFamily="34" charset="0"/>
              </a:rPr>
              <a:t>Primer:</a:t>
            </a:r>
            <a:r>
              <a:rPr lang="sr-Latn-RS" sz="3200" dirty="0">
                <a:latin typeface="Trebuchet MS" panose="020B0603020202020204" pitchFamily="34" charset="0"/>
              </a:rPr>
              <a:t/>
            </a:r>
            <a:br>
              <a:rPr lang="sr-Latn-RS" sz="3200" dirty="0">
                <a:latin typeface="Trebuchet MS" panose="020B0603020202020204" pitchFamily="34" charset="0"/>
              </a:rPr>
            </a:br>
            <a:r>
              <a:rPr lang="sr-Latn-RS" sz="3200" dirty="0">
                <a:latin typeface="Trebuchet MS" panose="020B0603020202020204" pitchFamily="34" charset="0"/>
              </a:rPr>
              <a:t>Hotel u Beogradu koji sarađuje s lokalnim proizvođačima hrane (dobavljači), Booking.com (posrednik), i koristi online recenzije (potrošači) da prilagodi ponudu.</a:t>
            </a:r>
          </a:p>
          <a:p>
            <a:r>
              <a:rPr lang="sr-Latn-RS" sz="3200" dirty="0">
                <a:latin typeface="Trebuchet MS" panose="020B0603020202020204" pitchFamily="34" charset="0"/>
              </a:rPr>
              <a:t> </a:t>
            </a:r>
          </a:p>
          <a:p>
            <a:pPr marL="342900" lvl="0" indent="-342900"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endParaRPr lang="sr-Latn-RS" sz="3200" dirty="0">
              <a:effectLst/>
              <a:latin typeface="Trebuchet MS" panose="020B0603020202020204" pitchFamily="34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256771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7998" y="10286999"/>
                </a:moveTo>
                <a:lnTo>
                  <a:pt x="0" y="10286999"/>
                </a:lnTo>
                <a:lnTo>
                  <a:pt x="0" y="0"/>
                </a:lnTo>
                <a:lnTo>
                  <a:pt x="18287998" y="0"/>
                </a:lnTo>
                <a:lnTo>
                  <a:pt x="18287998" y="10286999"/>
                </a:lnTo>
                <a:close/>
              </a:path>
            </a:pathLst>
          </a:custGeom>
          <a:solidFill>
            <a:srgbClr val="E6DED8"/>
          </a:solidFill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0" y="0"/>
            <a:ext cx="18288000" cy="10314940"/>
            <a:chOff x="0" y="-514350"/>
            <a:chExt cx="18288000" cy="11346434"/>
          </a:xfrm>
        </p:grpSpPr>
        <p:sp>
          <p:nvSpPr>
            <p:cNvPr id="4" name="object 4"/>
            <p:cNvSpPr/>
            <p:nvPr/>
          </p:nvSpPr>
          <p:spPr>
            <a:xfrm>
              <a:off x="0" y="-514350"/>
              <a:ext cx="5066665" cy="11315700"/>
            </a:xfrm>
            <a:custGeom>
              <a:avLst/>
              <a:gdLst/>
              <a:ahLst/>
              <a:cxnLst/>
              <a:rect l="l" t="t" r="r" b="b"/>
              <a:pathLst>
                <a:path w="5066665" h="10287000">
                  <a:moveTo>
                    <a:pt x="0" y="0"/>
                  </a:moveTo>
                  <a:lnTo>
                    <a:pt x="5066270" y="0"/>
                  </a:lnTo>
                  <a:lnTo>
                    <a:pt x="5066270" y="10286999"/>
                  </a:lnTo>
                  <a:lnTo>
                    <a:pt x="0" y="1028699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AAA198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5" name="object 5"/>
            <p:cNvSpPr/>
            <p:nvPr/>
          </p:nvSpPr>
          <p:spPr>
            <a:xfrm>
              <a:off x="2209800" y="1171832"/>
              <a:ext cx="15087600" cy="7943850"/>
            </a:xfrm>
            <a:custGeom>
              <a:avLst/>
              <a:gdLst/>
              <a:ahLst/>
              <a:cxnLst/>
              <a:rect l="l" t="t" r="r" b="b"/>
              <a:pathLst>
                <a:path w="13792200" h="7943850">
                  <a:moveTo>
                    <a:pt x="13792198" y="7943849"/>
                  </a:moveTo>
                  <a:lnTo>
                    <a:pt x="0" y="7943849"/>
                  </a:lnTo>
                  <a:lnTo>
                    <a:pt x="0" y="0"/>
                  </a:lnTo>
                  <a:lnTo>
                    <a:pt x="13792198" y="0"/>
                  </a:lnTo>
                  <a:lnTo>
                    <a:pt x="13792198" y="794384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6" name="object 6"/>
            <p:cNvSpPr/>
            <p:nvPr/>
          </p:nvSpPr>
          <p:spPr>
            <a:xfrm>
              <a:off x="15590520" y="9904984"/>
              <a:ext cx="2697480" cy="927100"/>
            </a:xfrm>
            <a:custGeom>
              <a:avLst/>
              <a:gdLst/>
              <a:ahLst/>
              <a:cxnLst/>
              <a:rect l="l" t="t" r="r" b="b"/>
              <a:pathLst>
                <a:path w="2697480" h="927100">
                  <a:moveTo>
                    <a:pt x="2697006" y="926756"/>
                  </a:moveTo>
                  <a:lnTo>
                    <a:pt x="0" y="926756"/>
                  </a:lnTo>
                  <a:lnTo>
                    <a:pt x="0" y="0"/>
                  </a:lnTo>
                  <a:lnTo>
                    <a:pt x="2697006" y="0"/>
                  </a:lnTo>
                  <a:lnTo>
                    <a:pt x="2697006" y="926756"/>
                  </a:lnTo>
                  <a:close/>
                </a:path>
              </a:pathLst>
            </a:custGeom>
            <a:solidFill>
              <a:srgbClr val="AAA198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  <p:sp>
        <p:nvSpPr>
          <p:cNvPr id="7" name="Rectangle 6"/>
          <p:cNvSpPr/>
          <p:nvPr/>
        </p:nvSpPr>
        <p:spPr>
          <a:xfrm>
            <a:off x="3157220" y="2552700"/>
            <a:ext cx="9753600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r-Latn-RS" sz="3200" b="1" dirty="0" smtClean="0">
                <a:solidFill>
                  <a:srgbClr val="0070C0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Makromarketinško okruženje – Faktori</a:t>
            </a:r>
          </a:p>
          <a:p>
            <a:pPr marL="457200" indent="-457200">
              <a:buFont typeface="Wingdings" panose="05000000000000000000" pitchFamily="2" charset="2"/>
              <a:buChar char="ü"/>
            </a:pPr>
            <a:r>
              <a:rPr lang="sr-Latn-RS" sz="3200" b="1" dirty="0" smtClean="0"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PEST analiza:</a:t>
            </a:r>
            <a:endParaRPr lang="sr-Latn-RS" sz="3200" dirty="0" smtClean="0">
              <a:effectLst/>
              <a:latin typeface="Trebuchet MS" panose="020B0603020202020204" pitchFamily="34" charset="0"/>
              <a:ea typeface="Times New Roman" panose="02020603050405020304" pitchFamily="18" charset="0"/>
            </a:endParaRPr>
          </a:p>
          <a:p>
            <a:pPr marL="342900" lvl="0" indent="-342900"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sr-Latn-RS" sz="3200" dirty="0" smtClean="0"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Ekonomski faktori</a:t>
            </a:r>
          </a:p>
          <a:p>
            <a:pPr marL="342900" lvl="0" indent="-342900"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sr-Latn-RS" sz="3200" dirty="0" smtClean="0"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Demografski faktori</a:t>
            </a:r>
          </a:p>
          <a:p>
            <a:pPr marL="342900" lvl="0" indent="-342900"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sr-Latn-RS" sz="3200" dirty="0" smtClean="0"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Prirodno okruženje</a:t>
            </a:r>
          </a:p>
          <a:p>
            <a:pPr marL="342900" lvl="0" indent="-342900"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sr-Latn-RS" sz="3200" dirty="0" smtClean="0"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Tehnološki faktori</a:t>
            </a:r>
          </a:p>
          <a:p>
            <a:pPr marL="342900" lvl="0" indent="-342900"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sr-Latn-RS" sz="3200" dirty="0" smtClean="0"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Političko-pravni faktori</a:t>
            </a:r>
            <a:endParaRPr lang="sr-Latn-RS" sz="3200" dirty="0">
              <a:effectLst/>
              <a:latin typeface="Trebuchet MS" panose="020B0603020202020204" pitchFamily="34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22974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7998" y="10286999"/>
                </a:moveTo>
                <a:lnTo>
                  <a:pt x="0" y="10286999"/>
                </a:lnTo>
                <a:lnTo>
                  <a:pt x="0" y="0"/>
                </a:lnTo>
                <a:lnTo>
                  <a:pt x="18287998" y="0"/>
                </a:lnTo>
                <a:lnTo>
                  <a:pt x="18287998" y="10286999"/>
                </a:lnTo>
                <a:close/>
              </a:path>
            </a:pathLst>
          </a:custGeom>
          <a:solidFill>
            <a:srgbClr val="E6DED8"/>
          </a:solidFill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0" y="0"/>
            <a:ext cx="18288000" cy="10314940"/>
            <a:chOff x="0" y="-514350"/>
            <a:chExt cx="18288000" cy="11346434"/>
          </a:xfrm>
        </p:grpSpPr>
        <p:sp>
          <p:nvSpPr>
            <p:cNvPr id="4" name="object 4"/>
            <p:cNvSpPr/>
            <p:nvPr/>
          </p:nvSpPr>
          <p:spPr>
            <a:xfrm>
              <a:off x="0" y="-514350"/>
              <a:ext cx="5066665" cy="11315700"/>
            </a:xfrm>
            <a:custGeom>
              <a:avLst/>
              <a:gdLst/>
              <a:ahLst/>
              <a:cxnLst/>
              <a:rect l="l" t="t" r="r" b="b"/>
              <a:pathLst>
                <a:path w="5066665" h="10287000">
                  <a:moveTo>
                    <a:pt x="0" y="0"/>
                  </a:moveTo>
                  <a:lnTo>
                    <a:pt x="5066270" y="0"/>
                  </a:lnTo>
                  <a:lnTo>
                    <a:pt x="5066270" y="10286999"/>
                  </a:lnTo>
                  <a:lnTo>
                    <a:pt x="0" y="1028699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AAA198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5" name="object 5"/>
            <p:cNvSpPr/>
            <p:nvPr/>
          </p:nvSpPr>
          <p:spPr>
            <a:xfrm>
              <a:off x="2209800" y="1171832"/>
              <a:ext cx="15087600" cy="7943850"/>
            </a:xfrm>
            <a:custGeom>
              <a:avLst/>
              <a:gdLst/>
              <a:ahLst/>
              <a:cxnLst/>
              <a:rect l="l" t="t" r="r" b="b"/>
              <a:pathLst>
                <a:path w="13792200" h="7943850">
                  <a:moveTo>
                    <a:pt x="13792198" y="7943849"/>
                  </a:moveTo>
                  <a:lnTo>
                    <a:pt x="0" y="7943849"/>
                  </a:lnTo>
                  <a:lnTo>
                    <a:pt x="0" y="0"/>
                  </a:lnTo>
                  <a:lnTo>
                    <a:pt x="13792198" y="0"/>
                  </a:lnTo>
                  <a:lnTo>
                    <a:pt x="13792198" y="794384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6" name="object 6"/>
            <p:cNvSpPr/>
            <p:nvPr/>
          </p:nvSpPr>
          <p:spPr>
            <a:xfrm>
              <a:off x="15590520" y="9904984"/>
              <a:ext cx="2697480" cy="927100"/>
            </a:xfrm>
            <a:custGeom>
              <a:avLst/>
              <a:gdLst/>
              <a:ahLst/>
              <a:cxnLst/>
              <a:rect l="l" t="t" r="r" b="b"/>
              <a:pathLst>
                <a:path w="2697480" h="927100">
                  <a:moveTo>
                    <a:pt x="2697006" y="926756"/>
                  </a:moveTo>
                  <a:lnTo>
                    <a:pt x="0" y="926756"/>
                  </a:lnTo>
                  <a:lnTo>
                    <a:pt x="0" y="0"/>
                  </a:lnTo>
                  <a:lnTo>
                    <a:pt x="2697006" y="0"/>
                  </a:lnTo>
                  <a:lnTo>
                    <a:pt x="2697006" y="926756"/>
                  </a:lnTo>
                  <a:close/>
                </a:path>
              </a:pathLst>
            </a:custGeom>
            <a:solidFill>
              <a:srgbClr val="AAA198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  <p:pic>
        <p:nvPicPr>
          <p:cNvPr id="9" name="Picture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19600" y="1257300"/>
            <a:ext cx="10210800" cy="68688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6346084" y="8015220"/>
            <a:ext cx="635783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sr-Latn-BA" sz="3200" dirty="0" smtClean="0"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Angsana New"/>
              </a:rPr>
              <a:t>Marketinško okruženje u turizmu </a:t>
            </a:r>
            <a:endParaRPr lang="sr-Latn-RS" sz="3200" dirty="0">
              <a:latin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861149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7998" y="10286999"/>
                </a:moveTo>
                <a:lnTo>
                  <a:pt x="0" y="10286999"/>
                </a:lnTo>
                <a:lnTo>
                  <a:pt x="0" y="0"/>
                </a:lnTo>
                <a:lnTo>
                  <a:pt x="18287998" y="0"/>
                </a:lnTo>
                <a:lnTo>
                  <a:pt x="18287998" y="10286999"/>
                </a:lnTo>
                <a:close/>
              </a:path>
            </a:pathLst>
          </a:custGeom>
          <a:solidFill>
            <a:srgbClr val="E6DED8"/>
          </a:solidFill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0" y="0"/>
            <a:ext cx="18288000" cy="10314940"/>
            <a:chOff x="0" y="-514350"/>
            <a:chExt cx="18288000" cy="11346434"/>
          </a:xfrm>
        </p:grpSpPr>
        <p:sp>
          <p:nvSpPr>
            <p:cNvPr id="4" name="object 4"/>
            <p:cNvSpPr/>
            <p:nvPr/>
          </p:nvSpPr>
          <p:spPr>
            <a:xfrm>
              <a:off x="0" y="-514350"/>
              <a:ext cx="5066665" cy="11315700"/>
            </a:xfrm>
            <a:custGeom>
              <a:avLst/>
              <a:gdLst/>
              <a:ahLst/>
              <a:cxnLst/>
              <a:rect l="l" t="t" r="r" b="b"/>
              <a:pathLst>
                <a:path w="5066665" h="10287000">
                  <a:moveTo>
                    <a:pt x="0" y="0"/>
                  </a:moveTo>
                  <a:lnTo>
                    <a:pt x="5066270" y="0"/>
                  </a:lnTo>
                  <a:lnTo>
                    <a:pt x="5066270" y="10286999"/>
                  </a:lnTo>
                  <a:lnTo>
                    <a:pt x="0" y="1028699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AAA198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5" name="object 5"/>
            <p:cNvSpPr/>
            <p:nvPr/>
          </p:nvSpPr>
          <p:spPr>
            <a:xfrm>
              <a:off x="2209800" y="1171832"/>
              <a:ext cx="15087600" cy="7943850"/>
            </a:xfrm>
            <a:custGeom>
              <a:avLst/>
              <a:gdLst/>
              <a:ahLst/>
              <a:cxnLst/>
              <a:rect l="l" t="t" r="r" b="b"/>
              <a:pathLst>
                <a:path w="13792200" h="7943850">
                  <a:moveTo>
                    <a:pt x="13792198" y="7943849"/>
                  </a:moveTo>
                  <a:lnTo>
                    <a:pt x="0" y="7943849"/>
                  </a:lnTo>
                  <a:lnTo>
                    <a:pt x="0" y="0"/>
                  </a:lnTo>
                  <a:lnTo>
                    <a:pt x="13792198" y="0"/>
                  </a:lnTo>
                  <a:lnTo>
                    <a:pt x="13792198" y="794384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6" name="object 6"/>
            <p:cNvSpPr/>
            <p:nvPr/>
          </p:nvSpPr>
          <p:spPr>
            <a:xfrm>
              <a:off x="15590520" y="9904984"/>
              <a:ext cx="2697480" cy="927100"/>
            </a:xfrm>
            <a:custGeom>
              <a:avLst/>
              <a:gdLst/>
              <a:ahLst/>
              <a:cxnLst/>
              <a:rect l="l" t="t" r="r" b="b"/>
              <a:pathLst>
                <a:path w="2697480" h="927100">
                  <a:moveTo>
                    <a:pt x="2697006" y="926756"/>
                  </a:moveTo>
                  <a:lnTo>
                    <a:pt x="0" y="926756"/>
                  </a:lnTo>
                  <a:lnTo>
                    <a:pt x="0" y="0"/>
                  </a:lnTo>
                  <a:lnTo>
                    <a:pt x="2697006" y="0"/>
                  </a:lnTo>
                  <a:lnTo>
                    <a:pt x="2697006" y="926756"/>
                  </a:lnTo>
                  <a:close/>
                </a:path>
              </a:pathLst>
            </a:custGeom>
            <a:solidFill>
              <a:srgbClr val="AAA198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  <p:sp>
        <p:nvSpPr>
          <p:cNvPr id="7" name="Rectangle 6"/>
          <p:cNvSpPr/>
          <p:nvPr/>
        </p:nvSpPr>
        <p:spPr>
          <a:xfrm>
            <a:off x="3398520" y="2486604"/>
            <a:ext cx="12192000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r-Latn-RS" sz="3200" b="1" dirty="0" smtClean="0">
                <a:solidFill>
                  <a:srgbClr val="0070C0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Primeri uticaja faktora makrookruženja</a:t>
            </a:r>
          </a:p>
          <a:p>
            <a:endParaRPr lang="sr-Latn-RS" sz="3200" b="1" dirty="0" smtClean="0">
              <a:solidFill>
                <a:srgbClr val="0070C0"/>
              </a:solidFill>
              <a:effectLst/>
              <a:latin typeface="Trebuchet MS" panose="020B0603020202020204" pitchFamily="34" charset="0"/>
              <a:ea typeface="Times New Roman" panose="02020603050405020304" pitchFamily="18" charset="0"/>
            </a:endParaRPr>
          </a:p>
          <a:p>
            <a:pPr marL="457200" indent="-457200">
              <a:buFont typeface="Wingdings" panose="05000000000000000000" pitchFamily="2" charset="2"/>
              <a:buChar char="ü"/>
            </a:pPr>
            <a:r>
              <a:rPr lang="sr-Latn-RS" sz="3200" b="1" dirty="0" smtClean="0"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Ekonomski faktori:</a:t>
            </a:r>
            <a:r>
              <a:rPr lang="sr-Latn-RS" sz="3200" dirty="0" smtClean="0"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/>
            </a:r>
            <a:br>
              <a:rPr lang="sr-Latn-RS" sz="3200" dirty="0" smtClean="0"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</a:br>
            <a:r>
              <a:rPr lang="sr-Latn-RS" sz="3200" dirty="0" smtClean="0"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Tokom recesije 2020, smanjenje ličnih prihoda → pad broja putovanja.</a:t>
            </a:r>
          </a:p>
          <a:p>
            <a:pPr marL="457200" indent="-457200">
              <a:buFont typeface="Wingdings" panose="05000000000000000000" pitchFamily="2" charset="2"/>
              <a:buChar char="ü"/>
            </a:pPr>
            <a:r>
              <a:rPr lang="sr-Latn-RS" sz="3200" b="1" dirty="0" smtClean="0"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Demografski faktori:</a:t>
            </a:r>
            <a:r>
              <a:rPr lang="sr-Latn-RS" sz="3200" dirty="0" smtClean="0"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/>
            </a:r>
            <a:br>
              <a:rPr lang="sr-Latn-RS" sz="3200" dirty="0" smtClean="0"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</a:br>
            <a:r>
              <a:rPr lang="sr-Latn-RS" sz="3200" dirty="0" smtClean="0"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Porast broja senior turista → razvoj "silver" turizma.</a:t>
            </a:r>
          </a:p>
          <a:p>
            <a:pPr marL="457200" indent="-457200">
              <a:buFont typeface="Wingdings" panose="05000000000000000000" pitchFamily="2" charset="2"/>
              <a:buChar char="ü"/>
            </a:pPr>
            <a:r>
              <a:rPr lang="sr-Latn-RS" sz="3200" b="1" dirty="0" smtClean="0"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Tehnološki faktori:</a:t>
            </a:r>
            <a:r>
              <a:rPr lang="sr-Latn-RS" sz="3200" dirty="0" smtClean="0"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/>
            </a:r>
            <a:br>
              <a:rPr lang="sr-Latn-RS" sz="3200" dirty="0" smtClean="0"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</a:br>
            <a:r>
              <a:rPr lang="sr-Latn-RS" sz="3200" dirty="0" smtClean="0"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Rast online rezervacija putem Airbnb i Booking → digitalizacija turističkih agencija.</a:t>
            </a:r>
            <a:endParaRPr lang="sr-Latn-RS" sz="3200" dirty="0">
              <a:effectLst/>
              <a:latin typeface="Trebuchet MS" panose="020B0603020202020204" pitchFamily="34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223845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7998" y="10286999"/>
                </a:moveTo>
                <a:lnTo>
                  <a:pt x="0" y="10286999"/>
                </a:lnTo>
                <a:lnTo>
                  <a:pt x="0" y="0"/>
                </a:lnTo>
                <a:lnTo>
                  <a:pt x="18287998" y="0"/>
                </a:lnTo>
                <a:lnTo>
                  <a:pt x="18287998" y="10286999"/>
                </a:lnTo>
                <a:close/>
              </a:path>
            </a:pathLst>
          </a:custGeom>
          <a:solidFill>
            <a:srgbClr val="E6DED8"/>
          </a:solidFill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0" y="0"/>
            <a:ext cx="18288000" cy="10314940"/>
            <a:chOff x="0" y="-514350"/>
            <a:chExt cx="18288000" cy="11346434"/>
          </a:xfrm>
        </p:grpSpPr>
        <p:sp>
          <p:nvSpPr>
            <p:cNvPr id="4" name="object 4"/>
            <p:cNvSpPr/>
            <p:nvPr/>
          </p:nvSpPr>
          <p:spPr>
            <a:xfrm>
              <a:off x="0" y="-514350"/>
              <a:ext cx="5066665" cy="11315700"/>
            </a:xfrm>
            <a:custGeom>
              <a:avLst/>
              <a:gdLst/>
              <a:ahLst/>
              <a:cxnLst/>
              <a:rect l="l" t="t" r="r" b="b"/>
              <a:pathLst>
                <a:path w="5066665" h="10287000">
                  <a:moveTo>
                    <a:pt x="0" y="0"/>
                  </a:moveTo>
                  <a:lnTo>
                    <a:pt x="5066270" y="0"/>
                  </a:lnTo>
                  <a:lnTo>
                    <a:pt x="5066270" y="10286999"/>
                  </a:lnTo>
                  <a:lnTo>
                    <a:pt x="0" y="1028699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AAA198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5" name="object 5"/>
            <p:cNvSpPr/>
            <p:nvPr/>
          </p:nvSpPr>
          <p:spPr>
            <a:xfrm>
              <a:off x="2209800" y="1171832"/>
              <a:ext cx="15087600" cy="7943850"/>
            </a:xfrm>
            <a:custGeom>
              <a:avLst/>
              <a:gdLst/>
              <a:ahLst/>
              <a:cxnLst/>
              <a:rect l="l" t="t" r="r" b="b"/>
              <a:pathLst>
                <a:path w="13792200" h="7943850">
                  <a:moveTo>
                    <a:pt x="13792198" y="7943849"/>
                  </a:moveTo>
                  <a:lnTo>
                    <a:pt x="0" y="7943849"/>
                  </a:lnTo>
                  <a:lnTo>
                    <a:pt x="0" y="0"/>
                  </a:lnTo>
                  <a:lnTo>
                    <a:pt x="13792198" y="0"/>
                  </a:lnTo>
                  <a:lnTo>
                    <a:pt x="13792198" y="794384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6" name="object 6"/>
            <p:cNvSpPr/>
            <p:nvPr/>
          </p:nvSpPr>
          <p:spPr>
            <a:xfrm>
              <a:off x="15590520" y="9904984"/>
              <a:ext cx="2697480" cy="927100"/>
            </a:xfrm>
            <a:custGeom>
              <a:avLst/>
              <a:gdLst/>
              <a:ahLst/>
              <a:cxnLst/>
              <a:rect l="l" t="t" r="r" b="b"/>
              <a:pathLst>
                <a:path w="2697480" h="927100">
                  <a:moveTo>
                    <a:pt x="2697006" y="926756"/>
                  </a:moveTo>
                  <a:lnTo>
                    <a:pt x="0" y="926756"/>
                  </a:lnTo>
                  <a:lnTo>
                    <a:pt x="0" y="0"/>
                  </a:lnTo>
                  <a:lnTo>
                    <a:pt x="2697006" y="0"/>
                  </a:lnTo>
                  <a:lnTo>
                    <a:pt x="2697006" y="926756"/>
                  </a:lnTo>
                  <a:close/>
                </a:path>
              </a:pathLst>
            </a:custGeom>
            <a:solidFill>
              <a:srgbClr val="AAA198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  <p:sp>
        <p:nvSpPr>
          <p:cNvPr id="7" name="Rectangle 6"/>
          <p:cNvSpPr/>
          <p:nvPr/>
        </p:nvSpPr>
        <p:spPr>
          <a:xfrm>
            <a:off x="2743200" y="2400300"/>
            <a:ext cx="14097000" cy="40318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r-Latn-RS" sz="3200" b="1" dirty="0" smtClean="0">
                <a:solidFill>
                  <a:srgbClr val="0070C0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Analiza tržišta u turizmu</a:t>
            </a:r>
          </a:p>
          <a:p>
            <a:pPr marL="457200" indent="-457200">
              <a:buFont typeface="Wingdings" panose="05000000000000000000" pitchFamily="2" charset="2"/>
              <a:buChar char="ü"/>
            </a:pPr>
            <a:endParaRPr lang="sr-Latn-RS" sz="3200" b="1" dirty="0">
              <a:solidFill>
                <a:srgbClr val="0070C0"/>
              </a:solidFill>
              <a:latin typeface="Trebuchet MS" panose="020B0603020202020204" pitchFamily="34" charset="0"/>
              <a:ea typeface="Times New Roman" panose="02020603050405020304" pitchFamily="18" charset="0"/>
            </a:endParaRPr>
          </a:p>
          <a:p>
            <a:pPr marL="457200" indent="-457200">
              <a:buFont typeface="Wingdings" panose="05000000000000000000" pitchFamily="2" charset="2"/>
              <a:buChar char="ü"/>
            </a:pPr>
            <a:r>
              <a:rPr lang="sr-Latn-RS" sz="3200" b="1" dirty="0" smtClean="0">
                <a:solidFill>
                  <a:schemeClr val="tx1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Cilj:</a:t>
            </a:r>
            <a:r>
              <a:rPr lang="sr-Latn-RS" sz="3200" dirty="0" smtClean="0"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Razumevanje tržišta = postavljanje efikasnih marketinških strategija</a:t>
            </a:r>
          </a:p>
          <a:p>
            <a:pPr marL="457200" indent="-457200">
              <a:buFont typeface="Wingdings" panose="05000000000000000000" pitchFamily="2" charset="2"/>
              <a:buChar char="ü"/>
            </a:pPr>
            <a:endParaRPr lang="sr-Latn-RS" sz="3200" b="1" dirty="0" smtClean="0">
              <a:effectLst/>
              <a:latin typeface="Trebuchet MS" panose="020B0603020202020204" pitchFamily="34" charset="0"/>
              <a:ea typeface="Times New Roman" panose="02020603050405020304" pitchFamily="18" charset="0"/>
            </a:endParaRPr>
          </a:p>
          <a:p>
            <a:pPr marL="457200" indent="-457200">
              <a:buFont typeface="Wingdings" panose="05000000000000000000" pitchFamily="2" charset="2"/>
              <a:buChar char="ü"/>
            </a:pPr>
            <a:r>
              <a:rPr lang="sr-Latn-RS" sz="3200" b="1" dirty="0" smtClean="0"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Obuhvata:</a:t>
            </a:r>
            <a:endParaRPr lang="sr-Latn-RS" sz="3200" dirty="0" smtClean="0">
              <a:effectLst/>
              <a:latin typeface="Trebuchet MS" panose="020B0603020202020204" pitchFamily="34" charset="0"/>
              <a:ea typeface="Times New Roman" panose="02020603050405020304" pitchFamily="18" charset="0"/>
            </a:endParaRPr>
          </a:p>
          <a:p>
            <a:pPr marL="342900" lvl="0" indent="-342900"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sr-Latn-RS" sz="3200" dirty="0" smtClean="0"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Analizu ponude</a:t>
            </a:r>
          </a:p>
          <a:p>
            <a:pPr marL="342900" lvl="0" indent="-342900"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sr-Latn-RS" sz="3200" dirty="0" smtClean="0"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Analizu tražnje</a:t>
            </a:r>
          </a:p>
          <a:p>
            <a:pPr marL="342900" lvl="0" indent="-342900"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sr-Latn-RS" sz="3200" dirty="0" smtClean="0"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Analizu konkurencije</a:t>
            </a:r>
            <a:endParaRPr lang="sr-Latn-RS" sz="3200" dirty="0">
              <a:effectLst/>
              <a:latin typeface="Trebuchet MS" panose="020B0603020202020204" pitchFamily="34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107670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7998" y="10286999"/>
                </a:moveTo>
                <a:lnTo>
                  <a:pt x="0" y="10286999"/>
                </a:lnTo>
                <a:lnTo>
                  <a:pt x="0" y="0"/>
                </a:lnTo>
                <a:lnTo>
                  <a:pt x="18287998" y="0"/>
                </a:lnTo>
                <a:lnTo>
                  <a:pt x="18287998" y="10286999"/>
                </a:lnTo>
                <a:close/>
              </a:path>
            </a:pathLst>
          </a:custGeom>
          <a:solidFill>
            <a:srgbClr val="E6DED8"/>
          </a:solidFill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0" y="0"/>
            <a:ext cx="18288000" cy="10314940"/>
            <a:chOff x="0" y="-514350"/>
            <a:chExt cx="18288000" cy="11346434"/>
          </a:xfrm>
        </p:grpSpPr>
        <p:sp>
          <p:nvSpPr>
            <p:cNvPr id="4" name="object 4"/>
            <p:cNvSpPr/>
            <p:nvPr/>
          </p:nvSpPr>
          <p:spPr>
            <a:xfrm>
              <a:off x="0" y="-514350"/>
              <a:ext cx="5066665" cy="11315700"/>
            </a:xfrm>
            <a:custGeom>
              <a:avLst/>
              <a:gdLst/>
              <a:ahLst/>
              <a:cxnLst/>
              <a:rect l="l" t="t" r="r" b="b"/>
              <a:pathLst>
                <a:path w="5066665" h="10287000">
                  <a:moveTo>
                    <a:pt x="0" y="0"/>
                  </a:moveTo>
                  <a:lnTo>
                    <a:pt x="5066270" y="0"/>
                  </a:lnTo>
                  <a:lnTo>
                    <a:pt x="5066270" y="10286999"/>
                  </a:lnTo>
                  <a:lnTo>
                    <a:pt x="0" y="1028699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AAA198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5" name="object 5"/>
            <p:cNvSpPr/>
            <p:nvPr/>
          </p:nvSpPr>
          <p:spPr>
            <a:xfrm>
              <a:off x="2209800" y="1171832"/>
              <a:ext cx="15087600" cy="7943850"/>
            </a:xfrm>
            <a:custGeom>
              <a:avLst/>
              <a:gdLst/>
              <a:ahLst/>
              <a:cxnLst/>
              <a:rect l="l" t="t" r="r" b="b"/>
              <a:pathLst>
                <a:path w="13792200" h="7943850">
                  <a:moveTo>
                    <a:pt x="13792198" y="7943849"/>
                  </a:moveTo>
                  <a:lnTo>
                    <a:pt x="0" y="7943849"/>
                  </a:lnTo>
                  <a:lnTo>
                    <a:pt x="0" y="0"/>
                  </a:lnTo>
                  <a:lnTo>
                    <a:pt x="13792198" y="0"/>
                  </a:lnTo>
                  <a:lnTo>
                    <a:pt x="13792198" y="794384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6" name="object 6"/>
            <p:cNvSpPr/>
            <p:nvPr/>
          </p:nvSpPr>
          <p:spPr>
            <a:xfrm>
              <a:off x="15590520" y="9904984"/>
              <a:ext cx="2697480" cy="927100"/>
            </a:xfrm>
            <a:custGeom>
              <a:avLst/>
              <a:gdLst/>
              <a:ahLst/>
              <a:cxnLst/>
              <a:rect l="l" t="t" r="r" b="b"/>
              <a:pathLst>
                <a:path w="2697480" h="927100">
                  <a:moveTo>
                    <a:pt x="2697006" y="926756"/>
                  </a:moveTo>
                  <a:lnTo>
                    <a:pt x="0" y="926756"/>
                  </a:lnTo>
                  <a:lnTo>
                    <a:pt x="0" y="0"/>
                  </a:lnTo>
                  <a:lnTo>
                    <a:pt x="2697006" y="0"/>
                  </a:lnTo>
                  <a:lnTo>
                    <a:pt x="2697006" y="926756"/>
                  </a:lnTo>
                  <a:close/>
                </a:path>
              </a:pathLst>
            </a:custGeom>
            <a:solidFill>
              <a:srgbClr val="AAA198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  <p:sp>
        <p:nvSpPr>
          <p:cNvPr id="7" name="Rectangle 6"/>
          <p:cNvSpPr/>
          <p:nvPr/>
        </p:nvSpPr>
        <p:spPr>
          <a:xfrm>
            <a:off x="3200400" y="2400300"/>
            <a:ext cx="12115800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r-Latn-RS" sz="3200" b="1" dirty="0" smtClean="0">
                <a:solidFill>
                  <a:schemeClr val="tx2">
                    <a:lumMod val="60000"/>
                    <a:lumOff val="40000"/>
                  </a:schemeClr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Analiza tražnje</a:t>
            </a:r>
          </a:p>
          <a:p>
            <a:endParaRPr lang="sr-Latn-RS" sz="3200" b="1" dirty="0" smtClean="0">
              <a:solidFill>
                <a:schemeClr val="tx2">
                  <a:lumMod val="60000"/>
                  <a:lumOff val="40000"/>
                </a:schemeClr>
              </a:solidFill>
              <a:effectLst/>
              <a:latin typeface="Trebuchet MS" panose="020B0603020202020204" pitchFamily="34" charset="0"/>
              <a:ea typeface="Times New Roman" panose="02020603050405020304" pitchFamily="18" charset="0"/>
            </a:endParaRPr>
          </a:p>
          <a:p>
            <a:pPr marL="342900" lvl="0" indent="-342900"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sr-Latn-RS" sz="3200" dirty="0" smtClean="0"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Ko su turisti?</a:t>
            </a:r>
          </a:p>
          <a:p>
            <a:pPr marL="342900" lvl="0" indent="-342900"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sr-Latn-RS" sz="3200" dirty="0" smtClean="0"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Koji su motivi putovanja?</a:t>
            </a:r>
          </a:p>
          <a:p>
            <a:pPr marL="342900" lvl="0" indent="-342900"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sr-Latn-RS" sz="3200" dirty="0" smtClean="0"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Kako biraju destinaciju?</a:t>
            </a:r>
          </a:p>
          <a:p>
            <a:pPr lvl="0">
              <a:buSzPts val="1000"/>
              <a:tabLst>
                <a:tab pos="457200" algn="l"/>
              </a:tabLst>
            </a:pPr>
            <a:endParaRPr lang="sr-Latn-RS" sz="3200" dirty="0" smtClean="0">
              <a:effectLst/>
              <a:latin typeface="Trebuchet MS" panose="020B0603020202020204" pitchFamily="34" charset="0"/>
              <a:ea typeface="Times New Roman" panose="02020603050405020304" pitchFamily="18" charset="0"/>
            </a:endParaRPr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sr-Latn-RS" sz="3200" b="1" dirty="0" smtClean="0">
                <a:effectLst/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Primer:</a:t>
            </a:r>
            <a:r>
              <a:rPr lang="sr-Latn-RS" sz="3200" dirty="0" smtClean="0">
                <a:effectLst/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sr-Latn-RS" sz="3200" dirty="0" smtClean="0">
                <a:effectLst/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sr-Latn-RS" sz="3200" dirty="0"/>
              <a:t>Istraživanje pokazuje da 65% mladih turista koristi Instagram kao glavni izvor inspiracije za destinacije.</a:t>
            </a:r>
          </a:p>
        </p:txBody>
      </p:sp>
    </p:spTree>
    <p:extLst>
      <p:ext uri="{BB962C8B-B14F-4D97-AF65-F5344CB8AC3E}">
        <p14:creationId xmlns:p14="http://schemas.microsoft.com/office/powerpoint/2010/main" val="31721509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7998" y="10286999"/>
                </a:moveTo>
                <a:lnTo>
                  <a:pt x="0" y="10286999"/>
                </a:lnTo>
                <a:lnTo>
                  <a:pt x="0" y="0"/>
                </a:lnTo>
                <a:lnTo>
                  <a:pt x="18287998" y="0"/>
                </a:lnTo>
                <a:lnTo>
                  <a:pt x="18287998" y="10286999"/>
                </a:lnTo>
                <a:close/>
              </a:path>
            </a:pathLst>
          </a:custGeom>
          <a:solidFill>
            <a:srgbClr val="E6DED8"/>
          </a:solidFill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0" y="0"/>
            <a:ext cx="18288000" cy="10314940"/>
            <a:chOff x="0" y="-514350"/>
            <a:chExt cx="18288000" cy="11346434"/>
          </a:xfrm>
        </p:grpSpPr>
        <p:sp>
          <p:nvSpPr>
            <p:cNvPr id="4" name="object 4"/>
            <p:cNvSpPr/>
            <p:nvPr/>
          </p:nvSpPr>
          <p:spPr>
            <a:xfrm>
              <a:off x="0" y="-514350"/>
              <a:ext cx="5066665" cy="11315700"/>
            </a:xfrm>
            <a:custGeom>
              <a:avLst/>
              <a:gdLst/>
              <a:ahLst/>
              <a:cxnLst/>
              <a:rect l="l" t="t" r="r" b="b"/>
              <a:pathLst>
                <a:path w="5066665" h="10287000">
                  <a:moveTo>
                    <a:pt x="0" y="0"/>
                  </a:moveTo>
                  <a:lnTo>
                    <a:pt x="5066270" y="0"/>
                  </a:lnTo>
                  <a:lnTo>
                    <a:pt x="5066270" y="10286999"/>
                  </a:lnTo>
                  <a:lnTo>
                    <a:pt x="0" y="1028699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AAA198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5" name="object 5"/>
            <p:cNvSpPr/>
            <p:nvPr/>
          </p:nvSpPr>
          <p:spPr>
            <a:xfrm>
              <a:off x="2209800" y="1171832"/>
              <a:ext cx="15087600" cy="7943850"/>
            </a:xfrm>
            <a:custGeom>
              <a:avLst/>
              <a:gdLst/>
              <a:ahLst/>
              <a:cxnLst/>
              <a:rect l="l" t="t" r="r" b="b"/>
              <a:pathLst>
                <a:path w="13792200" h="7943850">
                  <a:moveTo>
                    <a:pt x="13792198" y="7943849"/>
                  </a:moveTo>
                  <a:lnTo>
                    <a:pt x="0" y="7943849"/>
                  </a:lnTo>
                  <a:lnTo>
                    <a:pt x="0" y="0"/>
                  </a:lnTo>
                  <a:lnTo>
                    <a:pt x="13792198" y="0"/>
                  </a:lnTo>
                  <a:lnTo>
                    <a:pt x="13792198" y="794384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6" name="object 6"/>
            <p:cNvSpPr/>
            <p:nvPr/>
          </p:nvSpPr>
          <p:spPr>
            <a:xfrm>
              <a:off x="15590520" y="9904984"/>
              <a:ext cx="2697480" cy="927100"/>
            </a:xfrm>
            <a:custGeom>
              <a:avLst/>
              <a:gdLst/>
              <a:ahLst/>
              <a:cxnLst/>
              <a:rect l="l" t="t" r="r" b="b"/>
              <a:pathLst>
                <a:path w="2697480" h="927100">
                  <a:moveTo>
                    <a:pt x="2697006" y="926756"/>
                  </a:moveTo>
                  <a:lnTo>
                    <a:pt x="0" y="926756"/>
                  </a:lnTo>
                  <a:lnTo>
                    <a:pt x="0" y="0"/>
                  </a:lnTo>
                  <a:lnTo>
                    <a:pt x="2697006" y="0"/>
                  </a:lnTo>
                  <a:lnTo>
                    <a:pt x="2697006" y="926756"/>
                  </a:lnTo>
                  <a:close/>
                </a:path>
              </a:pathLst>
            </a:custGeom>
            <a:solidFill>
              <a:srgbClr val="AAA198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  <p:sp>
        <p:nvSpPr>
          <p:cNvPr id="7" name="Rectangle 6"/>
          <p:cNvSpPr/>
          <p:nvPr/>
        </p:nvSpPr>
        <p:spPr>
          <a:xfrm>
            <a:off x="3550920" y="3051588"/>
            <a:ext cx="12039600" cy="40318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r-Latn-RS" sz="3200" b="1" dirty="0" smtClean="0">
                <a:solidFill>
                  <a:schemeClr val="tx2">
                    <a:lumMod val="60000"/>
                    <a:lumOff val="40000"/>
                  </a:schemeClr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Analiza konkurencije</a:t>
            </a:r>
          </a:p>
          <a:p>
            <a:endParaRPr lang="sr-Latn-RS" sz="3200" b="1" dirty="0" smtClean="0">
              <a:solidFill>
                <a:schemeClr val="tx2">
                  <a:lumMod val="60000"/>
                  <a:lumOff val="40000"/>
                </a:schemeClr>
              </a:solidFill>
              <a:effectLst/>
              <a:latin typeface="Trebuchet MS" panose="020B0603020202020204" pitchFamily="34" charset="0"/>
              <a:ea typeface="Times New Roman" panose="02020603050405020304" pitchFamily="18" charset="0"/>
            </a:endParaRPr>
          </a:p>
          <a:p>
            <a:pPr marL="342900" lvl="0" indent="-342900"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sr-Latn-RS" sz="3200" dirty="0" smtClean="0"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Identifikacija konkurenata</a:t>
            </a:r>
          </a:p>
          <a:p>
            <a:pPr marL="342900" lvl="0" indent="-342900"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sr-Latn-RS" sz="3200" dirty="0" smtClean="0"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Praćenje ponašanja i strategija</a:t>
            </a:r>
          </a:p>
          <a:p>
            <a:pPr marL="342900" lvl="0" indent="-342900"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sr-Latn-RS" sz="3200" dirty="0" smtClean="0"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Benchmarking</a:t>
            </a:r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sr-Latn-RS" sz="3200" dirty="0" smtClean="0"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 </a:t>
            </a:r>
            <a:r>
              <a:rPr lang="sr-Latn-RS" sz="3200" b="1" dirty="0" smtClean="0"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Primer:</a:t>
            </a:r>
            <a:r>
              <a:rPr lang="sr-Latn-RS" sz="3200" dirty="0" smtClean="0"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/>
            </a:r>
            <a:br>
              <a:rPr lang="sr-Latn-RS" sz="3200" dirty="0" smtClean="0"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</a:br>
            <a:r>
              <a:rPr lang="sr-Latn-RS" sz="3200" dirty="0" smtClean="0"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Zlatibor vs. Kopaonik – dve planinske destinacije u Srbiji u stalnoj konkurenciji za domaće goste.</a:t>
            </a:r>
            <a:endParaRPr lang="sr-Latn-RS" sz="3200" dirty="0">
              <a:effectLst/>
              <a:latin typeface="Trebuchet MS" panose="020B0603020202020204" pitchFamily="34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331385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7998" y="10286999"/>
                </a:moveTo>
                <a:lnTo>
                  <a:pt x="0" y="10286999"/>
                </a:lnTo>
                <a:lnTo>
                  <a:pt x="0" y="0"/>
                </a:lnTo>
                <a:lnTo>
                  <a:pt x="18287998" y="0"/>
                </a:lnTo>
                <a:lnTo>
                  <a:pt x="18287998" y="10286999"/>
                </a:lnTo>
                <a:close/>
              </a:path>
            </a:pathLst>
          </a:custGeom>
          <a:solidFill>
            <a:srgbClr val="E6DED8"/>
          </a:solidFill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-5080" y="-27940"/>
            <a:ext cx="18288000" cy="10314940"/>
            <a:chOff x="0" y="-514350"/>
            <a:chExt cx="18288000" cy="11346434"/>
          </a:xfrm>
        </p:grpSpPr>
        <p:sp>
          <p:nvSpPr>
            <p:cNvPr id="4" name="object 4"/>
            <p:cNvSpPr/>
            <p:nvPr/>
          </p:nvSpPr>
          <p:spPr>
            <a:xfrm>
              <a:off x="0" y="-514350"/>
              <a:ext cx="5066665" cy="11315700"/>
            </a:xfrm>
            <a:custGeom>
              <a:avLst/>
              <a:gdLst/>
              <a:ahLst/>
              <a:cxnLst/>
              <a:rect l="l" t="t" r="r" b="b"/>
              <a:pathLst>
                <a:path w="5066665" h="10287000">
                  <a:moveTo>
                    <a:pt x="0" y="0"/>
                  </a:moveTo>
                  <a:lnTo>
                    <a:pt x="5066270" y="0"/>
                  </a:lnTo>
                  <a:lnTo>
                    <a:pt x="5066270" y="10286999"/>
                  </a:lnTo>
                  <a:lnTo>
                    <a:pt x="0" y="1028699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AAA198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5" name="object 5"/>
            <p:cNvSpPr/>
            <p:nvPr/>
          </p:nvSpPr>
          <p:spPr>
            <a:xfrm>
              <a:off x="2209800" y="1171832"/>
              <a:ext cx="15087600" cy="7943850"/>
            </a:xfrm>
            <a:custGeom>
              <a:avLst/>
              <a:gdLst/>
              <a:ahLst/>
              <a:cxnLst/>
              <a:rect l="l" t="t" r="r" b="b"/>
              <a:pathLst>
                <a:path w="13792200" h="7943850">
                  <a:moveTo>
                    <a:pt x="13792198" y="7943849"/>
                  </a:moveTo>
                  <a:lnTo>
                    <a:pt x="0" y="7943849"/>
                  </a:lnTo>
                  <a:lnTo>
                    <a:pt x="0" y="0"/>
                  </a:lnTo>
                  <a:lnTo>
                    <a:pt x="13792198" y="0"/>
                  </a:lnTo>
                  <a:lnTo>
                    <a:pt x="13792198" y="794384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6" name="object 6"/>
            <p:cNvSpPr/>
            <p:nvPr/>
          </p:nvSpPr>
          <p:spPr>
            <a:xfrm>
              <a:off x="15590520" y="9904984"/>
              <a:ext cx="2697480" cy="927100"/>
            </a:xfrm>
            <a:custGeom>
              <a:avLst/>
              <a:gdLst/>
              <a:ahLst/>
              <a:cxnLst/>
              <a:rect l="l" t="t" r="r" b="b"/>
              <a:pathLst>
                <a:path w="2697480" h="927100">
                  <a:moveTo>
                    <a:pt x="2697006" y="926756"/>
                  </a:moveTo>
                  <a:lnTo>
                    <a:pt x="0" y="926756"/>
                  </a:lnTo>
                  <a:lnTo>
                    <a:pt x="0" y="0"/>
                  </a:lnTo>
                  <a:lnTo>
                    <a:pt x="2697006" y="0"/>
                  </a:lnTo>
                  <a:lnTo>
                    <a:pt x="2697006" y="926756"/>
                  </a:lnTo>
                  <a:close/>
                </a:path>
              </a:pathLst>
            </a:custGeom>
            <a:solidFill>
              <a:srgbClr val="AAA198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  <p:sp>
        <p:nvSpPr>
          <p:cNvPr id="7" name="Rectangle 6"/>
          <p:cNvSpPr/>
          <p:nvPr/>
        </p:nvSpPr>
        <p:spPr>
          <a:xfrm>
            <a:off x="2895600" y="2324100"/>
            <a:ext cx="13258800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r-Latn-RS" sz="3200" b="1" dirty="0" smtClean="0">
                <a:solidFill>
                  <a:schemeClr val="tx2">
                    <a:lumMod val="60000"/>
                    <a:lumOff val="40000"/>
                  </a:schemeClr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Metode analize</a:t>
            </a:r>
          </a:p>
          <a:p>
            <a:endParaRPr lang="sr-Latn-RS" sz="3200" b="1" dirty="0" smtClean="0">
              <a:solidFill>
                <a:schemeClr val="tx2">
                  <a:lumMod val="60000"/>
                  <a:lumOff val="40000"/>
                </a:schemeClr>
              </a:solidFill>
              <a:effectLst/>
              <a:latin typeface="Trebuchet MS" panose="020B0603020202020204" pitchFamily="34" charset="0"/>
              <a:ea typeface="Times New Roman" panose="02020603050405020304" pitchFamily="18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sr-Latn-RS" sz="3200" b="1" dirty="0" smtClean="0"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Sistematske</a:t>
            </a:r>
            <a:r>
              <a:rPr lang="sr-Latn-RS" sz="3200" dirty="0" smtClean="0"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: regresija, korelacija, ekstrapolacija</a:t>
            </a:r>
            <a:endParaRPr lang="sr-Latn-RS" sz="3200" dirty="0">
              <a:latin typeface="Trebuchet MS" panose="020B0603020202020204" pitchFamily="34" charset="0"/>
              <a:ea typeface="Times New Roman" panose="02020603050405020304" pitchFamily="18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sr-Latn-RS" sz="3200" b="1" dirty="0" smtClean="0"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Kreativne:</a:t>
            </a:r>
            <a:r>
              <a:rPr lang="sr-Latn-RS" sz="3200" dirty="0" smtClean="0"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 ankete, tehnika scenarija, ekspertna procena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sr-Latn-RS" sz="3200" b="1" dirty="0" smtClean="0"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Statička:</a:t>
            </a:r>
            <a:r>
              <a:rPr lang="sr-Latn-RS" sz="3200" dirty="0" smtClean="0"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 Analiza trenutnog stanja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sr-Latn-RS" sz="3200" b="1" dirty="0" smtClean="0"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Dinamička:</a:t>
            </a:r>
            <a:r>
              <a:rPr lang="sr-Latn-RS" sz="3200" dirty="0" smtClean="0"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 Predviđanje budućih trendova</a:t>
            </a:r>
          </a:p>
          <a:p>
            <a:endParaRPr lang="sr-Latn-RS" sz="3200" dirty="0" smtClean="0">
              <a:effectLst/>
              <a:latin typeface="Trebuchet MS" panose="020B0603020202020204" pitchFamily="34" charset="0"/>
              <a:ea typeface="Calibri" panose="020F0502020204030204" pitchFamily="34" charset="0"/>
              <a:cs typeface="Segoe UI Symbol" panose="020B0502040204020203" pitchFamily="34" charset="0"/>
            </a:endParaRPr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sr-Latn-RS" sz="3200" dirty="0" smtClean="0">
                <a:effectLst/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sr-Latn-RS" sz="3200" b="1" dirty="0" smtClean="0">
                <a:effectLst/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Primer metode:</a:t>
            </a:r>
            <a:r>
              <a:rPr lang="sr-Latn-RS" sz="3200" dirty="0" smtClean="0">
                <a:effectLst/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sr-Latn-RS" sz="3200" dirty="0" smtClean="0">
                <a:effectLst/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sr-Latn-RS" sz="3200" dirty="0" smtClean="0">
                <a:effectLst/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Primena tehnike scenarija za predviđanje uticaja klimatskih promena na letnji turizam u Crnoj Gori.</a:t>
            </a:r>
            <a:endParaRPr lang="sr-Latn-RS" sz="3200" dirty="0">
              <a:latin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683669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7998" y="10286999"/>
                </a:moveTo>
                <a:lnTo>
                  <a:pt x="0" y="10286999"/>
                </a:lnTo>
                <a:lnTo>
                  <a:pt x="0" y="0"/>
                </a:lnTo>
                <a:lnTo>
                  <a:pt x="18287998" y="0"/>
                </a:lnTo>
                <a:lnTo>
                  <a:pt x="18287998" y="10286999"/>
                </a:lnTo>
                <a:close/>
              </a:path>
            </a:pathLst>
          </a:custGeom>
          <a:solidFill>
            <a:srgbClr val="E6DED8"/>
          </a:solidFill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0" y="0"/>
            <a:ext cx="18288000" cy="10314940"/>
            <a:chOff x="0" y="-514350"/>
            <a:chExt cx="18288000" cy="11346434"/>
          </a:xfrm>
        </p:grpSpPr>
        <p:sp>
          <p:nvSpPr>
            <p:cNvPr id="4" name="object 4"/>
            <p:cNvSpPr/>
            <p:nvPr/>
          </p:nvSpPr>
          <p:spPr>
            <a:xfrm>
              <a:off x="0" y="-514350"/>
              <a:ext cx="5066665" cy="11315700"/>
            </a:xfrm>
            <a:custGeom>
              <a:avLst/>
              <a:gdLst/>
              <a:ahLst/>
              <a:cxnLst/>
              <a:rect l="l" t="t" r="r" b="b"/>
              <a:pathLst>
                <a:path w="5066665" h="10287000">
                  <a:moveTo>
                    <a:pt x="0" y="0"/>
                  </a:moveTo>
                  <a:lnTo>
                    <a:pt x="5066270" y="0"/>
                  </a:lnTo>
                  <a:lnTo>
                    <a:pt x="5066270" y="10286999"/>
                  </a:lnTo>
                  <a:lnTo>
                    <a:pt x="0" y="1028699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AAA198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5" name="object 5"/>
            <p:cNvSpPr/>
            <p:nvPr/>
          </p:nvSpPr>
          <p:spPr>
            <a:xfrm>
              <a:off x="2209800" y="1171832"/>
              <a:ext cx="15087600" cy="7943850"/>
            </a:xfrm>
            <a:custGeom>
              <a:avLst/>
              <a:gdLst/>
              <a:ahLst/>
              <a:cxnLst/>
              <a:rect l="l" t="t" r="r" b="b"/>
              <a:pathLst>
                <a:path w="13792200" h="7943850">
                  <a:moveTo>
                    <a:pt x="13792198" y="7943849"/>
                  </a:moveTo>
                  <a:lnTo>
                    <a:pt x="0" y="7943849"/>
                  </a:lnTo>
                  <a:lnTo>
                    <a:pt x="0" y="0"/>
                  </a:lnTo>
                  <a:lnTo>
                    <a:pt x="13792198" y="0"/>
                  </a:lnTo>
                  <a:lnTo>
                    <a:pt x="13792198" y="794384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6" name="object 6"/>
            <p:cNvSpPr/>
            <p:nvPr/>
          </p:nvSpPr>
          <p:spPr>
            <a:xfrm>
              <a:off x="15590520" y="9904984"/>
              <a:ext cx="2697480" cy="927100"/>
            </a:xfrm>
            <a:custGeom>
              <a:avLst/>
              <a:gdLst/>
              <a:ahLst/>
              <a:cxnLst/>
              <a:rect l="l" t="t" r="r" b="b"/>
              <a:pathLst>
                <a:path w="2697480" h="927100">
                  <a:moveTo>
                    <a:pt x="2697006" y="926756"/>
                  </a:moveTo>
                  <a:lnTo>
                    <a:pt x="0" y="926756"/>
                  </a:lnTo>
                  <a:lnTo>
                    <a:pt x="0" y="0"/>
                  </a:lnTo>
                  <a:lnTo>
                    <a:pt x="2697006" y="0"/>
                  </a:lnTo>
                  <a:lnTo>
                    <a:pt x="2697006" y="926756"/>
                  </a:lnTo>
                  <a:close/>
                </a:path>
              </a:pathLst>
            </a:custGeom>
            <a:solidFill>
              <a:srgbClr val="AAA198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  <p:sp>
        <p:nvSpPr>
          <p:cNvPr id="7" name="Rectangle 6"/>
          <p:cNvSpPr/>
          <p:nvPr/>
        </p:nvSpPr>
        <p:spPr>
          <a:xfrm>
            <a:off x="2743200" y="3390900"/>
            <a:ext cx="13487400" cy="32932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r-Latn-RS" sz="3200" b="1" dirty="0" smtClean="0">
                <a:solidFill>
                  <a:schemeClr val="tx2">
                    <a:lumMod val="60000"/>
                    <a:lumOff val="40000"/>
                  </a:schemeClr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Zaključak</a:t>
            </a:r>
          </a:p>
          <a:p>
            <a:endParaRPr lang="sr-Latn-RS" sz="3200" b="1" dirty="0" smtClean="0">
              <a:solidFill>
                <a:schemeClr val="tx2">
                  <a:lumMod val="60000"/>
                  <a:lumOff val="40000"/>
                </a:schemeClr>
              </a:solidFill>
              <a:effectLst/>
              <a:latin typeface="Trebuchet MS" panose="020B0603020202020204" pitchFamily="34" charset="0"/>
              <a:ea typeface="Times New Roman" panose="02020603050405020304" pitchFamily="18" charset="0"/>
            </a:endParaRPr>
          </a:p>
          <a:p>
            <a:pPr marL="342900" lvl="0" indent="-342900">
              <a:lnSpc>
                <a:spcPct val="150000"/>
              </a:lnSpc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sr-Latn-RS" sz="3200" dirty="0" smtClean="0"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Uspostavljanje ravnoteže između tržišnih zahteva i održivog razvoja</a:t>
            </a:r>
          </a:p>
          <a:p>
            <a:pPr marL="342900" lvl="0" indent="-342900">
              <a:lnSpc>
                <a:spcPct val="150000"/>
              </a:lnSpc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sr-Latn-RS" sz="3200" dirty="0" smtClean="0"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Prilagođavanje promenama u okruženju</a:t>
            </a:r>
          </a:p>
          <a:p>
            <a:pPr marL="342900" lvl="0" indent="-342900">
              <a:lnSpc>
                <a:spcPct val="150000"/>
              </a:lnSpc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sr-Latn-RS" sz="3200" dirty="0" smtClean="0"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Inovacija i strategijsko planiranje ključni su za opstanak</a:t>
            </a:r>
            <a:endParaRPr lang="sr-Latn-RS" sz="3200" dirty="0">
              <a:effectLst/>
              <a:latin typeface="Trebuchet MS" panose="020B0603020202020204" pitchFamily="34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703183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7998" y="10286999"/>
                </a:moveTo>
                <a:lnTo>
                  <a:pt x="0" y="10286999"/>
                </a:lnTo>
                <a:lnTo>
                  <a:pt x="0" y="0"/>
                </a:lnTo>
                <a:lnTo>
                  <a:pt x="18287998" y="0"/>
                </a:lnTo>
                <a:lnTo>
                  <a:pt x="18287998" y="10286999"/>
                </a:lnTo>
                <a:close/>
              </a:path>
            </a:pathLst>
          </a:custGeom>
          <a:solidFill>
            <a:srgbClr val="E6DED8"/>
          </a:solidFill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0" y="-45720"/>
            <a:ext cx="18288000" cy="10314940"/>
            <a:chOff x="0" y="-514350"/>
            <a:chExt cx="18288000" cy="11346434"/>
          </a:xfrm>
        </p:grpSpPr>
        <p:sp>
          <p:nvSpPr>
            <p:cNvPr id="4" name="object 4"/>
            <p:cNvSpPr/>
            <p:nvPr/>
          </p:nvSpPr>
          <p:spPr>
            <a:xfrm>
              <a:off x="0" y="-514350"/>
              <a:ext cx="5066665" cy="11315700"/>
            </a:xfrm>
            <a:custGeom>
              <a:avLst/>
              <a:gdLst/>
              <a:ahLst/>
              <a:cxnLst/>
              <a:rect l="l" t="t" r="r" b="b"/>
              <a:pathLst>
                <a:path w="5066665" h="10287000">
                  <a:moveTo>
                    <a:pt x="0" y="0"/>
                  </a:moveTo>
                  <a:lnTo>
                    <a:pt x="5066270" y="0"/>
                  </a:lnTo>
                  <a:lnTo>
                    <a:pt x="5066270" y="10286999"/>
                  </a:lnTo>
                  <a:lnTo>
                    <a:pt x="0" y="1028699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AAA198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5" name="object 5"/>
            <p:cNvSpPr/>
            <p:nvPr/>
          </p:nvSpPr>
          <p:spPr>
            <a:xfrm>
              <a:off x="2209800" y="1171832"/>
              <a:ext cx="15087600" cy="7943850"/>
            </a:xfrm>
            <a:custGeom>
              <a:avLst/>
              <a:gdLst/>
              <a:ahLst/>
              <a:cxnLst/>
              <a:rect l="l" t="t" r="r" b="b"/>
              <a:pathLst>
                <a:path w="13792200" h="7943850">
                  <a:moveTo>
                    <a:pt x="13792198" y="7943849"/>
                  </a:moveTo>
                  <a:lnTo>
                    <a:pt x="0" y="7943849"/>
                  </a:lnTo>
                  <a:lnTo>
                    <a:pt x="0" y="0"/>
                  </a:lnTo>
                  <a:lnTo>
                    <a:pt x="13792198" y="0"/>
                  </a:lnTo>
                  <a:lnTo>
                    <a:pt x="13792198" y="794384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6" name="object 6"/>
            <p:cNvSpPr/>
            <p:nvPr/>
          </p:nvSpPr>
          <p:spPr>
            <a:xfrm>
              <a:off x="15590520" y="9904984"/>
              <a:ext cx="2697480" cy="927100"/>
            </a:xfrm>
            <a:custGeom>
              <a:avLst/>
              <a:gdLst/>
              <a:ahLst/>
              <a:cxnLst/>
              <a:rect l="l" t="t" r="r" b="b"/>
              <a:pathLst>
                <a:path w="2697480" h="927100">
                  <a:moveTo>
                    <a:pt x="2697006" y="926756"/>
                  </a:moveTo>
                  <a:lnTo>
                    <a:pt x="0" y="926756"/>
                  </a:lnTo>
                  <a:lnTo>
                    <a:pt x="0" y="0"/>
                  </a:lnTo>
                  <a:lnTo>
                    <a:pt x="2697006" y="0"/>
                  </a:lnTo>
                  <a:lnTo>
                    <a:pt x="2697006" y="926756"/>
                  </a:lnTo>
                  <a:close/>
                </a:path>
              </a:pathLst>
            </a:custGeom>
            <a:solidFill>
              <a:srgbClr val="AAA198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  <p:sp>
        <p:nvSpPr>
          <p:cNvPr id="7" name="Rectangle 6"/>
          <p:cNvSpPr/>
          <p:nvPr/>
        </p:nvSpPr>
        <p:spPr>
          <a:xfrm>
            <a:off x="3048000" y="1736090"/>
            <a:ext cx="13335000" cy="67233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sr-Latn-RS" sz="3200" b="1" dirty="0" smtClean="0">
                <a:solidFill>
                  <a:schemeClr val="tx2">
                    <a:lumMod val="60000"/>
                    <a:lumOff val="40000"/>
                  </a:schemeClr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I. PITANJA ZATVORENOG TIPA (Zaokruži tačan odgovor)</a:t>
            </a:r>
            <a:endParaRPr lang="sr-Latn-RS" sz="3200" dirty="0" smtClean="0">
              <a:solidFill>
                <a:schemeClr val="tx2">
                  <a:lumMod val="60000"/>
                  <a:lumOff val="40000"/>
                </a:schemeClr>
              </a:solidFill>
              <a:effectLst/>
              <a:latin typeface="Trebuchet MS" panose="020B0603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sr-Latn-RS" sz="3200" i="1" dirty="0" smtClean="0"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(1 poen po pitanju – ukupno 5 poena)</a:t>
            </a:r>
            <a:endParaRPr lang="sr-Latn-RS" sz="3200" dirty="0" smtClean="0">
              <a:effectLst/>
              <a:latin typeface="Trebuchet MS" panose="020B0603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sr-Latn-RS" sz="3200" dirty="0" smtClean="0"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Koja dva osnovna oblika marketinškog okruženja razlikujemo?</a:t>
            </a:r>
            <a:br>
              <a:rPr lang="sr-Latn-RS" sz="3200" dirty="0" smtClean="0"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sr-Latn-RS" sz="3200" dirty="0" smtClean="0"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a) Statističko i dinamičko</a:t>
            </a:r>
            <a:br>
              <a:rPr lang="sr-Latn-RS" sz="3200" dirty="0" smtClean="0"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sr-Latn-RS" sz="3200" dirty="0" smtClean="0"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b) Interno i eksterno</a:t>
            </a:r>
            <a:br>
              <a:rPr lang="sr-Latn-RS" sz="3200" dirty="0" smtClean="0"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sr-Latn-RS" sz="3200" dirty="0" smtClean="0"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c) Mikro i makro </a:t>
            </a:r>
            <a:br>
              <a:rPr lang="sr-Latn-RS" sz="3200" dirty="0" smtClean="0"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sr-Latn-RS" sz="3200" dirty="0" smtClean="0"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d) Klasično i moderno</a:t>
            </a:r>
            <a:endParaRPr lang="sr-Latn-RS" sz="3200" dirty="0" smtClean="0">
              <a:effectLst/>
              <a:latin typeface="Trebuchet MS" panose="020B0603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+mj-lt"/>
              <a:buAutoNum type="arabicPeriod" startAt="2"/>
              <a:tabLst>
                <a:tab pos="457200" algn="l"/>
              </a:tabLst>
            </a:pPr>
            <a:r>
              <a:rPr lang="sr-Latn-RS" sz="3200" dirty="0" smtClean="0"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Šta je primer faktora </a:t>
            </a:r>
            <a:r>
              <a:rPr lang="sr-Latn-RS" sz="3200" b="1" dirty="0" smtClean="0"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makrookruženja</a:t>
            </a:r>
            <a:r>
              <a:rPr lang="sr-Latn-RS" sz="3200" dirty="0" smtClean="0"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?</a:t>
            </a:r>
            <a:br>
              <a:rPr lang="sr-Latn-RS" sz="3200" dirty="0" smtClean="0"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sr-Latn-RS" sz="3200" dirty="0" smtClean="0"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a) Dobavljač iz lokalne zajednice</a:t>
            </a:r>
            <a:br>
              <a:rPr lang="sr-Latn-RS" sz="3200" dirty="0" smtClean="0"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sr-Latn-RS" sz="3200" dirty="0" smtClean="0"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b) Ponašanje turista u hotelu</a:t>
            </a:r>
            <a:br>
              <a:rPr lang="sr-Latn-RS" sz="3200" dirty="0" smtClean="0"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sr-Latn-RS" sz="3200" dirty="0" smtClean="0"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c) Tehnološki napredak i digitalizacija </a:t>
            </a:r>
            <a:br>
              <a:rPr lang="sr-Latn-RS" sz="3200" dirty="0" smtClean="0"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sr-Latn-RS" sz="3200" dirty="0" smtClean="0"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d) Pregovori sa posrednicima</a:t>
            </a:r>
            <a:endParaRPr lang="sr-Latn-RS" sz="3200" dirty="0" smtClean="0">
              <a:effectLst/>
              <a:latin typeface="Trebuchet MS" panose="020B0603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778321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7998" y="10286999"/>
                </a:moveTo>
                <a:lnTo>
                  <a:pt x="0" y="10286999"/>
                </a:lnTo>
                <a:lnTo>
                  <a:pt x="0" y="0"/>
                </a:lnTo>
                <a:lnTo>
                  <a:pt x="18287998" y="0"/>
                </a:lnTo>
                <a:lnTo>
                  <a:pt x="18287998" y="10286999"/>
                </a:lnTo>
                <a:close/>
              </a:path>
            </a:pathLst>
          </a:custGeom>
          <a:solidFill>
            <a:srgbClr val="E6DED8"/>
          </a:solidFill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0" y="0"/>
            <a:ext cx="18288000" cy="10314940"/>
            <a:chOff x="0" y="-514350"/>
            <a:chExt cx="18288000" cy="11346434"/>
          </a:xfrm>
        </p:grpSpPr>
        <p:sp>
          <p:nvSpPr>
            <p:cNvPr id="4" name="object 4"/>
            <p:cNvSpPr/>
            <p:nvPr/>
          </p:nvSpPr>
          <p:spPr>
            <a:xfrm>
              <a:off x="0" y="-514350"/>
              <a:ext cx="5066665" cy="11315700"/>
            </a:xfrm>
            <a:custGeom>
              <a:avLst/>
              <a:gdLst/>
              <a:ahLst/>
              <a:cxnLst/>
              <a:rect l="l" t="t" r="r" b="b"/>
              <a:pathLst>
                <a:path w="5066665" h="10287000">
                  <a:moveTo>
                    <a:pt x="0" y="0"/>
                  </a:moveTo>
                  <a:lnTo>
                    <a:pt x="5066270" y="0"/>
                  </a:lnTo>
                  <a:lnTo>
                    <a:pt x="5066270" y="10286999"/>
                  </a:lnTo>
                  <a:lnTo>
                    <a:pt x="0" y="1028699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AAA198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5" name="object 5"/>
            <p:cNvSpPr/>
            <p:nvPr/>
          </p:nvSpPr>
          <p:spPr>
            <a:xfrm>
              <a:off x="2209800" y="1171832"/>
              <a:ext cx="15087600" cy="7943850"/>
            </a:xfrm>
            <a:custGeom>
              <a:avLst/>
              <a:gdLst/>
              <a:ahLst/>
              <a:cxnLst/>
              <a:rect l="l" t="t" r="r" b="b"/>
              <a:pathLst>
                <a:path w="13792200" h="7943850">
                  <a:moveTo>
                    <a:pt x="13792198" y="7943849"/>
                  </a:moveTo>
                  <a:lnTo>
                    <a:pt x="0" y="7943849"/>
                  </a:lnTo>
                  <a:lnTo>
                    <a:pt x="0" y="0"/>
                  </a:lnTo>
                  <a:lnTo>
                    <a:pt x="13792198" y="0"/>
                  </a:lnTo>
                  <a:lnTo>
                    <a:pt x="13792198" y="794384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6" name="object 6"/>
            <p:cNvSpPr/>
            <p:nvPr/>
          </p:nvSpPr>
          <p:spPr>
            <a:xfrm>
              <a:off x="15590520" y="9904984"/>
              <a:ext cx="2697480" cy="927100"/>
            </a:xfrm>
            <a:custGeom>
              <a:avLst/>
              <a:gdLst/>
              <a:ahLst/>
              <a:cxnLst/>
              <a:rect l="l" t="t" r="r" b="b"/>
              <a:pathLst>
                <a:path w="2697480" h="927100">
                  <a:moveTo>
                    <a:pt x="2697006" y="926756"/>
                  </a:moveTo>
                  <a:lnTo>
                    <a:pt x="0" y="926756"/>
                  </a:lnTo>
                  <a:lnTo>
                    <a:pt x="0" y="0"/>
                  </a:lnTo>
                  <a:lnTo>
                    <a:pt x="2697006" y="0"/>
                  </a:lnTo>
                  <a:lnTo>
                    <a:pt x="2697006" y="926756"/>
                  </a:lnTo>
                  <a:close/>
                </a:path>
              </a:pathLst>
            </a:custGeom>
            <a:solidFill>
              <a:srgbClr val="AAA198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  <p:sp>
        <p:nvSpPr>
          <p:cNvPr id="7" name="Rectangle 6"/>
          <p:cNvSpPr/>
          <p:nvPr/>
        </p:nvSpPr>
        <p:spPr>
          <a:xfrm>
            <a:off x="2715920" y="2019300"/>
            <a:ext cx="13895680" cy="605640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sr-Latn-RS" sz="3200" b="1" dirty="0" smtClean="0">
                <a:solidFill>
                  <a:schemeClr val="tx2">
                    <a:lumMod val="60000"/>
                    <a:lumOff val="40000"/>
                  </a:schemeClr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I PITANJA ZATVORENOG TIPA (Zaokruži tačan odgovor)</a:t>
            </a:r>
            <a:endParaRPr lang="sr-Latn-RS" sz="3200" b="1" dirty="0">
              <a:solidFill>
                <a:schemeClr val="tx2">
                  <a:lumMod val="60000"/>
                  <a:lumOff val="40000"/>
                </a:schemeClr>
              </a:solidFill>
              <a:latin typeface="Trebuchet MS" panose="020B0603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+mj-lt"/>
              <a:buAutoNum type="arabicPeriod" startAt="3"/>
              <a:tabLst>
                <a:tab pos="457200" algn="l"/>
              </a:tabLst>
            </a:pPr>
            <a:r>
              <a:rPr lang="sr-Latn-RS" sz="3200" dirty="0" smtClean="0"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Šta je osnovni cilj analize tržišta u turizmu?</a:t>
            </a:r>
            <a:br>
              <a:rPr lang="sr-Latn-RS" sz="3200" dirty="0" smtClean="0"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sr-Latn-RS" sz="3200" dirty="0" smtClean="0"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a) Usklađivanje cena sa konkurencijom</a:t>
            </a:r>
            <a:br>
              <a:rPr lang="sr-Latn-RS" sz="3200" dirty="0" smtClean="0"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sr-Latn-RS" sz="3200" dirty="0" smtClean="0"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b) Bolja organizacija unutar tima</a:t>
            </a:r>
            <a:br>
              <a:rPr lang="sr-Latn-RS" sz="3200" dirty="0" smtClean="0"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sr-Latn-RS" sz="3200" dirty="0" smtClean="0"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c) Razumevanje tržišnih uslova i donošenje strategija </a:t>
            </a:r>
            <a:br>
              <a:rPr lang="sr-Latn-RS" sz="3200" dirty="0" smtClean="0"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sr-Latn-RS" sz="3200" dirty="0" smtClean="0"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d) Smanjenje troškova promocije</a:t>
            </a:r>
            <a:endParaRPr lang="sr-Latn-RS" sz="3200" dirty="0" smtClean="0">
              <a:effectLst/>
              <a:latin typeface="Trebuchet MS" panose="020B0603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+mj-lt"/>
              <a:buAutoNum type="arabicPeriod" startAt="4"/>
              <a:tabLst>
                <a:tab pos="457200" algn="l"/>
              </a:tabLst>
            </a:pPr>
            <a:r>
              <a:rPr lang="sr-Latn-RS" sz="3200" dirty="0" smtClean="0"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Koji metod analize pripada </a:t>
            </a:r>
            <a:r>
              <a:rPr lang="sr-Latn-RS" sz="3200" b="1" dirty="0" smtClean="0"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kreativnim metodama</a:t>
            </a:r>
            <a:r>
              <a:rPr lang="sr-Latn-RS" sz="3200" dirty="0" smtClean="0"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?</a:t>
            </a:r>
            <a:br>
              <a:rPr lang="sr-Latn-RS" sz="3200" dirty="0" smtClean="0"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sr-Latn-RS" sz="3200" dirty="0" smtClean="0"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a) Regresiona analiza</a:t>
            </a:r>
            <a:br>
              <a:rPr lang="sr-Latn-RS" sz="3200" dirty="0" smtClean="0"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sr-Latn-RS" sz="3200" dirty="0" smtClean="0"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b) Ekstrapolacija trenda</a:t>
            </a:r>
            <a:br>
              <a:rPr lang="sr-Latn-RS" sz="3200" dirty="0" smtClean="0"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sr-Latn-RS" sz="3200" dirty="0" smtClean="0"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c) Tehnika scenarija </a:t>
            </a:r>
            <a:br>
              <a:rPr lang="sr-Latn-RS" sz="3200" dirty="0" smtClean="0"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sr-Latn-RS" sz="3200" dirty="0" smtClean="0"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d) Korelaciona analiza</a:t>
            </a:r>
            <a:endParaRPr lang="sr-Latn-RS" sz="3200" dirty="0" smtClean="0">
              <a:effectLst/>
              <a:latin typeface="Trebuchet MS" panose="020B0603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216181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7998" y="10286999"/>
                </a:moveTo>
                <a:lnTo>
                  <a:pt x="0" y="10286999"/>
                </a:lnTo>
                <a:lnTo>
                  <a:pt x="0" y="0"/>
                </a:lnTo>
                <a:lnTo>
                  <a:pt x="18287998" y="0"/>
                </a:lnTo>
                <a:lnTo>
                  <a:pt x="18287998" y="10286999"/>
                </a:lnTo>
                <a:close/>
              </a:path>
            </a:pathLst>
          </a:custGeom>
          <a:solidFill>
            <a:srgbClr val="E6DED8"/>
          </a:solidFill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0" y="0"/>
            <a:ext cx="18288000" cy="10314940"/>
            <a:chOff x="0" y="-514350"/>
            <a:chExt cx="18288000" cy="11346434"/>
          </a:xfrm>
        </p:grpSpPr>
        <p:sp>
          <p:nvSpPr>
            <p:cNvPr id="4" name="object 4"/>
            <p:cNvSpPr/>
            <p:nvPr/>
          </p:nvSpPr>
          <p:spPr>
            <a:xfrm>
              <a:off x="0" y="-514350"/>
              <a:ext cx="5066665" cy="11315700"/>
            </a:xfrm>
            <a:custGeom>
              <a:avLst/>
              <a:gdLst/>
              <a:ahLst/>
              <a:cxnLst/>
              <a:rect l="l" t="t" r="r" b="b"/>
              <a:pathLst>
                <a:path w="5066665" h="10287000">
                  <a:moveTo>
                    <a:pt x="0" y="0"/>
                  </a:moveTo>
                  <a:lnTo>
                    <a:pt x="5066270" y="0"/>
                  </a:lnTo>
                  <a:lnTo>
                    <a:pt x="5066270" y="10286999"/>
                  </a:lnTo>
                  <a:lnTo>
                    <a:pt x="0" y="1028699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AAA198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5" name="object 5"/>
            <p:cNvSpPr/>
            <p:nvPr/>
          </p:nvSpPr>
          <p:spPr>
            <a:xfrm>
              <a:off x="2209800" y="1171832"/>
              <a:ext cx="15087600" cy="7943850"/>
            </a:xfrm>
            <a:custGeom>
              <a:avLst/>
              <a:gdLst/>
              <a:ahLst/>
              <a:cxnLst/>
              <a:rect l="l" t="t" r="r" b="b"/>
              <a:pathLst>
                <a:path w="13792200" h="7943850">
                  <a:moveTo>
                    <a:pt x="13792198" y="7943849"/>
                  </a:moveTo>
                  <a:lnTo>
                    <a:pt x="0" y="7943849"/>
                  </a:lnTo>
                  <a:lnTo>
                    <a:pt x="0" y="0"/>
                  </a:lnTo>
                  <a:lnTo>
                    <a:pt x="13792198" y="0"/>
                  </a:lnTo>
                  <a:lnTo>
                    <a:pt x="13792198" y="794384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6" name="object 6"/>
            <p:cNvSpPr/>
            <p:nvPr/>
          </p:nvSpPr>
          <p:spPr>
            <a:xfrm>
              <a:off x="15590520" y="9904984"/>
              <a:ext cx="2697480" cy="927100"/>
            </a:xfrm>
            <a:custGeom>
              <a:avLst/>
              <a:gdLst/>
              <a:ahLst/>
              <a:cxnLst/>
              <a:rect l="l" t="t" r="r" b="b"/>
              <a:pathLst>
                <a:path w="2697480" h="927100">
                  <a:moveTo>
                    <a:pt x="2697006" y="926756"/>
                  </a:moveTo>
                  <a:lnTo>
                    <a:pt x="0" y="926756"/>
                  </a:lnTo>
                  <a:lnTo>
                    <a:pt x="0" y="0"/>
                  </a:lnTo>
                  <a:lnTo>
                    <a:pt x="2697006" y="0"/>
                  </a:lnTo>
                  <a:lnTo>
                    <a:pt x="2697006" y="926756"/>
                  </a:lnTo>
                  <a:close/>
                </a:path>
              </a:pathLst>
            </a:custGeom>
            <a:solidFill>
              <a:srgbClr val="AAA198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  <p:sp>
        <p:nvSpPr>
          <p:cNvPr id="7" name="Rectangle 6"/>
          <p:cNvSpPr/>
          <p:nvPr/>
        </p:nvSpPr>
        <p:spPr>
          <a:xfrm>
            <a:off x="2786380" y="2628900"/>
            <a:ext cx="14206220" cy="46156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sr-Latn-RS" sz="32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2">
                    <a:lumMod val="60000"/>
                    <a:lumOff val="40000"/>
                  </a:schemeClr>
                </a:solidFill>
                <a:effectLst/>
                <a:uLnTx/>
                <a:uFillTx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PITANJE ZATVORENOG TIPA (Zaokruži tačan odgovor)</a:t>
            </a:r>
          </a:p>
          <a:p>
            <a:pPr marL="0" marR="0" lvl="0" indent="0" defTabSz="91440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endParaRPr lang="sr-Latn-RS" sz="3200" b="1" dirty="0">
              <a:latin typeface="Trebuchet MS" panose="020B0603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sr-Latn-RS" sz="3200" dirty="0" smtClean="0"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5. Koji od sledećih primera pokazuje </a:t>
            </a:r>
            <a:r>
              <a:rPr lang="sr-Latn-RS" sz="3200" b="1" dirty="0" smtClean="0"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dinamički pristup</a:t>
            </a:r>
            <a:r>
              <a:rPr lang="sr-Latn-RS" sz="3200" dirty="0" smtClean="0"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analizi tržišta?</a:t>
            </a:r>
            <a:br>
              <a:rPr lang="sr-Latn-RS" sz="3200" dirty="0" smtClean="0"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sr-Latn-RS" sz="3200" dirty="0" smtClean="0"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a) Brojanje turista tokom jednog meseca</a:t>
            </a:r>
            <a:br>
              <a:rPr lang="sr-Latn-RS" sz="3200" dirty="0" smtClean="0"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sr-Latn-RS" sz="3200" dirty="0" smtClean="0"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b) Prognoza rasta eko-turizma narednih 5 godina </a:t>
            </a:r>
            <a:br>
              <a:rPr lang="sr-Latn-RS" sz="3200" dirty="0" smtClean="0"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sr-Latn-RS" sz="3200" dirty="0" smtClean="0"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c) Poređenje cena hotela u jednoj sezoni</a:t>
            </a:r>
            <a:br>
              <a:rPr lang="sr-Latn-RS" sz="3200" dirty="0" smtClean="0"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sr-Latn-RS" sz="3200" dirty="0" smtClean="0"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d) Analiza konkurencije u sadašnjem trenutku</a:t>
            </a:r>
            <a:endParaRPr lang="sr-Latn-RS" sz="3200" dirty="0" smtClean="0">
              <a:effectLst/>
              <a:latin typeface="Trebuchet MS" panose="020B0603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defTabSz="91440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endParaRPr kumimoji="0" lang="sr-Latn-RS" sz="3200" b="1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Trebuchet MS" panose="020B0603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708255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7998" y="10286999"/>
                </a:moveTo>
                <a:lnTo>
                  <a:pt x="0" y="10286999"/>
                </a:lnTo>
                <a:lnTo>
                  <a:pt x="0" y="0"/>
                </a:lnTo>
                <a:lnTo>
                  <a:pt x="18287998" y="0"/>
                </a:lnTo>
                <a:lnTo>
                  <a:pt x="18287998" y="10286999"/>
                </a:lnTo>
                <a:close/>
              </a:path>
            </a:pathLst>
          </a:custGeom>
          <a:solidFill>
            <a:srgbClr val="E6DED8"/>
          </a:solidFill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0" y="0"/>
            <a:ext cx="18288000" cy="10314940"/>
            <a:chOff x="0" y="-514350"/>
            <a:chExt cx="18288000" cy="11346434"/>
          </a:xfrm>
        </p:grpSpPr>
        <p:sp>
          <p:nvSpPr>
            <p:cNvPr id="4" name="object 4"/>
            <p:cNvSpPr/>
            <p:nvPr/>
          </p:nvSpPr>
          <p:spPr>
            <a:xfrm>
              <a:off x="0" y="-514350"/>
              <a:ext cx="5066665" cy="11315700"/>
            </a:xfrm>
            <a:custGeom>
              <a:avLst/>
              <a:gdLst/>
              <a:ahLst/>
              <a:cxnLst/>
              <a:rect l="l" t="t" r="r" b="b"/>
              <a:pathLst>
                <a:path w="5066665" h="10287000">
                  <a:moveTo>
                    <a:pt x="0" y="0"/>
                  </a:moveTo>
                  <a:lnTo>
                    <a:pt x="5066270" y="0"/>
                  </a:lnTo>
                  <a:lnTo>
                    <a:pt x="5066270" y="10286999"/>
                  </a:lnTo>
                  <a:lnTo>
                    <a:pt x="0" y="1028699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AAA198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5" name="object 5"/>
            <p:cNvSpPr/>
            <p:nvPr/>
          </p:nvSpPr>
          <p:spPr>
            <a:xfrm>
              <a:off x="2209800" y="1171832"/>
              <a:ext cx="15087600" cy="7943850"/>
            </a:xfrm>
            <a:custGeom>
              <a:avLst/>
              <a:gdLst/>
              <a:ahLst/>
              <a:cxnLst/>
              <a:rect l="l" t="t" r="r" b="b"/>
              <a:pathLst>
                <a:path w="13792200" h="7943850">
                  <a:moveTo>
                    <a:pt x="13792198" y="7943849"/>
                  </a:moveTo>
                  <a:lnTo>
                    <a:pt x="0" y="7943849"/>
                  </a:lnTo>
                  <a:lnTo>
                    <a:pt x="0" y="0"/>
                  </a:lnTo>
                  <a:lnTo>
                    <a:pt x="13792198" y="0"/>
                  </a:lnTo>
                  <a:lnTo>
                    <a:pt x="13792198" y="794384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6" name="object 6"/>
            <p:cNvSpPr/>
            <p:nvPr/>
          </p:nvSpPr>
          <p:spPr>
            <a:xfrm>
              <a:off x="15590520" y="9904984"/>
              <a:ext cx="2697480" cy="927100"/>
            </a:xfrm>
            <a:custGeom>
              <a:avLst/>
              <a:gdLst/>
              <a:ahLst/>
              <a:cxnLst/>
              <a:rect l="l" t="t" r="r" b="b"/>
              <a:pathLst>
                <a:path w="2697480" h="927100">
                  <a:moveTo>
                    <a:pt x="2697006" y="926756"/>
                  </a:moveTo>
                  <a:lnTo>
                    <a:pt x="0" y="926756"/>
                  </a:lnTo>
                  <a:lnTo>
                    <a:pt x="0" y="0"/>
                  </a:lnTo>
                  <a:lnTo>
                    <a:pt x="2697006" y="0"/>
                  </a:lnTo>
                  <a:lnTo>
                    <a:pt x="2697006" y="926756"/>
                  </a:lnTo>
                  <a:close/>
                </a:path>
              </a:pathLst>
            </a:custGeom>
            <a:solidFill>
              <a:srgbClr val="AAA198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  <p:sp>
        <p:nvSpPr>
          <p:cNvPr id="7" name="Rectangle 6"/>
          <p:cNvSpPr/>
          <p:nvPr/>
        </p:nvSpPr>
        <p:spPr>
          <a:xfrm>
            <a:off x="2514600" y="1790700"/>
            <a:ext cx="14782800" cy="61964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sr-Latn-RS" sz="3200" b="1" dirty="0" smtClean="0">
                <a:solidFill>
                  <a:schemeClr val="tx2">
                    <a:lumMod val="60000"/>
                    <a:lumOff val="40000"/>
                  </a:schemeClr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II. PITANJA OTVORENOG TIPA</a:t>
            </a:r>
            <a:r>
              <a:rPr lang="sr-Latn-RS" sz="32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sr-Latn-RS" sz="3200" i="1" dirty="0" smtClean="0"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(Bodovanje uz opis – ukupno 5 poena)</a:t>
            </a:r>
            <a:endParaRPr lang="sr-Latn-RS" sz="3200" dirty="0" smtClean="0">
              <a:effectLst/>
              <a:latin typeface="Trebuchet MS" panose="020B0603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+mj-lt"/>
              <a:buAutoNum type="arabicPeriod" startAt="6"/>
              <a:tabLst>
                <a:tab pos="457200" algn="l"/>
              </a:tabLst>
            </a:pPr>
            <a:r>
              <a:rPr lang="sr-Latn-RS" sz="3200" b="1" dirty="0" smtClean="0"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(2 poena)</a:t>
            </a:r>
            <a:r>
              <a:rPr lang="sr-Latn-RS" sz="3200" dirty="0" smtClean="0"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Ukratko objasni razliku između mikrookruženja i makrookruženja u turizmu.</a:t>
            </a:r>
            <a:br>
              <a:rPr lang="sr-Latn-RS" sz="3200" dirty="0" smtClean="0"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sr-Latn-RS" sz="3200" dirty="0" smtClean="0"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Segoe UI Symbol" panose="020B0502040204020203" pitchFamily="34" charset="0"/>
              </a:rPr>
              <a:t>➡</a:t>
            </a:r>
            <a:r>
              <a:rPr lang="sr-Latn-RS" sz="3200" dirty="0" smtClean="0"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sr-Latn-RS" sz="3200" i="1" dirty="0" smtClean="0"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Odgovor treba da uključuje definicije i bar po jedan primer za oba.</a:t>
            </a:r>
            <a:endParaRPr lang="sr-Latn-RS" sz="3200" dirty="0" smtClean="0">
              <a:effectLst/>
              <a:latin typeface="Trebuchet MS" panose="020B0603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+mj-lt"/>
              <a:buAutoNum type="arabicPeriod" startAt="7"/>
              <a:tabLst>
                <a:tab pos="457200" algn="l"/>
              </a:tabLst>
            </a:pPr>
            <a:r>
              <a:rPr lang="sr-Latn-RS" sz="3200" b="1" dirty="0" smtClean="0"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(1 poen)</a:t>
            </a:r>
            <a:r>
              <a:rPr lang="sr-Latn-RS" sz="3200" dirty="0" smtClean="0"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Navesti jedan primer uticaja demografskih promena na razvoj turizma.</a:t>
            </a:r>
            <a:br>
              <a:rPr lang="sr-Latn-RS" sz="3200" dirty="0" smtClean="0"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sr-Latn-RS" sz="3200" dirty="0" smtClean="0"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Segoe UI Symbol" panose="020B0502040204020203" pitchFamily="34" charset="0"/>
              </a:rPr>
              <a:t>➡</a:t>
            </a:r>
            <a:r>
              <a:rPr lang="sr-Latn-RS" sz="3200" dirty="0" smtClean="0"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sr-Latn-RS" sz="3200" i="1" dirty="0" smtClean="0"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Npr. starenje populacije i rast broja senior turista.</a:t>
            </a:r>
            <a:endParaRPr lang="sr-Latn-RS" sz="3200" dirty="0" smtClean="0">
              <a:effectLst/>
              <a:latin typeface="Trebuchet MS" panose="020B0603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+mj-lt"/>
              <a:buAutoNum type="arabicPeriod" startAt="8"/>
              <a:tabLst>
                <a:tab pos="457200" algn="l"/>
              </a:tabLst>
            </a:pPr>
            <a:r>
              <a:rPr lang="sr-Latn-RS" sz="3200" b="1" dirty="0" smtClean="0"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(2 poena)</a:t>
            </a:r>
            <a:r>
              <a:rPr lang="sr-Latn-RS" sz="3200" dirty="0" smtClean="0"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Zamislite da radite u turističkoj agenciji. Kako biste primenili analizu konkurencije da poboljšate svoju ponudu?</a:t>
            </a:r>
            <a:br>
              <a:rPr lang="sr-Latn-RS" sz="3200" dirty="0" smtClean="0"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sr-Latn-RS" sz="3200" dirty="0" smtClean="0"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Segoe UI Symbol" panose="020B0502040204020203" pitchFamily="34" charset="0"/>
              </a:rPr>
              <a:t>➡</a:t>
            </a:r>
            <a:r>
              <a:rPr lang="sr-Latn-RS" sz="3200" dirty="0" smtClean="0"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sr-Latn-RS" sz="3200" i="1" dirty="0" smtClean="0"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Očekuje se konkretan odgovor: npr. praćenje cena, digitalne strategije konkurencije itd.</a:t>
            </a:r>
            <a:endParaRPr lang="sr-Latn-RS" sz="3200" dirty="0">
              <a:effectLst/>
              <a:latin typeface="Trebuchet MS" panose="020B0603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173233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7998" y="10286999"/>
                </a:moveTo>
                <a:lnTo>
                  <a:pt x="0" y="10286999"/>
                </a:lnTo>
                <a:lnTo>
                  <a:pt x="0" y="0"/>
                </a:lnTo>
                <a:lnTo>
                  <a:pt x="18287998" y="0"/>
                </a:lnTo>
                <a:lnTo>
                  <a:pt x="18287998" y="10286999"/>
                </a:lnTo>
                <a:close/>
              </a:path>
            </a:pathLst>
          </a:custGeom>
          <a:solidFill>
            <a:srgbClr val="E6DED8"/>
          </a:solidFill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0" y="0"/>
            <a:ext cx="18288635" cy="10287000"/>
            <a:chOff x="0" y="0"/>
            <a:chExt cx="18288635" cy="10287000"/>
          </a:xfrm>
        </p:grpSpPr>
        <p:sp>
          <p:nvSpPr>
            <p:cNvPr id="4" name="object 4"/>
            <p:cNvSpPr/>
            <p:nvPr/>
          </p:nvSpPr>
          <p:spPr>
            <a:xfrm>
              <a:off x="0" y="0"/>
              <a:ext cx="5066665" cy="10287000"/>
            </a:xfrm>
            <a:custGeom>
              <a:avLst/>
              <a:gdLst/>
              <a:ahLst/>
              <a:cxnLst/>
              <a:rect l="l" t="t" r="r" b="b"/>
              <a:pathLst>
                <a:path w="5066665" h="10287000">
                  <a:moveTo>
                    <a:pt x="0" y="0"/>
                  </a:moveTo>
                  <a:lnTo>
                    <a:pt x="5066270" y="0"/>
                  </a:lnTo>
                  <a:lnTo>
                    <a:pt x="5066270" y="10286999"/>
                  </a:lnTo>
                  <a:lnTo>
                    <a:pt x="0" y="1028699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AAA198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5" name="object 5"/>
            <p:cNvSpPr/>
            <p:nvPr/>
          </p:nvSpPr>
          <p:spPr>
            <a:xfrm>
              <a:off x="2796538" y="1171832"/>
              <a:ext cx="13792200" cy="7943850"/>
            </a:xfrm>
            <a:custGeom>
              <a:avLst/>
              <a:gdLst/>
              <a:ahLst/>
              <a:cxnLst/>
              <a:rect l="l" t="t" r="r" b="b"/>
              <a:pathLst>
                <a:path w="13792200" h="7943850">
                  <a:moveTo>
                    <a:pt x="13792198" y="7943849"/>
                  </a:moveTo>
                  <a:lnTo>
                    <a:pt x="0" y="7943849"/>
                  </a:lnTo>
                  <a:lnTo>
                    <a:pt x="0" y="0"/>
                  </a:lnTo>
                  <a:lnTo>
                    <a:pt x="13792198" y="0"/>
                  </a:lnTo>
                  <a:lnTo>
                    <a:pt x="13792198" y="794384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6" name="object 6"/>
            <p:cNvSpPr/>
            <p:nvPr/>
          </p:nvSpPr>
          <p:spPr>
            <a:xfrm>
              <a:off x="15591136" y="9258299"/>
              <a:ext cx="2697480" cy="927100"/>
            </a:xfrm>
            <a:custGeom>
              <a:avLst/>
              <a:gdLst/>
              <a:ahLst/>
              <a:cxnLst/>
              <a:rect l="l" t="t" r="r" b="b"/>
              <a:pathLst>
                <a:path w="2697480" h="927100">
                  <a:moveTo>
                    <a:pt x="2697006" y="926756"/>
                  </a:moveTo>
                  <a:lnTo>
                    <a:pt x="0" y="926756"/>
                  </a:lnTo>
                  <a:lnTo>
                    <a:pt x="0" y="0"/>
                  </a:lnTo>
                  <a:lnTo>
                    <a:pt x="2697006" y="0"/>
                  </a:lnTo>
                  <a:lnTo>
                    <a:pt x="2697006" y="926756"/>
                  </a:lnTo>
                  <a:close/>
                </a:path>
              </a:pathLst>
            </a:custGeom>
            <a:solidFill>
              <a:srgbClr val="AAA198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  <p:sp>
        <p:nvSpPr>
          <p:cNvPr id="8" name="Rectangle 7"/>
          <p:cNvSpPr/>
          <p:nvPr/>
        </p:nvSpPr>
        <p:spPr>
          <a:xfrm>
            <a:off x="3048000" y="2705100"/>
            <a:ext cx="128016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D16349"/>
              </a:buClr>
              <a:buSzPct val="85000"/>
              <a:buFontTx/>
              <a:buNone/>
              <a:tabLst/>
              <a:defRPr/>
            </a:pPr>
            <a:r>
              <a:rPr kumimoji="0" lang="sr-Latn-BA" altLang="sr-Latn-RS" sz="4000" b="1" i="0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HVALA VAM NA PAŽNJI !</a:t>
            </a:r>
          </a:p>
        </p:txBody>
      </p:sp>
    </p:spTree>
    <p:extLst>
      <p:ext uri="{BB962C8B-B14F-4D97-AF65-F5344CB8AC3E}">
        <p14:creationId xmlns:p14="http://schemas.microsoft.com/office/powerpoint/2010/main" val="38549890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5058</TotalTime>
  <Words>298</Words>
  <Application>Microsoft Office PowerPoint</Application>
  <PresentationFormat>Custom</PresentationFormat>
  <Paragraphs>82</Paragraphs>
  <Slides>16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6" baseType="lpstr">
      <vt:lpstr>Angsana New</vt:lpstr>
      <vt:lpstr>Arial</vt:lpstr>
      <vt:lpstr>Arial Black</vt:lpstr>
      <vt:lpstr>Calibri</vt:lpstr>
      <vt:lpstr>Segoe UI Symbol</vt:lpstr>
      <vt:lpstr>Symbol</vt:lpstr>
      <vt:lpstr>Times New Roman</vt:lpstr>
      <vt:lpstr>Trebuchet MS</vt:lpstr>
      <vt:lpstr>Wingdings</vt:lpstr>
      <vt:lpstr>Office Theme</vt:lpstr>
      <vt:lpstr>MARKETINŠKO OKRUŽENJE I ANALIZA TRŽIŠTA  U TURIZMU 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Beige Tan Minimalist Company Presentation</dc:title>
  <dc:creator>Teodora Tosic</dc:creator>
  <cp:keywords>DAGQSW0_Bgg,BAFr0oLcL60</cp:keywords>
  <cp:lastModifiedBy>Toshiba</cp:lastModifiedBy>
  <cp:revision>174</cp:revision>
  <dcterms:created xsi:type="dcterms:W3CDTF">2024-11-03T20:53:18Z</dcterms:created>
  <dcterms:modified xsi:type="dcterms:W3CDTF">2025-05-27T22:22:38Z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2024-10-29T00:00:00Z</vt:filetime>
  </property>
  <property fmtid="{D5CDD505-2E9C-101B-9397-08002B2CF9AE}" pid="3" name="Creator">
    <vt:lpwstr>Canva</vt:lpwstr>
  </property>
  <property fmtid="{D5CDD505-2E9C-101B-9397-08002B2CF9AE}" pid="4" name="LastSaved">
    <vt:filetime>2024-11-03T00:00:00Z</vt:filetime>
  </property>
  <property fmtid="{D5CDD505-2E9C-101B-9397-08002B2CF9AE}" pid="5" name="Producer">
    <vt:lpwstr>Canva</vt:lpwstr>
  </property>
</Properties>
</file>