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20" r:id="rId3"/>
    <p:sldId id="432" r:id="rId4"/>
    <p:sldId id="422" r:id="rId5"/>
    <p:sldId id="421" r:id="rId6"/>
    <p:sldId id="423" r:id="rId7"/>
    <p:sldId id="424" r:id="rId8"/>
    <p:sldId id="425" r:id="rId9"/>
    <p:sldId id="426" r:id="rId10"/>
    <p:sldId id="427" r:id="rId11"/>
    <p:sldId id="431" r:id="rId1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47" d="100"/>
          <a:sy n="47" d="100"/>
        </p:scale>
        <p:origin x="62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7048500"/>
            <a:ext cx="11658599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sr-Latn-RS" sz="4400" b="1" dirty="0">
                <a:latin typeface="Trebuchet MS" panose="020B0603020202020204" pitchFamily="34" charset="0"/>
              </a:rPr>
              <a:t>Uvod u marketing: Pojam, razvoj i značaj</a:t>
            </a:r>
            <a:r>
              <a:rPr lang="sr-Latn-RS" sz="4400" dirty="0">
                <a:latin typeface="Trebuchet MS" panose="020B0603020202020204" pitchFamily="34" charset="0"/>
              </a:rPr>
              <a:t/>
            </a:r>
            <a:br>
              <a:rPr lang="sr-Latn-RS" sz="4400" dirty="0">
                <a:latin typeface="Trebuchet MS" panose="020B0603020202020204" pitchFamily="34" charset="0"/>
              </a:rPr>
            </a:br>
            <a:endParaRPr sz="4400" b="1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86000" y="1171832"/>
              <a:ext cx="14935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8413" y="2881342"/>
            <a:ext cx="142255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OSNOVNI POJAM MARKETINGA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🔹 </a:t>
            </a:r>
            <a:r>
              <a:rPr lang="sr-Latn-RS" sz="3200" b="1" dirty="0" smtClean="0">
                <a:latin typeface="Trebuchet MS" panose="020B0603020202020204" pitchFamily="34" charset="0"/>
              </a:rPr>
              <a:t>Poreklo termina: </a:t>
            </a:r>
            <a:r>
              <a:rPr lang="sr-Latn-RS" sz="3200" dirty="0" smtClean="0"/>
              <a:t>engleski izraz </a:t>
            </a:r>
            <a:r>
              <a:rPr lang="sr-Latn-RS" sz="3200" i="1" dirty="0" smtClean="0"/>
              <a:t>to market</a:t>
            </a:r>
            <a:r>
              <a:rPr lang="sr-Latn-RS" sz="3200" dirty="0" smtClean="0"/>
              <a:t> znači ponuditi/prodati na tržištu.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🔹 </a:t>
            </a:r>
            <a:r>
              <a:rPr lang="sr-Latn-RS" sz="3200" b="1" dirty="0" smtClean="0">
                <a:latin typeface="Trebuchet MS" panose="020B0603020202020204" pitchFamily="34" charset="0"/>
              </a:rPr>
              <a:t>Suština marketinga</a:t>
            </a:r>
            <a:r>
              <a:rPr lang="sr-Latn-RS" sz="3200" dirty="0" smtClean="0">
                <a:latin typeface="Trebuchet MS" panose="020B0603020202020204" pitchFamily="34" charset="0"/>
              </a:rPr>
              <a:t> – premošćavanje jaza između </a:t>
            </a:r>
            <a:r>
              <a:rPr lang="sr-Latn-RS" sz="3200" b="1" dirty="0" smtClean="0">
                <a:latin typeface="Trebuchet MS" panose="020B0603020202020204" pitchFamily="34" charset="0"/>
              </a:rPr>
              <a:t>ponude i tražnje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🔹 Marketing postoji od davnina – danas u modernizovanom obliku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🔹 Razvija se kroz 20. vek: SAD (50-e), Nemačka i Japan (60-e), UK (70-e)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92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429000" y="2490271"/>
            <a:ext cx="12573000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MARKETING KAO FILOZOFIJA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Savremeni marketing = 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način razmišljanja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+ 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integrativni pristup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Sve poslovne funkcije usmerene ka 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potrošaču i tržištu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Koordinacija različitih sektora na lokalnom i nacionalnom nivou</a:t>
            </a:r>
            <a:r>
              <a:rPr kumimoji="0" lang="sr-Latn-RS" altLang="sr-Latn-R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02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106" y="-101601"/>
            <a:ext cx="18236510" cy="10287000"/>
            <a:chOff x="52106" y="-101601"/>
            <a:chExt cx="18236510" cy="10287000"/>
          </a:xfrm>
        </p:grpSpPr>
        <p:sp>
          <p:nvSpPr>
            <p:cNvPr id="4" name="object 4"/>
            <p:cNvSpPr/>
            <p:nvPr/>
          </p:nvSpPr>
          <p:spPr>
            <a:xfrm>
              <a:off x="52106" y="-101601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057400" y="1171832"/>
              <a:ext cx="150114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324100" y="1671745"/>
            <a:ext cx="1447800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ŠTA MARKETING JESTE – A ŠTA NIJE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🔸 </a:t>
            </a:r>
            <a:r>
              <a:rPr lang="sr-Latn-RS" sz="3200" b="1" dirty="0" smtClean="0">
                <a:latin typeface="Trebuchet MS" panose="020B0603020202020204" pitchFamily="34" charset="0"/>
              </a:rPr>
              <a:t>Marketing ≠ samo prodaja ili oglašavanje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🔹 Unapređenje prodaje i oglašavanje su deo marketinškog miksa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🔸 Marketing uključuje i: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istraživanje tržišta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planiranje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segmentaciju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formiranje cena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razvoj proizvoda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📌 </a:t>
            </a:r>
            <a:r>
              <a:rPr lang="sr-Latn-RS" sz="3200" i="1" dirty="0" smtClean="0">
                <a:latin typeface="Trebuchet MS" panose="020B0603020202020204" pitchFamily="34" charset="0"/>
              </a:rPr>
              <a:t>Zaključak:</a:t>
            </a:r>
            <a:r>
              <a:rPr lang="sr-Latn-RS" sz="3200" dirty="0" smtClean="0">
                <a:latin typeface="Trebuchet MS" panose="020B0603020202020204" pitchFamily="34" charset="0"/>
              </a:rPr>
              <a:t> Marketing je </a:t>
            </a:r>
            <a:r>
              <a:rPr lang="sr-Latn-RS" sz="3200" b="1" dirty="0" smtClean="0">
                <a:latin typeface="Trebuchet MS" panose="020B0603020202020204" pitchFamily="34" charset="0"/>
              </a:rPr>
              <a:t>širok skup aktivnosti</a:t>
            </a:r>
            <a:r>
              <a:rPr lang="sr-Latn-RS" sz="3200" dirty="0" smtClean="0">
                <a:latin typeface="Trebuchet MS" panose="020B0603020202020204" pitchFamily="34" charset="0"/>
              </a:rPr>
              <a:t>, ne samo vidljiva promocija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9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447800" y="647700"/>
              <a:ext cx="15849600" cy="8467982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828800" y="819784"/>
            <a:ext cx="15106968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ZNAČENJA POJMA MARKETINGA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🔹</a:t>
            </a:r>
            <a:r>
              <a:rPr lang="sr-Latn-RS" sz="3200" dirty="0" smtClean="0">
                <a:latin typeface="Trebuchet MS" panose="020B0603020202020204" pitchFamily="34" charset="0"/>
              </a:rPr>
              <a:t> Prema Milisavljeviću, marketing je: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pPr algn="just"/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b="1" dirty="0" smtClean="0">
                <a:latin typeface="Trebuchet MS" panose="020B0603020202020204" pitchFamily="34" charset="0"/>
              </a:rPr>
              <a:t>Ekonomski proces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povezuje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proizvodnju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potrošnju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na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taj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način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omogućava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efikasno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odvijanje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razmene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celokpune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društvene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reprodukcije</a:t>
            </a:r>
            <a:endParaRPr lang="sr-Latn-CS" sz="32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pPr algn="just"/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b="1" dirty="0" smtClean="0">
                <a:latin typeface="Trebuchet MS" panose="020B0603020202020204" pitchFamily="34" charset="0"/>
              </a:rPr>
              <a:t>Poslovna funkcija: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povezuje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grupe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srodnih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sr-Latn-C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poslovnih aktivnosti 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u </a:t>
            </a:r>
            <a:r>
              <a:rPr lang="sr-Latn-C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funkcionalnu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celinu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endParaRPr lang="sr-Latn-CS" sz="32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b="1" dirty="0" smtClean="0">
                <a:latin typeface="Trebuchet MS" panose="020B0603020202020204" pitchFamily="34" charset="0"/>
              </a:rPr>
              <a:t>Poslovna koncepcija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  <a:r>
              <a:rPr lang="sr-Latn-C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usmerava preduzeće, privredu i društvo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prema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tržištu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potrošačima</a:t>
            </a:r>
            <a:r>
              <a:rPr lang="sr-Latn-C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, 50ih godina postaje dominirajuća poslovna koncepcija!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pPr algn="just"/>
            <a:r>
              <a:rPr lang="sr-Latn-RS" sz="3200" dirty="0" smtClean="0">
                <a:latin typeface="Trebuchet MS" panose="020B0603020202020204" pitchFamily="34" charset="0"/>
              </a:rPr>
              <a:t>✅ </a:t>
            </a:r>
            <a:r>
              <a:rPr lang="sr-Latn-RS" sz="3200" b="1" dirty="0" smtClean="0">
                <a:latin typeface="Trebuchet MS" panose="020B0603020202020204" pitchFamily="34" charset="0"/>
              </a:rPr>
              <a:t>Naučna disciplina:</a:t>
            </a:r>
            <a:r>
              <a:rPr lang="sr-Latn-C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mlada naučna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disciplina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u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sklopu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društvenih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nauka</a:t>
            </a:r>
            <a:r>
              <a:rPr lang="sr-Latn-C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,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oslanja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se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na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druge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nauke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,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njihove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tehnike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,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metode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znanja</a:t>
            </a:r>
            <a:endParaRPr lang="en-US" sz="32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sr-Latn-RS" sz="32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7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981200" y="800100"/>
              <a:ext cx="15087600" cy="8315582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286000" y="2247900"/>
            <a:ext cx="14325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RAZLIČITE DEFINICIJE MARKETINGA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📌 </a:t>
            </a:r>
            <a:r>
              <a:rPr lang="sr-Latn-RS" sz="3200" b="1" dirty="0" smtClean="0">
                <a:latin typeface="Trebuchet MS" panose="020B0603020202020204" pitchFamily="34" charset="0"/>
              </a:rPr>
              <a:t>AMA (1985):</a:t>
            </a:r>
            <a:r>
              <a:rPr lang="sr-Latn-RS" sz="3200" dirty="0" smtClean="0">
                <a:latin typeface="Trebuchet MS" panose="020B0603020202020204" pitchFamily="34" charset="0"/>
              </a:rPr>
              <a:t> Proces planiranja i sprovođenja koncepcija, cena, promocije i distribucije radi zadovoljenja potreba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📌 </a:t>
            </a:r>
            <a:r>
              <a:rPr lang="sr-Latn-RS" sz="3200" b="1" dirty="0" smtClean="0">
                <a:latin typeface="Trebuchet MS" panose="020B0603020202020204" pitchFamily="34" charset="0"/>
              </a:rPr>
              <a:t>Kotler:</a:t>
            </a:r>
            <a:r>
              <a:rPr lang="sr-Latn-RS" sz="3200" dirty="0" smtClean="0">
                <a:latin typeface="Trebuchet MS" panose="020B0603020202020204" pitchFamily="34" charset="0"/>
              </a:rPr>
              <a:t> Marketing = zadovoljenje potreba kroz razmenu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📌 </a:t>
            </a:r>
            <a:r>
              <a:rPr lang="sr-Latn-RS" sz="3200" b="1" dirty="0" smtClean="0">
                <a:latin typeface="Trebuchet MS" panose="020B0603020202020204" pitchFamily="34" charset="0"/>
              </a:rPr>
              <a:t>Meffert:</a:t>
            </a:r>
            <a:r>
              <a:rPr lang="sr-Latn-RS" sz="3200" dirty="0" smtClean="0">
                <a:latin typeface="Trebuchet MS" panose="020B0603020202020204" pitchFamily="34" charset="0"/>
              </a:rPr>
              <a:t> Marketing = vođenje celog preduzeća prema tržištu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📌 </a:t>
            </a:r>
            <a:r>
              <a:rPr lang="sr-Latn-RS" sz="3200" b="1" dirty="0" smtClean="0">
                <a:latin typeface="Trebuchet MS" panose="020B0603020202020204" pitchFamily="34" charset="0"/>
              </a:rPr>
              <a:t>Drucker:</a:t>
            </a:r>
            <a:r>
              <a:rPr lang="sr-Latn-RS" sz="3200" dirty="0" smtClean="0">
                <a:latin typeface="Trebuchet MS" panose="020B0603020202020204" pitchFamily="34" charset="0"/>
              </a:rPr>
              <a:t> Cilj marketinga je da prodaju učini suvišnom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📎 </a:t>
            </a:r>
            <a:r>
              <a:rPr lang="sr-Latn-RS" sz="3200" i="1" dirty="0" smtClean="0">
                <a:latin typeface="Trebuchet MS" panose="020B0603020202020204" pitchFamily="34" charset="0"/>
              </a:rPr>
              <a:t>Zaključak:</a:t>
            </a:r>
            <a:r>
              <a:rPr lang="sr-Latn-RS" sz="3200" dirty="0" smtClean="0">
                <a:latin typeface="Trebuchet MS" panose="020B0603020202020204" pitchFamily="34" charset="0"/>
              </a:rPr>
              <a:t> Fokus na </a:t>
            </a:r>
            <a:r>
              <a:rPr lang="sr-Latn-RS" sz="3200" b="1" dirty="0" smtClean="0">
                <a:latin typeface="Trebuchet MS" panose="020B0603020202020204" pitchFamily="34" charset="0"/>
              </a:rPr>
              <a:t>potrošaču i vrednosti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057400" y="1171832"/>
              <a:ext cx="151638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286000" y="1773346"/>
            <a:ext cx="1493520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ŠIRI KONTEKST I SAVREMENI ASPEKTI MARKETINGA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🔹 Marketing ima </a:t>
            </a:r>
            <a:r>
              <a:rPr lang="sr-Latn-RS" sz="3200" b="1" dirty="0" smtClean="0">
                <a:latin typeface="Trebuchet MS" panose="020B0603020202020204" pitchFamily="34" charset="0"/>
              </a:rPr>
              <a:t>mikro i makro dimenziju</a:t>
            </a:r>
            <a:r>
              <a:rPr lang="sr-Latn-RS" sz="3200" dirty="0" smtClean="0">
                <a:latin typeface="Trebuchet MS" panose="020B0603020202020204" pitchFamily="34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🔸 Mikro: poslovna funkcija i filozofija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🔸 Makro: uloga u razvoju društva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🔹 </a:t>
            </a:r>
            <a:r>
              <a:rPr lang="sr-Latn-RS" sz="3200" b="1" dirty="0" smtClean="0">
                <a:latin typeface="Trebuchet MS" panose="020B0603020202020204" pitchFamily="34" charset="0"/>
              </a:rPr>
              <a:t>Megamarketing</a:t>
            </a:r>
            <a:r>
              <a:rPr lang="sr-Latn-RS" sz="3200" dirty="0" smtClean="0">
                <a:latin typeface="Trebuchet MS" panose="020B0603020202020204" pitchFamily="34" charset="0"/>
              </a:rPr>
              <a:t>: uključivanje vlada, javnosti, sindikata itd.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🔹 M</a:t>
            </a:r>
            <a:r>
              <a:rPr lang="sr-Latn-RS" sz="3200" b="1" dirty="0" smtClean="0">
                <a:latin typeface="Trebuchet MS" panose="020B0603020202020204" pitchFamily="34" charset="0"/>
              </a:rPr>
              <a:t>arketing u užem i širem smislu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Uži smisao: aktivnosti prodavca</a:t>
            </a:r>
            <a:r>
              <a:rPr lang="sr-Latn-BA" sz="2800" dirty="0" smtClean="0"/>
              <a:t> </a:t>
            </a:r>
            <a:r>
              <a:rPr lang="sr-Latn-BA" sz="2800" dirty="0"/>
              <a:t>da bi prodao svoje usluge </a:t>
            </a:r>
            <a:r>
              <a:rPr lang="sr-Latn-BA" sz="2800" dirty="0" smtClean="0"/>
              <a:t>(marketing </a:t>
            </a:r>
            <a:r>
              <a:rPr lang="sr-Latn-BA" sz="2800" dirty="0"/>
              <a:t>prodaje).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2800" dirty="0" smtClean="0">
                <a:latin typeface="Trebuchet MS" panose="020B0603020202020204" pitchFamily="34" charset="0"/>
              </a:rPr>
              <a:t>Širi smisao: </a:t>
            </a:r>
            <a:r>
              <a:rPr lang="sr-Latn-BA" sz="2800" dirty="0">
                <a:latin typeface="Trebuchet MS" panose="020B0603020202020204" pitchFamily="34" charset="0"/>
              </a:rPr>
              <a:t>osim </a:t>
            </a:r>
            <a:r>
              <a:rPr lang="sr-Latn-BA" sz="2800" dirty="0" smtClean="0">
                <a:latin typeface="Trebuchet MS" panose="020B0603020202020204" pitchFamily="34" charset="0"/>
              </a:rPr>
              <a:t>ekonomskih, </a:t>
            </a:r>
            <a:r>
              <a:rPr lang="sr-Latn-RS" sz="2800" dirty="0" smtClean="0">
                <a:latin typeface="Trebuchet MS" panose="020B0603020202020204" pitchFamily="34" charset="0"/>
              </a:rPr>
              <a:t>obuhvata </a:t>
            </a:r>
            <a:r>
              <a:rPr lang="sr-Latn-BA" sz="2800" dirty="0" smtClean="0">
                <a:latin typeface="Trebuchet MS" panose="020B0603020202020204" pitchFamily="34" charset="0"/>
              </a:rPr>
              <a:t>nove </a:t>
            </a:r>
            <a:r>
              <a:rPr lang="sr-Latn-BA" sz="2800" dirty="0">
                <a:latin typeface="Trebuchet MS" panose="020B0603020202020204" pitchFamily="34" charset="0"/>
              </a:rPr>
              <a:t>aspekte marketinškog mišljenja, od kojih se društveni, ekološki ili politički posebno </a:t>
            </a:r>
            <a:r>
              <a:rPr lang="sr-Latn-BA" sz="2800" dirty="0" smtClean="0">
                <a:latin typeface="Trebuchet MS" panose="020B0603020202020204" pitchFamily="34" charset="0"/>
              </a:rPr>
              <a:t>izdvajaju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📌 Zaključak: marketing je </a:t>
            </a:r>
            <a:r>
              <a:rPr lang="sr-Latn-RS" sz="3200" b="1" dirty="0" smtClean="0">
                <a:latin typeface="Trebuchet MS" panose="020B0603020202020204" pitchFamily="34" charset="0"/>
              </a:rPr>
              <a:t>dinamičan, prilagodljiv</a:t>
            </a:r>
            <a:r>
              <a:rPr lang="sr-Latn-RS" sz="3200" dirty="0" smtClean="0">
                <a:latin typeface="Trebuchet MS" panose="020B0603020202020204" pitchFamily="34" charset="0"/>
              </a:rPr>
              <a:t> i </a:t>
            </a:r>
            <a:r>
              <a:rPr lang="sr-Latn-RS" sz="3200" b="1" dirty="0" smtClean="0">
                <a:latin typeface="Trebuchet MS" panose="020B0603020202020204" pitchFamily="34" charset="0"/>
              </a:rPr>
              <a:t>sveprisutan koncept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59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2286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981200" y="1171832"/>
              <a:ext cx="150114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438400" y="1404015"/>
            <a:ext cx="14554200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MARKETING: PROIZVODITI ONO ŠTO SE MOŽE PRODATI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RS" sz="3200" dirty="0" smtClean="0">
                <a:latin typeface="Trebuchet MS" panose="020B0603020202020204" pitchFamily="34" charset="0"/>
              </a:rPr>
              <a:t>🔹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Ključna poruka: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Marketing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podrazumeva sve aktivnosti koje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uspostavljaju ekonomske veze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između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potrošača i proizvođača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altLang="sr-Latn-RS" sz="32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RS" sz="3200" dirty="0" smtClean="0">
                <a:latin typeface="Trebuchet MS" panose="020B0603020202020204" pitchFamily="34" charset="0"/>
              </a:rPr>
              <a:t>🔹 </a:t>
            </a:r>
            <a:r>
              <a:rPr lang="sr-Latn-RS" sz="3200" dirty="0" smtClean="0">
                <a:latin typeface="Trebuchet MS" panose="020B0603020202020204" pitchFamily="34" charset="0"/>
              </a:rPr>
              <a:t>Umesto: „</a:t>
            </a:r>
            <a:r>
              <a:rPr lang="sr-Latn-RS" sz="3200" b="1" dirty="0" smtClean="0">
                <a:latin typeface="Trebuchet MS" panose="020B0603020202020204" pitchFamily="34" charset="0"/>
              </a:rPr>
              <a:t>Prodaj ono što proizvedeš</a:t>
            </a:r>
            <a:r>
              <a:rPr lang="sr-Latn-RS" sz="3200" dirty="0" smtClean="0">
                <a:latin typeface="Trebuchet MS" panose="020B0603020202020204" pitchFamily="34" charset="0"/>
              </a:rPr>
              <a:t>“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🔸 Savremeni pristup: „</a:t>
            </a:r>
            <a:r>
              <a:rPr lang="sr-Latn-RS" sz="3200" b="1" dirty="0" smtClean="0">
                <a:latin typeface="Trebuchet MS" panose="020B0603020202020204" pitchFamily="34" charset="0"/>
              </a:rPr>
              <a:t>Proizvedi ono što možeš prodati</a:t>
            </a:r>
            <a:r>
              <a:rPr lang="sr-Latn-RS" sz="3200" dirty="0" smtClean="0">
                <a:latin typeface="Trebuchet MS" panose="020B0603020202020204" pitchFamily="34" charset="0"/>
              </a:rPr>
              <a:t>“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RS" sz="3200" dirty="0" smtClean="0">
                <a:latin typeface="Trebuchet MS" panose="020B0603020202020204" pitchFamily="34" charset="0"/>
              </a:rPr>
              <a:t>📌 </a:t>
            </a:r>
            <a:r>
              <a:rPr lang="sr-Latn-RS" sz="3200" b="1" dirty="0" smtClean="0">
                <a:latin typeface="Trebuchet MS" panose="020B0603020202020204" pitchFamily="34" charset="0"/>
              </a:rPr>
              <a:t>Važno je razumeti potrošače</a:t>
            </a:r>
            <a:r>
              <a:rPr lang="sr-Latn-RS" sz="3200" dirty="0" smtClean="0">
                <a:latin typeface="Trebuchet MS" panose="020B0603020202020204" pitchFamily="34" charset="0"/>
              </a:rPr>
              <a:t>, ali: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❌ Nije cilj ispuniti </a:t>
            </a:r>
            <a:r>
              <a:rPr lang="sr-Latn-RS" sz="3200" i="1" dirty="0" smtClean="0">
                <a:latin typeface="Trebuchet MS" panose="020B0603020202020204" pitchFamily="34" charset="0"/>
              </a:rPr>
              <a:t>svaku</a:t>
            </a:r>
            <a:r>
              <a:rPr lang="sr-Latn-RS" sz="3200" dirty="0" smtClean="0">
                <a:latin typeface="Trebuchet MS" panose="020B0603020202020204" pitchFamily="34" charset="0"/>
              </a:rPr>
              <a:t> želju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✅ Cilj je naći </a:t>
            </a:r>
            <a:r>
              <a:rPr lang="sr-Latn-RS" sz="3200" b="1" dirty="0" smtClean="0">
                <a:latin typeface="Trebuchet MS" panose="020B0603020202020204" pitchFamily="34" charset="0"/>
              </a:rPr>
              <a:t>ravnotežu</a:t>
            </a:r>
            <a:r>
              <a:rPr lang="sr-Latn-RS" sz="3200" dirty="0" smtClean="0">
                <a:latin typeface="Trebuchet MS" panose="020B0603020202020204" pitchFamily="34" charset="0"/>
              </a:rPr>
              <a:t> između ponude konkurencije i potreba potrošača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5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886200" y="2388900"/>
            <a:ext cx="11963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PRIMENA MARKETINGA U SAVREMENOM DRUŠTVU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📌 </a:t>
            </a:r>
            <a:r>
              <a:rPr lang="sr-Latn-RS" sz="3200" b="1" dirty="0" smtClean="0">
                <a:latin typeface="Trebuchet MS" panose="020B0603020202020204" pitchFamily="34" charset="0"/>
              </a:rPr>
              <a:t>Marketing se primenjuje na svim nivoima delatnosti: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Proizvodnja i razmena robe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Zdravstvo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Obrazovanje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Javna administracija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Umetnost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latin typeface="Trebuchet MS" panose="020B0603020202020204" pitchFamily="34" charset="0"/>
              </a:rPr>
              <a:t>Turizam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1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320" y="-78742"/>
            <a:ext cx="18323560" cy="10287000"/>
            <a:chOff x="-34944" y="-78742"/>
            <a:chExt cx="18323560" cy="10287000"/>
          </a:xfrm>
        </p:grpSpPr>
        <p:sp>
          <p:nvSpPr>
            <p:cNvPr id="4" name="object 4"/>
            <p:cNvSpPr/>
            <p:nvPr/>
          </p:nvSpPr>
          <p:spPr>
            <a:xfrm>
              <a:off x="-34944" y="-78742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562244" y="495301"/>
              <a:ext cx="13028892" cy="944880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563100"/>
              <a:ext cx="2697480" cy="622298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124200" y="586609"/>
            <a:ext cx="121158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latin typeface="Trebuchet MS" panose="020B0603020202020204" pitchFamily="34" charset="0"/>
              </a:rPr>
              <a:t>KLJUČNE FAZE RAZVOJA MARKETINGA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Proizvodna orijentacija (1900–1930):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Fokus na masovnu proizvodnju i efikasnost.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Pretpostavka: "Ako proizvedemo, neko će kupiti."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Primer: Henry Ford i Model T.</a:t>
            </a:r>
          </a:p>
          <a:p>
            <a:pPr marL="457200" lvl="1"/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Prodajna orijentacija (1930–1950):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Naglasak na agresivnoj prodaji i promociji.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Potreba za povećanjem prodaje kroz direktne tehnike.</a:t>
            </a:r>
          </a:p>
          <a:p>
            <a:pPr marL="457200" lvl="1"/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Marketinška orijentacija (1950–danas):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Fokus na potrebe i želje potrošača.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Razumevanje tržišta i prilagođavanje ponude.</a:t>
            </a:r>
          </a:p>
          <a:p>
            <a:pPr marL="457200" lvl="1"/>
            <a:endParaRPr lang="sr-Latn-RS" sz="3200" dirty="0" smtClean="0"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Društvena orijentacija (od 1970-ih):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Usklađivanje interesa preduzeća, potrošača i društva.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Uključivanje ekoloških i društvenih faktora u poslovanje.</a:t>
            </a:r>
          </a:p>
        </p:txBody>
      </p:sp>
    </p:spTree>
    <p:extLst>
      <p:ext uri="{BB962C8B-B14F-4D97-AF65-F5344CB8AC3E}">
        <p14:creationId xmlns:p14="http://schemas.microsoft.com/office/powerpoint/2010/main" val="5530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556" y="4152900"/>
            <a:ext cx="11126164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4689</TotalTime>
  <Words>350</Words>
  <Application>Microsoft Office PowerPoint</Application>
  <PresentationFormat>Custom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Trebuchet MS</vt:lpstr>
      <vt:lpstr>Wingdings</vt:lpstr>
      <vt:lpstr>Office Theme</vt:lpstr>
      <vt:lpstr>Uvod u marketing: Pojam, razvoj i značaj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134</cp:revision>
  <dcterms:created xsi:type="dcterms:W3CDTF">2024-11-03T20:53:18Z</dcterms:created>
  <dcterms:modified xsi:type="dcterms:W3CDTF">2025-04-26T12:44:03Z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