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96" r:id="rId3"/>
    <p:sldId id="507" r:id="rId4"/>
    <p:sldId id="498" r:id="rId5"/>
    <p:sldId id="497" r:id="rId6"/>
    <p:sldId id="499" r:id="rId7"/>
    <p:sldId id="500" r:id="rId8"/>
    <p:sldId id="501" r:id="rId9"/>
    <p:sldId id="502" r:id="rId10"/>
    <p:sldId id="503" r:id="rId11"/>
    <p:sldId id="504" r:id="rId12"/>
    <p:sldId id="518" r:id="rId13"/>
    <p:sldId id="515" r:id="rId14"/>
    <p:sldId id="505" r:id="rId15"/>
    <p:sldId id="519" r:id="rId16"/>
    <p:sldId id="520" r:id="rId17"/>
    <p:sldId id="521" r:id="rId18"/>
    <p:sldId id="522" r:id="rId19"/>
    <p:sldId id="523" r:id="rId20"/>
    <p:sldId id="524" r:id="rId21"/>
    <p:sldId id="526" r:id="rId22"/>
    <p:sldId id="527" r:id="rId23"/>
    <p:sldId id="528" r:id="rId24"/>
    <p:sldId id="529" r:id="rId25"/>
    <p:sldId id="530" r:id="rId26"/>
    <p:sldId id="531" r:id="rId27"/>
    <p:sldId id="532" r:id="rId28"/>
    <p:sldId id="533" r:id="rId29"/>
    <p:sldId id="534" r:id="rId30"/>
    <p:sldId id="542" r:id="rId31"/>
    <p:sldId id="461" r:id="rId32"/>
    <p:sldId id="462" r:id="rId33"/>
    <p:sldId id="544" r:id="rId34"/>
    <p:sldId id="546" r:id="rId35"/>
    <p:sldId id="554" r:id="rId36"/>
    <p:sldId id="555" r:id="rId37"/>
    <p:sldId id="556" r:id="rId38"/>
    <p:sldId id="545" r:id="rId39"/>
    <p:sldId id="480" r:id="rId40"/>
    <p:sldId id="481" r:id="rId41"/>
    <p:sldId id="482" r:id="rId42"/>
    <p:sldId id="483" r:id="rId43"/>
    <p:sldId id="484" r:id="rId44"/>
    <p:sldId id="549" r:id="rId45"/>
    <p:sldId id="550" r:id="rId46"/>
    <p:sldId id="557" r:id="rId47"/>
    <p:sldId id="558" r:id="rId48"/>
    <p:sldId id="488" r:id="rId49"/>
    <p:sldId id="489" r:id="rId50"/>
    <p:sldId id="548" r:id="rId51"/>
    <p:sldId id="547" r:id="rId52"/>
    <p:sldId id="487" r:id="rId53"/>
    <p:sldId id="485" r:id="rId54"/>
    <p:sldId id="551" r:id="rId55"/>
    <p:sldId id="552" r:id="rId56"/>
    <p:sldId id="559" r:id="rId57"/>
    <p:sldId id="560" r:id="rId58"/>
    <p:sldId id="449" r:id="rId5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>
      <p:cViewPr>
        <p:scale>
          <a:sx n="40" d="100"/>
          <a:sy n="40" d="100"/>
        </p:scale>
        <p:origin x="174" y="2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7124700"/>
            <a:ext cx="112776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sr-Latn-RS" sz="4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ANALIZA TRŽIŠTA U TURIZMU KAO OSNOVA ZA PRIMENU MARKETINGA</a:t>
            </a:r>
            <a:endParaRPr lang="sr-Latn-RS" sz="48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8953500"/>
            <a:ext cx="8435323" cy="740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Kotler:„Svaki potrošač je tržište za sebe“</a:t>
            </a: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752600" y="1171832"/>
              <a:ext cx="152400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514600" y="1603692"/>
            <a:ext cx="13716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TRŽIŠTA (Market Analysis)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Definicija</a:t>
            </a: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Procena i tumačenje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već poznatih podataka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o tržištu radi donošenja strateških odluka.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</a:t>
            </a: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Da se postojeći podaci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interpretiraju i koriste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za planiranje.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Metode</a:t>
            </a: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trendova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SWOT analiza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PESTEL analiza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Segmentacija tržišta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Benchmarking konkurencije</a:t>
            </a:r>
          </a:p>
          <a:p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Primena: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Kada se želi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razumeti tržišna situacija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doneti odluke na osnovu toga – npr. gde plasirati novi turistički proizvod.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6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6035" y="-2286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778635" y="822960"/>
              <a:ext cx="15621000" cy="883920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509759"/>
              <a:ext cx="2697480" cy="675639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286000" y="1177804"/>
            <a:ext cx="146303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ISTRAŽIVANJE TRŽIŠTA (Market Research)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Definicija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:Sistematsko prikupljanje, obrada i interpretacija podataka o tržištu, potrošačima, konkurenciji i okruženju.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Cilj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Da se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dobiju nove informacije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koje ranije nisu bile poznate.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Metode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Anketiranje turista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Intervjui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Fokus grupe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Posmatranje ponašanja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Online upitnici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Primena: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Kada se želi saznati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šta turisti žele, kako se ponašaju, šta ih motiviše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sr-Latn-RS" sz="28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r>
              <a:rPr lang="sr-Latn-R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Zaključak</a:t>
            </a:r>
            <a:r>
              <a:rPr lang="sr-Latn-RS" sz="2800" b="1" dirty="0">
                <a:solidFill>
                  <a:srgbClr val="0070C0"/>
                </a:solidFill>
                <a:latin typeface="Trebuchet MS" panose="020B0603020202020204" pitchFamily="34" charset="0"/>
              </a:rPr>
              <a:t>:</a:t>
            </a:r>
          </a:p>
          <a:p>
            <a:pPr lvl="0"/>
            <a:r>
              <a:rPr lang="sr-Latn-RS" sz="2800" b="1" dirty="0">
                <a:latin typeface="Trebuchet MS" panose="020B0603020202020204" pitchFamily="34" charset="0"/>
              </a:rPr>
              <a:t>Istraživanje tržišta</a:t>
            </a:r>
            <a:r>
              <a:rPr lang="sr-Latn-RS" sz="2800" dirty="0">
                <a:latin typeface="Trebuchet MS" panose="020B0603020202020204" pitchFamily="34" charset="0"/>
              </a:rPr>
              <a:t> je </a:t>
            </a:r>
            <a:r>
              <a:rPr lang="sr-Latn-RS" sz="2800" b="1" dirty="0">
                <a:latin typeface="Trebuchet MS" panose="020B0603020202020204" pitchFamily="34" charset="0"/>
              </a:rPr>
              <a:t>početni korak</a:t>
            </a:r>
            <a:r>
              <a:rPr lang="sr-Latn-RS" sz="2800" dirty="0">
                <a:latin typeface="Trebuchet MS" panose="020B0603020202020204" pitchFamily="34" charset="0"/>
              </a:rPr>
              <a:t> – pruža </a:t>
            </a:r>
            <a:r>
              <a:rPr lang="sr-Latn-RS" sz="2800" b="1" dirty="0">
                <a:latin typeface="Trebuchet MS" panose="020B0603020202020204" pitchFamily="34" charset="0"/>
              </a:rPr>
              <a:t>sveže informacije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  <a:p>
            <a:pPr lvl="0"/>
            <a:r>
              <a:rPr lang="sr-Latn-RS" sz="2800" b="1" dirty="0">
                <a:latin typeface="Trebuchet MS" panose="020B0603020202020204" pitchFamily="34" charset="0"/>
              </a:rPr>
              <a:t>Analiza tržišta</a:t>
            </a:r>
            <a:r>
              <a:rPr lang="sr-Latn-RS" sz="2800" dirty="0">
                <a:latin typeface="Trebuchet MS" panose="020B0603020202020204" pitchFamily="34" charset="0"/>
              </a:rPr>
              <a:t> koristi te informacije i </a:t>
            </a:r>
            <a:r>
              <a:rPr lang="sr-Latn-RS" sz="2800" b="1" dirty="0">
                <a:latin typeface="Trebuchet MS" panose="020B0603020202020204" pitchFamily="34" charset="0"/>
              </a:rPr>
              <a:t>usmerava strateške odluke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2228" y="0"/>
            <a:ext cx="2312607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UPOREDNI PREGL</a:t>
            </a:r>
            <a:r>
              <a:rPr kumimoji="0" lang="sr-Latn-RS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endParaRPr kumimoji="0" lang="sr-Latn-RS" sz="135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395325"/>
              <a:ext cx="2697480" cy="790073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162608"/>
              </p:ext>
            </p:extLst>
          </p:nvPr>
        </p:nvGraphicFramePr>
        <p:xfrm>
          <a:off x="2796541" y="1270759"/>
          <a:ext cx="15133322" cy="8025640"/>
        </p:xfrm>
        <a:graphic>
          <a:graphicData uri="http://schemas.openxmlformats.org/drawingml/2006/table">
            <a:tbl>
              <a:tblPr firstRow="1" firstCol="1" bandRow="1"/>
              <a:tblGrid>
                <a:gridCol w="2557089">
                  <a:extLst>
                    <a:ext uri="{9D8B030D-6E8A-4147-A177-3AD203B41FA5}">
                      <a16:colId xmlns:a16="http://schemas.microsoft.com/office/drawing/2014/main" val="1066341783"/>
                    </a:ext>
                  </a:extLst>
                </a:gridCol>
                <a:gridCol w="6276492">
                  <a:extLst>
                    <a:ext uri="{9D8B030D-6E8A-4147-A177-3AD203B41FA5}">
                      <a16:colId xmlns:a16="http://schemas.microsoft.com/office/drawing/2014/main" val="2720192081"/>
                    </a:ext>
                  </a:extLst>
                </a:gridCol>
                <a:gridCol w="6299741">
                  <a:extLst>
                    <a:ext uri="{9D8B030D-6E8A-4147-A177-3AD203B41FA5}">
                      <a16:colId xmlns:a16="http://schemas.microsoft.com/office/drawing/2014/main" val="1985319836"/>
                    </a:ext>
                  </a:extLst>
                </a:gridCol>
              </a:tblGrid>
              <a:tr h="573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ISTRAŽIVANJE </a:t>
                      </a:r>
                      <a:endParaRPr lang="sr-Latn-RS" sz="2800" b="1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TRŽIŠTA</a:t>
                      </a:r>
                      <a:endParaRPr lang="sr-Latn-RS" sz="28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ANALIZA </a:t>
                      </a:r>
                      <a:endParaRPr lang="sr-Latn-RS" sz="2800" b="1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TRŽIŠTA</a:t>
                      </a:r>
                      <a:endParaRPr lang="sr-Latn-RS" sz="28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4054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DEFINICIJA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Prikupljanje novih podataka o tržištu, potrošačima i konkurenciji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Interpretacija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primena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postojećih podataka za donošenje odluka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943229"/>
                  </a:ext>
                </a:extLst>
              </a:tr>
              <a:tr h="1274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CILJ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Upoznavanje potreba i ponašanja turista</a:t>
                      </a:r>
                      <a:r>
                        <a:rPr lang="sr-Latn-RS" sz="2400" baseline="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šta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potrošači žele, kako razmišljaju i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postupaju)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Razumeti tržišnu situaciju i identifikovati prilike i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pretnje, donošenje  odgovarajuće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odluka i izbor strategija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714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METODE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Anketiranje, intervjui,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posmatranje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Statističke i strateške metode: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SWOT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PESTEL,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analiza konkurencije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230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IZVOR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PODATAKA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Primarni (direktno od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potrošača u turizmu)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Sekundarni (već prikupljeni podaci, izveštaji, statistike)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782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 ZNANJA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Eksplorativno i deskriptivno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Dijagnostičko i strateško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9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VREME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SPROVOĐENJA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 lansiranja novog proizvoda/usluge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Tokom ili nakon uvođenja proizvoda/usluge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23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ULOGA U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MARKETINGU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Razumevanje potrošača i identifikacija potreba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Ocenjivanje tržišnog potencijala i podrška donošenju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odluka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633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PRIMENA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TURIZMU</a:t>
                      </a:r>
                      <a:endParaRPr lang="sr-Latn-RS" sz="2400" b="1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Anketno Istraživanje potreba turista koji poswećuju banjska mesta u Srbiji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Analiza trendova putovanja,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konkurencije </a:t>
                      </a: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atraktivnosti </a:t>
                      </a: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turističkih destinacija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250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44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3482338" y="2306847"/>
            <a:ext cx="12420600" cy="5137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PRISTUPI ANALIZI TRŽIŠTA /TRAŽNJE: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sr-Latn-RS" sz="3200" b="0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Kvantitativni pristup</a:t>
            </a: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potencijala i obima tržišta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Metode: regresiona analiza, trend ekstrapolacija, sezonske komponente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Primena: statistika i matematika za donošenje poslovnih odluka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Latn-RS" sz="3200" b="0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Kvalitativni pristup</a:t>
            </a: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ponašanja potrošača i faktora odlučivanja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razumevanje potreba i motivacije turista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752600" y="723900"/>
              <a:ext cx="15392400" cy="876300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095500" y="1000619"/>
            <a:ext cx="1470660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KLJUČNI FAKTORI ODLUČIVANJA (PREMA WOHLERU):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Turističke potrebe</a:t>
            </a:r>
          </a:p>
          <a:p>
            <a:pPr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</a:t>
            </a:r>
            <a:r>
              <a:rPr lang="sr-Latn-RS" sz="2800" dirty="0" smtClean="0"/>
              <a:t>(</a:t>
            </a:r>
            <a:r>
              <a:rPr lang="sr-Latn-RS" sz="2800" dirty="0"/>
              <a:t>stavovi, motivacija, potrebe, ličnost, stil života</a:t>
            </a:r>
            <a:r>
              <a:rPr lang="sr-Latn-RS" sz="2800" dirty="0" smtClean="0"/>
              <a:t>)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2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. I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nformisanje i ponašanje pri odlučivanju</a:t>
            </a:r>
          </a:p>
          <a:p>
            <a:pPr>
              <a:tabLst>
                <a:tab pos="457200" algn="l"/>
              </a:tabLst>
            </a:pPr>
            <a:r>
              <a:rPr lang="sr-Latn-RS" sz="2800" dirty="0" smtClean="0"/>
              <a:t>      (</a:t>
            </a:r>
            <a:r>
              <a:rPr lang="sr-Latn-RS" sz="2800" dirty="0"/>
              <a:t>izvori informacija, tipovi korisnika informacija, modeli odlučivanja</a:t>
            </a:r>
            <a:r>
              <a:rPr lang="sr-Latn-RS" sz="2800" dirty="0" smtClean="0"/>
              <a:t>)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Životni stil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  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</a:t>
            </a:r>
            <a:r>
              <a:rPr lang="sr-Latn-RS" sz="2800" dirty="0" smtClean="0"/>
              <a:t>demografija</a:t>
            </a:r>
            <a:r>
              <a:rPr lang="sr-Latn-RS" sz="2800" dirty="0"/>
              <a:t>, vrednosti, interesovanja, tipologije </a:t>
            </a:r>
            <a:r>
              <a:rPr lang="sr-Latn-RS" sz="2800" dirty="0" smtClean="0"/>
              <a:t>turista)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4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Atraktivnost destinacije</a:t>
            </a:r>
          </a:p>
          <a:p>
            <a:pPr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   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</a:t>
            </a:r>
            <a:r>
              <a:rPr lang="sr-Latn-RS" sz="2800" dirty="0" smtClean="0">
                <a:latin typeface="Trebuchet MS" panose="020B0603020202020204" pitchFamily="34" charset="0"/>
              </a:rPr>
              <a:t>percepcija</a:t>
            </a:r>
            <a:r>
              <a:rPr lang="sr-Latn-RS" sz="2800" dirty="0">
                <a:latin typeface="Trebuchet MS" panose="020B0603020202020204" pitchFamily="34" charset="0"/>
              </a:rPr>
              <a:t>, emocionalna privlačnost, Leiperov model </a:t>
            </a:r>
            <a:r>
              <a:rPr lang="sr-Latn-RS" sz="2800" dirty="0" smtClean="0">
                <a:latin typeface="Trebuchet MS" panose="020B0603020202020204" pitchFamily="34" charset="0"/>
              </a:rPr>
              <a:t>atrakcije)</a:t>
            </a:r>
            <a:endParaRPr lang="sr-Latn-RS" sz="2800" dirty="0">
              <a:latin typeface="Trebuchet MS" panose="020B0603020202020204" pitchFamily="34" charset="0"/>
            </a:endParaRPr>
          </a:p>
          <a:p>
            <a:pPr>
              <a:tabLst>
                <a:tab pos="457200" algn="l"/>
              </a:tabLst>
            </a:pPr>
            <a:r>
              <a:rPr lang="sr-Latn-RS" sz="2800" b="1" dirty="0" smtClean="0">
                <a:latin typeface="Trebuchet MS" panose="020B0603020202020204" pitchFamily="34" charset="0"/>
              </a:rPr>
              <a:t>5. Faktori okruženja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</a:p>
          <a:p>
            <a:pPr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   (ekonomski </a:t>
            </a:r>
            <a:r>
              <a:rPr lang="sr-Latn-RS" sz="2800" dirty="0">
                <a:latin typeface="Trebuchet MS" panose="020B0603020202020204" pitchFamily="34" charset="0"/>
              </a:rPr>
              <a:t>uslovi, društvene norme, političko-pravno okruženje, tehnologija)</a:t>
            </a:r>
          </a:p>
          <a:p>
            <a:endParaRPr lang="sr-Latn-RS" sz="28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Koncept recipročnog determinizma: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Faktori se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međusobno uslovljavaju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Teško je izdvojiti koji faktor ima najveći uticaj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Važno je sagledati celinu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kako bi se kreirala uspešna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strategija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48000" y="1896457"/>
            <a:ext cx="14325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Osnovna pretpostavka: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tržišta u turizmu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počinje i završava sa potrošačem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Proizvod nije dat unapred –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on se oblikuje prema potrebama potrošača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a njihov izbor određuje sadržaj turističke ponude.</a:t>
            </a:r>
          </a:p>
          <a:p>
            <a:pPr algn="just"/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tržišta u turizmu kao osnova za primenu marketinga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Zašto je važna analiza tržišta?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Omogućava razumevanje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 su turisti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šta žele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kako se ponašaju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Oslanja se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kvantitativne i kvalitativne metode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radi predviđanja tražnje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Povezanost sa marketingom: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se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ne može efikasno primeniti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bez precizne analize tržišta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Omogućava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segmentaciju tržišta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ciljanje profitabilnih grupa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pozicioniranje ponude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4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68008"/>
              </p:ext>
            </p:extLst>
          </p:nvPr>
        </p:nvGraphicFramePr>
        <p:xfrm>
          <a:off x="3021963" y="2656461"/>
          <a:ext cx="13341350" cy="4529330"/>
        </p:xfrm>
        <a:graphic>
          <a:graphicData uri="http://schemas.openxmlformats.org/drawingml/2006/table">
            <a:tbl>
              <a:tblPr firstRow="1" firstCol="1" bandRow="1"/>
              <a:tblGrid>
                <a:gridCol w="6670675">
                  <a:extLst>
                    <a:ext uri="{9D8B030D-6E8A-4147-A177-3AD203B41FA5}">
                      <a16:colId xmlns:a16="http://schemas.microsoft.com/office/drawing/2014/main" val="1711948154"/>
                    </a:ext>
                  </a:extLst>
                </a:gridCol>
                <a:gridCol w="6670675">
                  <a:extLst>
                    <a:ext uri="{9D8B030D-6E8A-4147-A177-3AD203B41FA5}">
                      <a16:colId xmlns:a16="http://schemas.microsoft.com/office/drawing/2014/main" val="2875139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TRŽIŠTA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PRIMENA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 MARKETINGU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735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Praćenje potreba i ponašanja turista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Kreiranje ponude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„po meri“ </a:t>
                      </a: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ciljne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grupe turista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716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Identifikacija trendova </a:t>
                      </a:r>
                      <a:r>
                        <a:rPr lang="sr-Latn-RS" sz="2800" b="1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 vezi sa </a:t>
                      </a: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putovanjima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Brendiranje destinacija i usmereno oglašavanje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513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Procena privredne situacije i konkurencije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Određivanje cena i distribucionih kanala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516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Analiza </a:t>
                      </a:r>
                      <a:r>
                        <a:rPr lang="sr-Latn-RS" sz="2800" b="1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atraktivnosti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turističke </a:t>
                      </a: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destinacija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Razvoj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proizvoda</a:t>
                      </a:r>
                      <a:r>
                        <a:rPr lang="sr-Latn-RS" sz="2800" baseline="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promotivnog miksa 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69579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021963" y="1775647"/>
            <a:ext cx="125691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UPOREDNI PREGLED:KLJUČNE TAČKE POVEZIVANJA</a:t>
            </a:r>
            <a:endParaRPr lang="sr-Latn-RS" sz="32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28006" y="7483835"/>
            <a:ext cx="13792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Bez temeljnog razumevanja tržišta, turistički marketing postaje </a:t>
            </a: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nasumičan i neefikasan</a:t>
            </a:r>
            <a:r>
              <a:rPr lang="sr-Latn-RS" sz="28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Analiza tržišta je </a:t>
            </a: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polazna tačka</a:t>
            </a:r>
            <a:r>
              <a:rPr lang="sr-Latn-RS" sz="2800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za sve strateške marketinške aktivnosti.</a:t>
            </a:r>
            <a:endParaRPr lang="sr-Latn-RS" sz="2800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00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63238" y="1485900"/>
            <a:ext cx="132588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Turističke potrebe i odlučivanje potrošača u turizmu</a:t>
            </a:r>
          </a:p>
          <a:p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Razumevanje kako turističke potrebe oblikuju ponašanje potrošača i utiču na proces donošenja odluka o putovanju, sa ciljem da se stečeno znanje primeni u razvoju efektivnih marketinških strategija u turizmu.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Početak procesa odlučivanja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 odlučivanja počinje postojanjem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svesti o potrebi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Turističke potrebe = zahtev za proizvodima/uslugama koji: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✔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Ublažavaju tenziju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✔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Donose blagostanje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Nezadovoljene potrebe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Tenzija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Ponašanje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Zadovoljenje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Opuštanje</a:t>
            </a:r>
            <a:endParaRPr lang="sr-Latn-RS" sz="28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5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658216" y="2194885"/>
            <a:ext cx="11932920" cy="5783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 su turističke potrebe?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Turističke potrebe:</a:t>
            </a:r>
          </a:p>
          <a:p>
            <a:pPr marL="342900" lvl="0" indent="-3429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Obuhvataju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odmor, rekreaciju, zabavu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Povezane su sa subjektivnim stanjem i društvenim odnosima</a:t>
            </a:r>
          </a:p>
          <a:p>
            <a:pPr marL="342900" lvl="0" indent="-3429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Smatraju se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potrebama višeg reda</a:t>
            </a:r>
          </a:p>
          <a:p>
            <a:pPr marL="342900" lvl="0" indent="-3429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sr-Latn-RS" sz="3200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Evolucija potreba: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Nekada – turistička potreba = luksuzna potreba</a:t>
            </a:r>
            <a:b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Danas – turistička potreba =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primarna ljudska potreba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(savremeni način života)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2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41910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95400" y="1171832"/>
              <a:ext cx="159258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638300" y="1020704"/>
            <a:ext cx="15354300" cy="775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Intenzitet potreba i motivacija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Sve potrebe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nemaju isti intenzitet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Najintenzivnija potreba postaje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motiv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ajintenzivnija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potreba → direktno pokreće i usmerava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ponašanje 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ponašanje → segment → personalizovana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ponuda/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proizvoda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Motivacija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= potreba + tenzija + usmereno ponašanje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Preduzeće </a:t>
            </a:r>
            <a:r>
              <a:rPr lang="sr-Latn-RS" sz="3200" dirty="0">
                <a:latin typeface="Trebuchet MS" panose="020B0603020202020204" pitchFamily="34" charset="0"/>
              </a:rPr>
              <a:t>treba da </a:t>
            </a:r>
            <a:r>
              <a:rPr lang="sr-Latn-RS" sz="3200" dirty="0" smtClean="0">
                <a:latin typeface="Trebuchet MS" panose="020B0603020202020204" pitchFamily="34" charset="0"/>
              </a:rPr>
              <a:t>prepozna </a:t>
            </a:r>
            <a:r>
              <a:rPr lang="sr-Latn-RS" sz="3200" dirty="0">
                <a:latin typeface="Trebuchet MS" panose="020B0603020202020204" pitchFamily="34" charset="0"/>
              </a:rPr>
              <a:t>motive svojih </a:t>
            </a:r>
            <a:r>
              <a:rPr lang="sr-Latn-RS" sz="3200" dirty="0" smtClean="0">
                <a:latin typeface="Trebuchet MS" panose="020B0603020202020204" pitchFamily="34" charset="0"/>
              </a:rPr>
              <a:t>potrošača </a:t>
            </a:r>
            <a:r>
              <a:rPr lang="sr-Latn-RS" sz="3200" dirty="0">
                <a:latin typeface="Trebuchet MS" panose="020B0603020202020204" pitchFamily="34" charset="0"/>
              </a:rPr>
              <a:t>i </a:t>
            </a:r>
            <a:r>
              <a:rPr lang="sr-Latn-RS" sz="3200" dirty="0" smtClean="0">
                <a:latin typeface="Trebuchet MS" panose="020B0603020202020204" pitchFamily="34" charset="0"/>
              </a:rPr>
              <a:t>prilagodu </a:t>
            </a:r>
            <a:r>
              <a:rPr lang="sr-Latn-RS" sz="3200" dirty="0">
                <a:latin typeface="Trebuchet MS" panose="020B0603020202020204" pitchFamily="34" charset="0"/>
              </a:rPr>
              <a:t>svoju ponudu kako bi se </a:t>
            </a:r>
            <a:r>
              <a:rPr lang="sr-Latn-RS" sz="3200" dirty="0" smtClean="0">
                <a:latin typeface="Trebuchet MS" panose="020B0603020202020204" pitchFamily="34" charset="0"/>
              </a:rPr>
              <a:t>razlikovalo </a:t>
            </a:r>
            <a:r>
              <a:rPr lang="sr-Latn-RS" sz="3200" dirty="0">
                <a:latin typeface="Trebuchet MS" panose="020B0603020202020204" pitchFamily="34" charset="0"/>
              </a:rPr>
              <a:t>od konkurencije </a:t>
            </a:r>
            <a:r>
              <a:rPr lang="sr-Latn-RS" sz="3200" dirty="0" smtClean="0">
                <a:latin typeface="Trebuchet MS" panose="020B0603020202020204" pitchFamily="34" charset="0"/>
              </a:rPr>
              <a:t>i time bolje </a:t>
            </a:r>
            <a:r>
              <a:rPr lang="sr-Latn-RS" sz="3200" dirty="0">
                <a:latin typeface="Trebuchet MS" panose="020B0603020202020204" pitchFamily="34" charset="0"/>
              </a:rPr>
              <a:t>zadovoljila </a:t>
            </a:r>
            <a:r>
              <a:rPr lang="sr-Latn-RS" sz="3200" dirty="0" smtClean="0">
                <a:latin typeface="Trebuchet MS" panose="020B0603020202020204" pitchFamily="34" charset="0"/>
              </a:rPr>
              <a:t>njihove potrebe.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Različitost motiva zahteva različit pristup potrošačima od strane turističke ponude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lang="sr-Latn-R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Potreba za mirom → motiv → wellness segment (turista bira wellness vikend zbog potrebe za mirom i oporavkom)</a:t>
            </a: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628900"/>
            <a:ext cx="13258800" cy="502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Prelaz od potrebe do ponašanja (= putovanje)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Pored motiva, ponašanje zavisi i od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sposobnosti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okolnosti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„želje“ do stvarnog putovanja → mora postojati: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dovoljno jaka potreba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realne mogućnosti za realizaciju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Želja za putovanjem postoji, ali osoba nema dovoljno novca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97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56548" y="2439974"/>
            <a:ext cx="13792200" cy="5666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potreba ka tržišnom pristupu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Ponašanje turista polazi od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nezadovoljenih potreba</a:t>
            </a: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Nezadovoljene potrebe → pokretač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ponašanja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potrebe stvaraju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tenziju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podstiču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motivaciju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Segmentacija omogućava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prilagođavanje ponude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prema potrebama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Potreba → Motiv → Segmentacija → Marketinški miks</a:t>
            </a:r>
          </a:p>
        </p:txBody>
      </p:sp>
    </p:spTree>
    <p:extLst>
      <p:ext uri="{BB962C8B-B14F-4D97-AF65-F5344CB8AC3E}">
        <p14:creationId xmlns:p14="http://schemas.microsoft.com/office/powerpoint/2010/main" val="389347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0" y="647700"/>
              <a:ext cx="15925800" cy="906780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981200" y="1807280"/>
            <a:ext cx="813735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Klasifikacije potreba – Maslow &amp; Iso-Ahola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Maslowov model hijerarhija potreba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Fiziološke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Sigurnosne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Socijalne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Poštovanje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Samoaktualizacija</a:t>
            </a:r>
          </a:p>
          <a:p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Iso-Ahola model</a:t>
            </a:r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Otvoreni razlozi (svesni motivi)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Zatvoreni razlozi (nesvesni porivi)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74279" y="1829338"/>
            <a:ext cx="60198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  <a:defRPr/>
            </a:pPr>
            <a:r>
              <a:rPr lang="sr-Latn-RS" sz="3200" b="1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Iso-Aholin model motivacije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lang="sr-Latn-RS" sz="3200" dirty="0" smtClean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Četiri </a:t>
            </a:r>
            <a:r>
              <a:rPr lang="sr-Latn-RS" sz="32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 motiva</a:t>
            </a:r>
            <a:r>
              <a:rPr lang="sr-Latn-RS" sz="3200" dirty="0" smtClean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>
                <a:tab pos="914400" algn="l"/>
              </a:tabLst>
              <a:defRPr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Potreba za slobodnim  </a:t>
            </a: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vremenom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Sloboda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kompetencija</a:t>
            </a: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Optimalno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uzbuđenje i 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stimulans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Biološki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socijalni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faktori</a:t>
            </a:r>
          </a:p>
          <a:p>
            <a:pPr marL="457200" marR="0" lvl="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7983311"/>
            <a:ext cx="152780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r-Latn-BA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</a:t>
            </a:r>
            <a:r>
              <a:rPr lang="sr-Latn-BA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Maslow polazi od stanovišta da je čovek u svakom trenutku primarno vođen jednim osnovnim motivom, Iso-Ahola je nastojao da objasni zašto je neophodno istovremeno postojanje  sva četiri nivoa motiva. </a:t>
            </a:r>
            <a:endParaRPr lang="sr-Latn-RS" sz="2800" b="1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89192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657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sr-Latn-RS" sz="24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89975" y="784860"/>
            <a:ext cx="16248445" cy="8339282"/>
          </a:xfrm>
          <a:custGeom>
            <a:avLst/>
            <a:gdLst/>
            <a:ahLst/>
            <a:cxnLst/>
            <a:rect l="l" t="t" r="r" b="b"/>
            <a:pathLst>
              <a:path w="13792200" h="7943850">
                <a:moveTo>
                  <a:pt x="13792198" y="7943849"/>
                </a:moveTo>
                <a:lnTo>
                  <a:pt x="0" y="7943849"/>
                </a:lnTo>
                <a:lnTo>
                  <a:pt x="0" y="0"/>
                </a:lnTo>
                <a:lnTo>
                  <a:pt x="13792198" y="0"/>
                </a:lnTo>
                <a:lnTo>
                  <a:pt x="13792198" y="79438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43840" y="870671"/>
          <a:ext cx="17602200" cy="9092943"/>
        </p:xfrm>
        <a:graphic>
          <a:graphicData uri="http://schemas.openxmlformats.org/drawingml/2006/table">
            <a:tbl>
              <a:tblPr firstRow="1" firstCol="1" bandRow="1"/>
              <a:tblGrid>
                <a:gridCol w="2860629">
                  <a:extLst>
                    <a:ext uri="{9D8B030D-6E8A-4147-A177-3AD203B41FA5}">
                      <a16:colId xmlns:a16="http://schemas.microsoft.com/office/drawing/2014/main" val="3716611611"/>
                    </a:ext>
                  </a:extLst>
                </a:gridCol>
                <a:gridCol w="14741571">
                  <a:extLst>
                    <a:ext uri="{9D8B030D-6E8A-4147-A177-3AD203B41FA5}">
                      <a16:colId xmlns:a16="http://schemas.microsoft.com/office/drawing/2014/main" val="541430839"/>
                    </a:ext>
                  </a:extLst>
                </a:gridCol>
              </a:tblGrid>
              <a:tr h="5313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NIVO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POTREBE</a:t>
                      </a:r>
                      <a:endParaRPr lang="sr-Latn-RS" sz="24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SEGMENT</a:t>
                      </a:r>
                      <a:r>
                        <a:rPr lang="sr-Latn-RS" sz="2400" b="1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sr-Latn-R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TURISTA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Svaki nivo Maslowljevih potreba → drugačiji turistički segment</a:t>
                      </a:r>
                      <a:endParaRPr lang="sr-Latn-RS" sz="2800" b="1" dirty="0" smtClean="0">
                        <a:solidFill>
                          <a:srgbClr val="FF0000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848759"/>
                  </a:ext>
                </a:extLst>
              </a:tr>
              <a:tr h="112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b="1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Fiziološke</a:t>
                      </a:r>
                      <a:endParaRPr lang="sr-Latn-R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Turisti sa skromnijim budžetom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r>
                        <a:rPr lang="sr-Latn-RS" sz="2000" b="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m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lađe osobe (studenti);</a:t>
                      </a:r>
                      <a:r>
                        <a:rPr lang="sr-Latn-RS" sz="2000" b="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individualni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putnici;</a:t>
                      </a:r>
                      <a:r>
                        <a:rPr lang="sr-Latn-RS" sz="2000" b="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digitalni nomadi početnici;</a:t>
                      </a:r>
                      <a:r>
                        <a:rPr lang="sr-Latn-RS" sz="2000" b="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s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tariji turisti sa fiksnim primanjima;</a:t>
                      </a:r>
                      <a:r>
                        <a:rPr lang="sr-Latn-RS" sz="2000" b="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p</a:t>
                      </a:r>
                      <a:r>
                        <a:rPr lang="sr-Latn-RS" sz="2000" b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arovi ili porodice; avanturisti koji daju prednost iskustvu nad luksuzom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092003"/>
                  </a:ext>
                </a:extLst>
              </a:tr>
              <a:tr h="1618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Sigurnost</a:t>
                      </a:r>
                      <a:endParaRPr lang="sr-Latn-R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Porodični turisti</a:t>
                      </a:r>
                      <a:r>
                        <a:rPr lang="sr-Latn-RS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 putuju sa decom različitog uzrasta, posebno vrednuju bezbednost, zabavu prilagođenu svim uzrastima i praktične pogodnosti poput dečjih menija i pelene stanica, a najčešće putuju tokom školskih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Senior kao segmenti</a:t>
                      </a:r>
                      <a:r>
                        <a:rPr lang="sr-Latn-RS" sz="20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 raspolažu viškom slobodnog vremena ali često putuju sa ograničenim budžetom, prioritet daju zdravstvenoj sigurnosti, te traže putovanja sporijeg tempa.</a:t>
                      </a:r>
                      <a:endParaRPr lang="sr-Latn-RS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417222"/>
                  </a:ext>
                </a:extLst>
              </a:tr>
              <a:tr h="1447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Pripadanje</a:t>
                      </a:r>
                      <a:endParaRPr lang="sr-Latn-R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Organizovani turisti</a:t>
                      </a:r>
                      <a:r>
                        <a:rPr lang="it-IT" sz="2000" dirty="0" smtClean="0">
                          <a:latin typeface="Trebuchet MS" panose="020B0603020202020204" pitchFamily="34" charset="0"/>
                        </a:rPr>
                        <a:t> ili </a:t>
                      </a:r>
                      <a:r>
                        <a:rPr lang="it-IT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rebuchet MS" panose="020B0603020202020204" pitchFamily="34" charset="0"/>
                        </a:rPr>
                        <a:t>turisti u organizovanim aranžmanima</a:t>
                      </a:r>
                      <a:r>
                        <a:rPr lang="sr-Latn-RS" sz="2000" b="0" dirty="0" smtClean="0">
                          <a:latin typeface="Trebuchet MS" panose="020B0603020202020204" pitchFamily="34" charset="0"/>
                        </a:rPr>
                        <a:t>: preferiraju 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 grupne organizovane obilaske sa vodičem, zajednički prevoz i smeštaj, često uz unapred definisan itinera.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Segment turista koji favorizuje tematska putovanja: </a:t>
                      </a:r>
                      <a:r>
                        <a:rPr lang="sr-Latn-RS" sz="2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obuhvata putnike koji biraju destinaciju i aktivnosti na osnovu svojih ličnih interesovanja</a:t>
                      </a:r>
                      <a:endParaRPr lang="sr-Latn-RS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537043"/>
                  </a:ext>
                </a:extLst>
              </a:tr>
              <a:tr h="693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Samopoštovanje</a:t>
                      </a:r>
                      <a:endParaRPr lang="sr-Latn-R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rebuchet MS" panose="020B0603020202020204" pitchFamily="34" charset="0"/>
                        </a:rPr>
                        <a:t>Turisti koji vole luksuzna putovanja 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pripadaju segmentu visokoplatežnih putnika koji traže vrhunsku uslugu, ekskluzivan smeštaj, personalizovane doživljaje i maksimalan komfor, često putujući u skladu sa stilom života koji naglašava prestiž i privatnost.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rebuchet MS" panose="020B0603020202020204" pitchFamily="34" charset="0"/>
                        </a:rPr>
                        <a:t>Segment poslovnih turista 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obuhvata putnike koji putuju zbog poslovnih obaveza kao što su sastanci, konferencije, sajmovi ili korporativni treninzi, a karakterišu ih kratki boravci, fokus na efikasnost, kvalitetna logistička podrška i blizina poslovnih centara ili kongresnih objekata.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sr-Latn-RS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86202"/>
                  </a:ext>
                </a:extLst>
              </a:tr>
              <a:tr h="693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Samoostvarenje</a:t>
                      </a:r>
                      <a:endParaRPr lang="sr-Latn-R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Ekoturisti</a:t>
                      </a:r>
                      <a:r>
                        <a:rPr lang="sr-Latn-RS" sz="20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žele održiva iskustva u prirodi</a:t>
                      </a: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Kulturni turist</a:t>
                      </a:r>
                      <a:r>
                        <a:rPr lang="sr-Latn-RS" sz="20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sr-Latn-RS" sz="2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interesuju ih umetnost, istorija, lokalne tradicije.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rebuchet MS" panose="020B0603020202020204" pitchFamily="34" charset="0"/>
                        </a:rPr>
                        <a:t>Volonteri kao segment </a:t>
                      </a:r>
                      <a:r>
                        <a:rPr lang="sr-Latn-RS" sz="2000" dirty="0" smtClean="0">
                          <a:latin typeface="Trebuchet MS" panose="020B0603020202020204" pitchFamily="34" charset="0"/>
                        </a:rPr>
                        <a:t>u turizmu predstavljaju putnike koji kombinuju putovanje sa humanitarnim, ekološkim ili obrazovnim radom, motivisani željom da doprinesu zajednici, zaštite prirodu ili steknu lično ispunjenje kroz angažman na društveno korisnim projektima.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46989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43840" y="122683"/>
            <a:ext cx="12920361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Maslowljeva hijerarhija potreba i segmentacija tržišta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5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05200" y="2324100"/>
            <a:ext cx="11658600" cy="3772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Ograničenja Maslowljevog modela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uključuje uticaje okruženja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Nije potvrđen redosled zadovoljavanja kod turista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Motivacija u turizmu često složenija i višeslojna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7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9718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197226" y="3289194"/>
          <a:ext cx="13112748" cy="3652901"/>
        </p:xfrm>
        <a:graphic>
          <a:graphicData uri="http://schemas.openxmlformats.org/drawingml/2006/table">
            <a:tbl>
              <a:tblPr firstRow="1" firstCol="1" bandRow="1"/>
              <a:tblGrid>
                <a:gridCol w="4370916">
                  <a:extLst>
                    <a:ext uri="{9D8B030D-6E8A-4147-A177-3AD203B41FA5}">
                      <a16:colId xmlns:a16="http://schemas.microsoft.com/office/drawing/2014/main" val="3476928946"/>
                    </a:ext>
                  </a:extLst>
                </a:gridCol>
                <a:gridCol w="4370916">
                  <a:extLst>
                    <a:ext uri="{9D8B030D-6E8A-4147-A177-3AD203B41FA5}">
                      <a16:colId xmlns:a16="http://schemas.microsoft.com/office/drawing/2014/main" val="1443665605"/>
                    </a:ext>
                  </a:extLst>
                </a:gridCol>
                <a:gridCol w="4370916">
                  <a:extLst>
                    <a:ext uri="{9D8B030D-6E8A-4147-A177-3AD203B41FA5}">
                      <a16:colId xmlns:a16="http://schemas.microsoft.com/office/drawing/2014/main" val="23762366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Karakteristika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Maslow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Iso-Ahola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294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Fokus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Hijerarhija potreba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Višeslojna motivacija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112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Redosled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Fiksan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Istovremeni motivi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727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Faktori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Individualni razvoj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Socijalni i biološki faktori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949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Primena u turizmu</a:t>
                      </a:r>
                      <a:endParaRPr lang="sr-Latn-RS" sz="32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Ograničena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Šire objašnjenje turističkog ponašanja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420749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265183" y="2372707"/>
            <a:ext cx="856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Uporedni pregled modela Iso-Ahole i Maslowa</a:t>
            </a:r>
          </a:p>
        </p:txBody>
      </p:sp>
    </p:spTree>
    <p:extLst>
      <p:ext uri="{BB962C8B-B14F-4D97-AF65-F5344CB8AC3E}">
        <p14:creationId xmlns:p14="http://schemas.microsoft.com/office/powerpoint/2010/main" val="311748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400" y="2206157"/>
            <a:ext cx="14325600" cy="7317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Iso-Aholin model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Osnova za sprovođenje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psihografske segmentacije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marR="0" lvl="0" indent="-4572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Fokus na otvorene (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svesne) i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zatvorene (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nesvesne=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motive turista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Svesni: mir, sloboda, bekstvo, relaksacija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Nesvesni: status, izazovi, unutrašnje potrebe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Odlična osnova za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psihografsko profilisanje tržišta</a:t>
            </a:r>
            <a:endParaRPr kumimoji="0" lang="sr-Latn-R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kumimoji="0" lang="sr-Latn-RS" sz="3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otvorenog motiva: „Putujem zbog opuštanja“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 zatvorenog motiva: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„Putujem jer sam dobio službeni zadatak.“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Zatvoreni motivi podrazumevaju spoljašnje obaveze ili uslove koji pokreću putovanje, za razliku od otvorenih motiva koji dolaze iz lične želje ili potrebe.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51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171700"/>
            <a:ext cx="14078268" cy="628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 kreće od razumevanja potreba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Razumevanje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turističkih potreba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 prvi korak u efikasnoj segmentaciji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 omogućava da se: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zadovolje realne želje turista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unapredi konkurentska pozicija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ostvari profitabilnost kroz ciljane ponude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457200" marR="0" lvl="1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914400" algn="l"/>
              </a:tabLst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Moto: „Različiti turisti – različite potrebe – različita ponuda“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8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399" y="2152888"/>
            <a:ext cx="5581333" cy="546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Prelaz od motivacije ka segmentaciji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Motivacija oblikuje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 ponašanja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definiše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Turisti sa sličnim motivima čine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homogenu ciljnu grupu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Segmentacija tržišta omogućava tur-ponudama da budu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precizne i efikasne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91333" y="2295410"/>
            <a:ext cx="7547927" cy="5566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Turističke potrebe kao osnova za segmentaciju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Ljudi imaju različite razloge za putovanje → različiti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Segmentacija odgovara na: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Ko? Zašto? Kako? Gde putuje?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Potrebe = temelj za podelu tržišta na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homogene grupe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Primer: Tišina i priroda vs. uzbuđenje i grad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45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09900" y="2179471"/>
            <a:ext cx="13487400" cy="5450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Marketing u funkciji zadovoljenja potreba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Segmentacija omogućava izradu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ciljanog marketinškog miksa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Motivacija određuje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segment traži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Elementi miksa: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Proizvod: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prilagođen potrebama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skladu sa budžetom segmenta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Promocija: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psihološki ton i kanal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Distribucija: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gde i kako se nudi (agencije, online…)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324100"/>
            <a:ext cx="13182600" cy="5249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Ograničenja i izazovi segmentacije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Preterana segmentacija → zapostavljanje ostalih grupa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Rizik: izbor pogrešnog segmenta ili neprofitabilnog tržišta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Rešenje: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kontrasegmentacija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fokus na nekoliko jakih segmenata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Kotler:„Svaki potrošač je tržište za sebe“</a:t>
            </a:r>
            <a:endParaRPr kumimoji="0" lang="sr-Latn-RS" sz="32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30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569846"/>
            <a:ext cx="14173200" cy="440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Povezivanje potreba, segmentacije i marketinga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Razumevanje potreba → temelj uspešne segmentacije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Segmentacija → temelj ciljanog marketinga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Prilagođena ponuda = veće zadovoljstvo turista + konkurentska prednost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Moto: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„Različiti turisti – različite potrebe – različita ponuda“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69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429000" y="2784392"/>
            <a:ext cx="12954000" cy="4613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Turističke potrebe kao osnova segmentacije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Ljudi imaju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različite potrebe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odmorom, uzbuđenjem, mirom...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razlike predstavljaju osnovu za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podelu tržišta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Segmentacija: odgovara na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ko, šta, zašto i kako putuje?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 Jedni žele tišinu i prirodu, drugi aktivan gradski odmor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2052269"/>
            <a:ext cx="14020800" cy="565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 polazi od razumevanja potreba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Razumevanje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turističkih potreba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 prvi korak u efikasnoj segmentaciji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 omogućava da se: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zadovolje realne želje turista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unapredi konkurentska pozicija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ostvari profitabilnost kroz ciljane ponude</a:t>
            </a:r>
          </a:p>
          <a:p>
            <a:pPr marL="742950" marR="0" lvl="1" indent="-28575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endParaRPr kumimoji="0" lang="sr-Latn-RS" sz="3200" b="1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1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914400" algn="l"/>
              </a:tabLst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Moto</a:t>
            </a:r>
            <a:r>
              <a:rPr kumimoji="0" lang="sr-Latn-RS" sz="32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: „Različiti turisti – različite potrebe – različita ponuda</a:t>
            </a: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“</a:t>
            </a:r>
            <a:endParaRPr kumimoji="0" lang="sr-Latn-RS" sz="3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0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1896457"/>
            <a:ext cx="1338833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Objasnite razliku između otvorenih i zatvorenih motiva u turizmu.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(10 bodova)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Ukratko objasnite Maslowovu hijerarhiju potreba i njenu primenu u turizmu.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(15 bodova)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Šta je segmentacija turističkog tržišta i zbog čega je važna u primeni marketinga?</a:t>
            </a:r>
            <a:r>
              <a:rPr kumimoji="0" lang="sr-Latn-R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(10 bodova)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Navedite i ukratko opišite najmanje tri segmenta turista na osnovu potreba.</a:t>
            </a:r>
            <a:r>
              <a:rPr kumimoji="0" lang="sr-Latn-R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(15 bodova)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Na koji način preduzeće koristi segmentaciju da bi razvilo efikasnu marketing strategiju?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(10 bodova)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Objasniti povezanost između potreba turista i segmentacije.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(10 bodova)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5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724468" y="1865679"/>
            <a:ext cx="13868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(Zaokružiti tačan odgovor / označiti kao tačno ili netačno)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Maslowova teorija potreba sadrži sledeći redosled (od osnovnih ka višim):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Samoaktualizacija, sigurnost, fiziološke potrebe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Fiziološke potrebe, sigurnost, pripadnost, poštovanje, samoaktualizacija 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Sigurnost, pripadnost, fiziološke potrebe, samoaktualizacija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Pripadnost, fiziološke potrebe, sigurnost, poštovanje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(5 bodova)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>
                <a:tab pos="457200" algn="l"/>
              </a:tabLst>
              <a:defRPr/>
            </a:pPr>
            <a:endParaRPr kumimoji="0" lang="sr-Latn-RS" sz="2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(Zaokružiti tačan odgovor / označiti kao tačno ili netačno)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Zaokruži koje dve tvrdnje tačno opisuju segmentaciju u turizmu: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Segmentacija pomaže preduzećima da ignorišu potrebe turista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Segmentacija omogućava ciljanje različitih grupa turista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Svi turisti imaju iste potrebe i želje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 Segmentacija omogućava efikasniji marketing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(5 bodova – svaka tačna tvrdnja nosi 2.5 boda)</a:t>
            </a:r>
            <a:endParaRPr kumimoji="0" lang="sr-Latn-R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38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()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065988"/>
            <a:ext cx="78298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Koji turistički segment najčešće putuje tokom školskih raspusta?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Senior turisti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Poslovni turisti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Porodični turisti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Volonturisti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(5 bodova)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sz="32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0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Tačno / Netačno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Maslowova teorija potreba se ne može primeniti u turizmu.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Netačno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(3 boda)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63200" y="2112192"/>
            <a:ext cx="72729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Tačno / Netačno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Diferencijacija ponude podrazumeva prilagođavanje iste turističke ponude svim segmentima bez izmene sadržaja. 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(3 boda)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sz="32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Tačno / Netačno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Specijalni interes turisti putuju zbog konkretnih ličnih interesovanja, kao što su gastronomija ili religija.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 boda)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1114616"/>
            <a:ext cx="11007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(Zaokružiti tačan odgovor / označiti kao tačno ili netačno)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87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38600" y="2933700"/>
            <a:ext cx="1211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3"/>
              <a:tabLst>
                <a:tab pos="40894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Koji od sledećih primera predstavlja zatvoreni motiv?</a:t>
            </a:r>
            <a:r>
              <a:rPr kumimoji="0" lang="sr-Latn-R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kumimoji="0" lang="sr-Latn-R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Putujem da se opustim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Putujem jer sam upućen na službeni put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Putujem da bih upoznao nove ljude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Putujem iz radoznalosti</a:t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(3 boda)</a:t>
            </a: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38600" y="1971687"/>
            <a:ext cx="1112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(Zaokružiti tačan odgovor 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5410200" y="2933700"/>
            <a:ext cx="97225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ŽIVOTNI STIL I PONAŠANJE TURISTA </a:t>
            </a:r>
          </a:p>
        </p:txBody>
      </p:sp>
    </p:spTree>
    <p:extLst>
      <p:ext uri="{BB962C8B-B14F-4D97-AF65-F5344CB8AC3E}">
        <p14:creationId xmlns:p14="http://schemas.microsoft.com/office/powerpoint/2010/main" val="41405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072730"/>
            <a:ext cx="143068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Povezanost </a:t>
            </a: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životnog stila i ponašanja turista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Životni stil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predstavlja način na koji pojedinac živi, misli i troši svoje vreme i novac.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 turizmu, životni stil reflektuje stavove, interesovanja i ponašanje potrošača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r>
              <a:rPr lang="sr-Latn-BA" sz="1800" dirty="0"/>
              <a:t> </a:t>
            </a:r>
            <a:endParaRPr lang="sr-Latn-BA" sz="1800" dirty="0" smtClean="0"/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BA" sz="3200" dirty="0" smtClean="0">
                <a:latin typeface="Trebuchet MS" panose="020B0603020202020204" pitchFamily="34" charset="0"/>
              </a:rPr>
              <a:t>Istraživanjem </a:t>
            </a:r>
            <a:r>
              <a:rPr lang="sr-Latn-BA" sz="3200" dirty="0">
                <a:latin typeface="Trebuchet MS" panose="020B0603020202020204" pitchFamily="34" charset="0"/>
              </a:rPr>
              <a:t>stila života </a:t>
            </a:r>
            <a:r>
              <a:rPr lang="sr-Latn-BA" sz="3200" dirty="0" smtClean="0">
                <a:latin typeface="Trebuchet MS" panose="020B0603020202020204" pitchFamily="34" charset="0"/>
              </a:rPr>
              <a:t>se </a:t>
            </a:r>
            <a:r>
              <a:rPr lang="sr-Latn-BA" sz="3200" dirty="0">
                <a:latin typeface="Trebuchet MS" panose="020B0603020202020204" pitchFamily="34" charset="0"/>
              </a:rPr>
              <a:t>definišu opštevažeći tipovi potrošača</a:t>
            </a:r>
            <a:r>
              <a:rPr lang="sr-Latn-BA" sz="3200" dirty="0"/>
              <a:t>. 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Ključne dimenzije: aktivnosti, mišljenja, demografske karakteristike.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Životni stil proističe iz ličnosti i sistema vrednosti potrošača.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Ponašanje turista oblikuju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interni i eksterni faktori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(porodica, društvo, kultura).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Turizam 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produžetak svakodnevnog identiteta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putovanja postaju izraz ličnih stavova i vrednosti.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309096"/>
            <a:ext cx="13106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Tipologije životnih stilova turista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REISEANALYSE (1991):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12 tipova turista u Nemačkoj (npr. angažovani, skromni, hedonisti, poslovni...).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SINUS miljei (1993):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9 društvenih miljea u Nemačkoj, kombinacija statusa i ciljeva.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VALS sistem (SAD):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8 tipova turista prema vrednostima i demografiji (npr. ostvarivači, ispunjeni...).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Euro-Lifestyle (Austrija 2000):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16 tipova na osnovu stabilnosti vs. promene i materijalnog vs. duhovnog.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2084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49562" y="1157793"/>
            <a:ext cx="14958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99500" y="1756607"/>
            <a:ext cx="13750299" cy="66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Zašto su tipologije životnih stilova važne u marketingu turizma?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Ključne prednosti primene tipologija u marketingu: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Omogućavaju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segmentaciju tržišta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po vrednostima, interesovanjima, </a:t>
            </a:r>
            <a:r>
              <a:rPr lang="sr-Latn-RS" sz="32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ponašanju isl.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Prilagođavaju se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proizvodi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cene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kanali promocije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komunikacija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Povećavaju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lojalnost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zadovoljstvo korisnika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profitabilnost</a:t>
            </a:r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Šta donosi analiza životnog stila?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Omogućava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višedimenzionalni pristup potrošaču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Pomaže 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preciznom razumevanju motiva i potreba turista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Predviđa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promene u turističkoj potrošnji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usled promena u stilovima života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9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312821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43200" y="1662551"/>
            <a:ext cx="13563600" cy="615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Zašto su tipologije životnih stilova važne u marketingu turizma?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1" u="none" strike="noStrike" kern="0" cap="none" spc="0" normalizeH="0" baseline="0" noProof="0" dirty="0" smtClean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 marketing koristi ove podatke?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Ciljano oglašavanje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na osnovu vrednosti i interesa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Kreiranje turističkih proizvoda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usklađeno s motivima i stilovima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Izbor komunikacionih kanala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npr. Instagram za mlade avanturiste, brošure za tradicionaliste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Personalizacija ponude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kroz CRM i digitalne alate</a:t>
            </a:r>
          </a:p>
          <a:p>
            <a:pPr marL="342900" indent="-3429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Prilagođavanje strategija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 marketing mora pratiti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društvene promene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istraživanja potreba</a:t>
            </a:r>
          </a:p>
          <a:p>
            <a:pPr algn="ctr"/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Zaključak: Razumevanje tipologija životnih stilova = konkurentska prednost na tržištu</a:t>
            </a:r>
          </a:p>
        </p:txBody>
      </p:sp>
    </p:spTree>
    <p:extLst>
      <p:ext uri="{BB962C8B-B14F-4D97-AF65-F5344CB8AC3E}">
        <p14:creationId xmlns:p14="http://schemas.microsoft.com/office/powerpoint/2010/main" val="150011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0160" y="8799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90800" y="2493050"/>
            <a:ext cx="15163800" cy="6027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Pitanja zatvorenog tipa (izbor jedne od ponuđenih opcija / tačno–netačno):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ne spada u osnovne dimenzije životnog stila prema Kotleru?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Stil života turista se ne može povezati sa njihovim ponašanjem tokom odmora. (Tačno/Netačno)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Koji od sledećih faktora najviše utiče na oblikovanje životnog stila potrošača u turizmu?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Koja tipologija koristi podele potrošača u tzv. „miljea“?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Dva turista nikada nemaju potpuno isti životni stil, ali mogu imati sličnosti u ponašanju. (Tačno/Netačno) 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47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9718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1787730"/>
            <a:ext cx="14630400" cy="6522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Pitanja otvorenog tipa (kratki odgovori):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</a:rPr>
              <a:t>(Bez označenih tačnih odgovora jer se očekuju individualni kratki odgovori studenata)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Objasnite vezu između životnog stila i ponašanja potrošača u turizmu. Kako se ta veza koristi u marketinškom planiranju?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Kako demografske karakteristike (npr. starost, obrazovanje) utiču na formiranje životnog stila turista?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Uporedite „turistu inspirisanog kulturom“ i „mladu porodicu“ kao tipove potrošača u turizmu – po kom osnovu se razlikuju njihovi životni stilovi i ponašanje?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Zašto je razumevanje životnog stila ključno za segmentaciju tržišta u turizmu?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Koje probleme u istraživanju životnog stila turističkih potrošača ističu autori poput Wohlera ili Seitza?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sr-Latn-R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89599" y="1743103"/>
            <a:ext cx="13206078" cy="640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za diskusiju: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sr-Latn-R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 pitanja nemaju tačan/netečan odgovor, već služe za razvoj kritičkog mišljenja i diskusiju.)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Da li mislite da se Vaš životni stil više uklapa u „hedonistički milje“ ili „konzervativni viši milje“? Objasnite uz primere vašeg ponašanja na putovanjima.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Da li smatrate da internet i društvene mreže danas oblikuju novi životni stil turista? Kako?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Kako bi trebalo da izgleda turistička ponuda za „hibridnog potrošača“ koji vodi „99 života“?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9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000" y="2628900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0" lang="sr-Latn-R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INFORMISANJE I PONAŠANJE TURISTA</a:t>
            </a:r>
            <a:br>
              <a:rPr kumimoji="0" lang="sr-Latn-R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r-Latn-RS" sz="3600" dirty="0"/>
          </a:p>
        </p:txBody>
      </p:sp>
    </p:spTree>
    <p:extLst>
      <p:ext uri="{BB962C8B-B14F-4D97-AF65-F5344CB8AC3E}">
        <p14:creationId xmlns:p14="http://schemas.microsoft.com/office/powerpoint/2010/main" val="29592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2476500"/>
            <a:ext cx="11718273" cy="547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b="1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Informisanje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ponašanje potrošača u turizmu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Početak informisanja – turistička potreba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Informisanje počinje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percepcijom turističke potrebe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   (npr. želja za promenom sredine).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Postoje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dva pristupa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traženju informacija:</a:t>
            </a:r>
          </a:p>
          <a:p>
            <a:pPr marL="4572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Pasivno prisećanje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ranijih iskustava.</a:t>
            </a:r>
          </a:p>
          <a:p>
            <a:pPr marL="4572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Aktivno traženje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informacija radi donošenja nove odluke.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Važan je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uticaj izvora informacija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 na ponašanje potrošača.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4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52800" y="2857500"/>
            <a:ext cx="11277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Izvori informacija i poverenje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Najuticajniji izvori: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prijatelji i rođaci (lična iskustva).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Manje poverenja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u javne izvore (mediji, reklame, agencije).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Internet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je sve važniji: omogućava brže, direktnije informisanje putem sajtova, recenzija i foruma.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Potrošač koristi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više izvora paralelno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da bi smanjio rizik.</a:t>
            </a:r>
          </a:p>
        </p:txBody>
      </p:sp>
    </p:spTree>
    <p:extLst>
      <p:ext uri="{BB962C8B-B14F-4D97-AF65-F5344CB8AC3E}">
        <p14:creationId xmlns:p14="http://schemas.microsoft.com/office/powerpoint/2010/main" val="250598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62300" y="2506924"/>
            <a:ext cx="13182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Tipovi korisnika informacija u turizmu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Neformalni – interpersonalni tip: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koristi savete prijatelja, voli samostalna putovanja.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Ekstrapersonalni tip: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koristi brošure i agencije, preferira grupna putovanja.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Interpersonalni tip: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kombinuje informacije od poznanika i ponude; brzo donosi odluku.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Organizovani turista: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analizira i traži savete od stručnjaka; odluku donosi u roku od 3 meseca.</a:t>
            </a:r>
          </a:p>
        </p:txBody>
      </p:sp>
    </p:spTree>
    <p:extLst>
      <p:ext uri="{BB962C8B-B14F-4D97-AF65-F5344CB8AC3E}">
        <p14:creationId xmlns:p14="http://schemas.microsoft.com/office/powerpoint/2010/main" val="99584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05200" y="2635121"/>
            <a:ext cx="13258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Faze odlučivanja prema Crompton modelu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Model izbora turističkog mesta – 3 faze: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Awareness set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sva mesta kojih je potrošač svestan.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Obuhvata: prihvaćena, odbačena (inept), neaktivna (inert).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Evoked set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mesta za koja se traže dodatne informacije (relevantna i prihvatljiva).</a:t>
            </a:r>
          </a:p>
          <a:p>
            <a:pPr marL="914400" marR="0" lvl="1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Formiraju se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aktivni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neaktivni setovi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Finalni izbor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izbor konkretnog mesta na osnovu analize.</a:t>
            </a:r>
          </a:p>
        </p:txBody>
      </p:sp>
    </p:spTree>
    <p:extLst>
      <p:ext uri="{BB962C8B-B14F-4D97-AF65-F5344CB8AC3E}">
        <p14:creationId xmlns:p14="http://schemas.microsoft.com/office/powerpoint/2010/main" val="37256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00400" y="2341721"/>
            <a:ext cx="121158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Ponašanje i odlučivanje turista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altLang="sr-Latn-RS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Nema univerzalnog procesa odlučivanja –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različiti tipovi turista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koriste različite informacije.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Prijatelji i rodbina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često imaju najveći uticaj.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Informisanje je 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racionalno i svesno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, ali i podložno emocijama i percepciji rizika.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Razumevanje procesa odlučivanja omogućava efikasniju primenu</a:t>
            </a:r>
            <a:r>
              <a:rPr kumimoji="0" lang="sr-Latn-RS" alt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marketinga u turizmu</a:t>
            </a:r>
            <a:r>
              <a:rPr kumimoji="0" lang="sr-Latn-RS" alt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altLang="sr-Latn-R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4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074" y="-312821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439779" y="697832"/>
              <a:ext cx="15849599" cy="8417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998466" y="2605048"/>
            <a:ext cx="6248693" cy="5076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Zašto je informisanje ključno?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Donosi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svest o turističkoj potrebi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→ pokreće proces odlučivanja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Omogućava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upoređivanje destinacija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smanjuje rizik</a:t>
            </a: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Formira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awareness set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evoked set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ključni u marketing strategiji</a:t>
            </a:r>
          </a:p>
        </p:txBody>
      </p:sp>
      <p:sp>
        <p:nvSpPr>
          <p:cNvPr id="8" name="Rectangle 7"/>
          <p:cNvSpPr/>
          <p:nvPr/>
        </p:nvSpPr>
        <p:spPr>
          <a:xfrm>
            <a:off x="9343131" y="3010703"/>
            <a:ext cx="6878348" cy="560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Uloga marketinga: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1" u="none" strike="noStrike" kern="0" cap="none" spc="0" normalizeH="0" baseline="0" noProof="0" dirty="0" smtClean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Pozicioniranje destinacije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u svesti potrošača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Kreiranje i distribucija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relevantnih informacija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preko: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Sajteva, društvenih mreža, blogova, recenzija, influensera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Prijatelja, rodbine, ličnih preporuka (Word-of-Mouth)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98948" y="1258312"/>
            <a:ext cx="143602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Informisanje i ponašanje potrošača u funkciji marketinga turizma</a:t>
            </a:r>
          </a:p>
        </p:txBody>
      </p:sp>
    </p:spTree>
    <p:extLst>
      <p:ext uri="{BB962C8B-B14F-4D97-AF65-F5344CB8AC3E}">
        <p14:creationId xmlns:p14="http://schemas.microsoft.com/office/powerpoint/2010/main" val="19551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3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6068"/>
            <a:ext cx="18288616" cy="10287000"/>
            <a:chOff x="0" y="0"/>
            <a:chExt cx="18288616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828800" y="902368"/>
              <a:ext cx="15346676" cy="8213314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290436" y="1312736"/>
            <a:ext cx="14173200" cy="6648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Segmentacija informisanih turista (Hsieh i O’Leary):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Neformalni tip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prijatelji, porodica → DIY turizam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Ekstrapersonalni tip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brošure, agencije → grupna putovanja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Interpersonalni tip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kombinacija izvora → fleksibilna odluka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Organizovani tip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dubinska analiza → strukturisani turisti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Marketinška implikacija: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Prilagoditi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kanale informisanja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po tipu potrošača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Optimizovati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vrednost informacija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– jasno, tačno, inspirativno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Graditi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povrenje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→ kroz autentične sadržaje i korisničko iskustvo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Zaključak: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Aktivno upravljanje informacijama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je prvi korak ka 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efektivnom privlačenju proizvoda potrebama turista</a:t>
            </a:r>
            <a:r>
              <a:rPr kumimoji="0" lang="sr-Latn-R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911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021" y="-9558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12768" y="1409997"/>
            <a:ext cx="14641831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Zatvorena pitanja (višestruki izbor / tačno–netačno)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1. Koji tip turista se najviše oslanja na informacije dobijene od prijatelja i rođaka?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Ekstrapersonalni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Interpersonalni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Neformalni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Analitički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2. Evoked set predstavlja listu svih turističkih destinacija kojih je potrošač svestan.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 (Tačno/Netačno)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3. Koji izvor informacija turisti najčešće percipiraju kao najmanje pouzdan?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Prijatelji i porodica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Lična iskustva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Oglašavanje u medijima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Posete destinaciji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7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021" y="-9558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240296" y="1650236"/>
            <a:ext cx="14249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Otvorena pitanja (kratki odgovori)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Objasnite razliku između awareness seta i evoked seta u odlučivanju turista.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Zašto turisti koriste više izvora informacija pre donošenja odluke o putovanju?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Na osnovu ličnog primera, objasni kako si doneo/la odluku o nekoj turističkoj destinaciji. Koje informacije su bile najvažnije?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Pitanja za diskusiju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Da li biste više verovali preporuci influensera sa Instagrama ili prijatelju koji je bio na toj destinaciji? Zašto?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U kojoj meri informacije sa interneta utiču na vaše turističke odluke? Da li biste se oslonili isključivo na online izvore?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Da li mislite da turističke agencije i dalje imaju ulogu u informisanju potrošača, ili ih internet potpuno zamenjuje?</a:t>
            </a:r>
          </a:p>
        </p:txBody>
      </p:sp>
    </p:spTree>
    <p:extLst>
      <p:ext uri="{BB962C8B-B14F-4D97-AF65-F5344CB8AC3E}">
        <p14:creationId xmlns:p14="http://schemas.microsoft.com/office/powerpoint/2010/main" val="287724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265901" y="2400300"/>
            <a:ext cx="10821699" cy="1235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u="none" strike="noStrike" kern="0" cap="none" spc="0" normalizeH="0" baseline="0" noProof="0" dirty="0" smtClean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ATRAKTIVNOST TURISTIČKOG MESTA KAO FAKTOR ODLUČIVANJA</a:t>
            </a:r>
          </a:p>
        </p:txBody>
      </p:sp>
    </p:spTree>
    <p:extLst>
      <p:ext uri="{BB962C8B-B14F-4D97-AF65-F5344CB8AC3E}">
        <p14:creationId xmlns:p14="http://schemas.microsoft.com/office/powerpoint/2010/main" val="107987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76600" y="1602915"/>
            <a:ext cx="13007338" cy="708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Atraktivnost turističkog mesta kao faktor odlućivanja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Atraktivnost =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doživljaj i ispunjenje ličnih potreba i ciljeva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sr-Latn-RS" sz="3200" b="1" i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Tradicionalno </a:t>
            </a: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shvatanje: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>
                <a:latin typeface="Trebuchet MS" panose="020B0603020202020204" pitchFamily="34" charset="0"/>
              </a:rPr>
              <a:t>Atraktivnost = Pull faktor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Turističko mesto privlači „kao magnet“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Fokus na </a:t>
            </a:r>
            <a:r>
              <a:rPr lang="sr-Latn-RS" sz="3200" b="1" dirty="0">
                <a:latin typeface="Trebuchet MS" panose="020B0603020202020204" pitchFamily="34" charset="0"/>
              </a:rPr>
              <a:t>inherentnim karakteristikama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destinacije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sr-Latn-RS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Ključna poruka: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Turističke atrakcije se </a:t>
            </a:r>
            <a:r>
              <a:rPr lang="sr-Latn-RS" sz="3200" b="1" dirty="0">
                <a:latin typeface="Trebuchet MS" panose="020B0603020202020204" pitchFamily="34" charset="0"/>
              </a:rPr>
              <a:t>ne nalaze</a:t>
            </a:r>
            <a:r>
              <a:rPr lang="sr-Latn-RS" sz="3200" dirty="0">
                <a:latin typeface="Trebuchet MS" panose="020B0603020202020204" pitchFamily="34" charset="0"/>
              </a:rPr>
              <a:t>, već </a:t>
            </a:r>
            <a:r>
              <a:rPr lang="sr-Latn-RS" sz="3200" b="1" dirty="0">
                <a:latin typeface="Trebuchet MS" panose="020B0603020202020204" pitchFamily="34" charset="0"/>
              </a:rPr>
              <a:t>nastaju</a:t>
            </a:r>
            <a:r>
              <a:rPr lang="sr-Latn-RS" sz="3200" dirty="0">
                <a:latin typeface="Trebuchet MS" panose="020B0603020202020204" pitchFamily="34" charset="0"/>
              </a:rPr>
              <a:t> kroz:</a:t>
            </a:r>
          </a:p>
          <a:p>
            <a:pPr marL="514350" lvl="1" indent="-514350">
              <a:buFont typeface="+mj-lt"/>
              <a:buAutoNum type="arabicPeriod"/>
            </a:pPr>
            <a:r>
              <a:rPr lang="sr-Latn-RS" sz="3200" dirty="0">
                <a:latin typeface="Trebuchet MS" panose="020B0603020202020204" pitchFamily="34" charset="0"/>
              </a:rPr>
              <a:t> Očekivanja</a:t>
            </a:r>
          </a:p>
          <a:p>
            <a:pPr marL="514350" lvl="1" indent="-514350">
              <a:buFont typeface="+mj-lt"/>
              <a:buAutoNum type="arabicPeriod"/>
            </a:pPr>
            <a:r>
              <a:rPr lang="sr-Latn-RS" sz="3200" dirty="0">
                <a:latin typeface="Trebuchet MS" panose="020B0603020202020204" pitchFamily="34" charset="0"/>
              </a:rPr>
              <a:t> Motivaciju</a:t>
            </a:r>
          </a:p>
          <a:p>
            <a:pPr marL="514350" lvl="1" indent="-514350">
              <a:buFont typeface="+mj-lt"/>
              <a:buAutoNum type="arabicPeriod"/>
            </a:pPr>
            <a:r>
              <a:rPr lang="sr-Latn-RS" sz="3200" dirty="0">
                <a:latin typeface="Trebuchet MS" panose="020B0603020202020204" pitchFamily="34" charset="0"/>
              </a:rPr>
              <a:t> Individualnu procenu </a:t>
            </a:r>
            <a:r>
              <a:rPr lang="sr-Latn-RS" sz="3200" dirty="0" smtClean="0">
                <a:latin typeface="Trebuchet MS" panose="020B0603020202020204" pitchFamily="34" charset="0"/>
              </a:rPr>
              <a:t>koristi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02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21" y="2005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376059" y="2333570"/>
            <a:ext cx="12649199" cy="560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1100" b="1" i="1" dirty="0" smtClean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Leiperov model turističke atrakcije (1990):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Turistička atrakcija 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interaktivni sistem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Osoba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 potrebom (turista)</a:t>
            </a: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Jezgro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ono što destinaciju čini turističkom</a:t>
            </a: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Marker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informacije koje prenose značenje jezgra</a:t>
            </a:r>
          </a:p>
          <a:p>
            <a:pPr lvl="0"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Leiper: atrakcija = osoba + jezgro + marker.</a:t>
            </a:r>
          </a:p>
          <a:p>
            <a:pPr lvl="0">
              <a:tabLst>
                <a:tab pos="457200" algn="l"/>
              </a:tabLst>
            </a:pPr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Atraktivnost = rezultat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interakcije turista i destinacije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ne samo lokacije!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886200" y="2628900"/>
            <a:ext cx="11049000" cy="4126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Marketinške implikacije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Fokusirati se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kreiranje značenja i doživljaja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Prilagoditi poruke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ciljnim potrebama i vrednostima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Promovisati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personalizovane koristi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iskustva</a:t>
            </a:r>
          </a:p>
          <a:p>
            <a:endParaRPr lang="sr-Latn-RS" sz="3200" i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Atraktivnost nije univerzalna – turisti je sami stvaraju na osnovu svojih procena i ciljeva!</a:t>
            </a:r>
            <a:endParaRPr lang="sr-Latn-RS" sz="3200" b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4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073653" y="2171700"/>
            <a:ext cx="101729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6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FAKTORI OKRUŽENJA I MARKETING U TURIZMU</a:t>
            </a:r>
            <a:endParaRPr lang="sr-Latn-RS" sz="3600" b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733800" y="2281434"/>
            <a:ext cx="11857336" cy="511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Faktori okruženja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Oblikuju ponašanje i odluke turista kroz: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Ekonomske uslove (npr. recesija vs. rast)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Tehnološke promene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Pravne i političke norme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Vrednosti i društvena ograničenja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Nisu pod direktnom kontrolom, ali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preduzeće mora biti svesno njihovog uticaja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38600" y="2532550"/>
            <a:ext cx="11552536" cy="603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Uticaj na ponašanje potrošača:</a:t>
            </a:r>
          </a:p>
          <a:p>
            <a:pPr marL="457200" lvl="0" indent="-45720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Određuju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mogućnosti i ograničenja putovanja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Oblikuju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motivaciju i očekivanja turista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Menjaju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načine informisanja i donošenja odluka</a:t>
            </a:r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sr-Latn-RS" sz="32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 algn="ctr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Marketing u turizmu ne može ignorisati spoljne faktore – njihovo razumevanje omogućava racionalno planiranje i pozicioniranje na tržištu.</a:t>
            </a:r>
          </a:p>
          <a:p>
            <a:pPr marL="457200" lvl="0" indent="-457200" algn="ctr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sr-Latn-RS" sz="3200" i="1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2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308" y="2042763"/>
            <a:ext cx="10667692" cy="5789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Povezanost sa marketingom:</a:t>
            </a: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mora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reagovati na promene okruženja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Neophodna je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fleksibilna i prilagođena strategija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Ključni zadaci marketara: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Identifikacija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profitabilnih segmenata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5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Praćenje kupovne moći i ponašanja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Alokacija resursa u skladu sa situacijom</a:t>
            </a:r>
          </a:p>
          <a:p>
            <a:pPr marL="914400" lvl="1" indent="-457200">
              <a:lnSpc>
                <a:spcPct val="15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Komunikacija koja odražava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trenutne realnosti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533332" y="2253750"/>
            <a:ext cx="13792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Otvorena pitanja (kratki odgovori)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(3 poena po pitanju)</a:t>
            </a:r>
          </a:p>
          <a:p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Kako biste definisali atraktivnost turističkog mesta iz perspektive potrošača?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Koja su tri elementa turističke atrakcije prema modelu Neila Leipera? Objasnite svaki.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Zašto Leiper smatra da atraktivnost mesta nije inherentna, već zavisi od turista?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Šta znači tvrdnja da turisti „stvaraju“ atraktivnost? Navedite primer.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Kako se atraktivnost povezuje sa zadovoljenjem potreba turista?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03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470484" y="1634379"/>
            <a:ext cx="15316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Pitanja za diskusiju / radionice</a:t>
            </a:r>
          </a:p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(5 poena po pitanju)</a:t>
            </a:r>
          </a:p>
          <a:p>
            <a:endParaRPr lang="sr-Latn-RS" sz="3200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6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Da li verujete da „lepo“ mesto automatski znači i atraktivno mesto za sve turiste? Objasnite.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6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Kako bi marketing mogao da utiče na percepciju atraktivnosti jednog mesta, iako to mesto nije poznato ili prirodno privlačno?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6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Da li ste nekada posetili destinaciju koja je imala visok „imidž“, ali vas je razočarala? Koji faktori su uticali na vaše (ne)zadovoljstvo?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6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 kojoj meri bi „marker“ (informacija o mestu) mogao da poveća atraktivnost turističke destinacije? Navedite primer iz medija, interneta ili ličnog iskustva.</a:t>
            </a:r>
          </a:p>
          <a:p>
            <a:pPr lvl="0">
              <a:tabLst>
                <a:tab pos="457200" algn="l"/>
              </a:tabLst>
            </a:pP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10. Bonus zadatak (izborni, 5 poena)</a:t>
            </a:r>
          </a:p>
          <a:p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🔹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Zamislite da ste marketing menadžer jedne male nedovoljno poznate destinacije. Kako biste kroz promociju uticali na percepciju atraktivnosti tog mesta kod potencijalnih turista?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19050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5537</TotalTime>
  <Words>3100</Words>
  <Application>Microsoft Office PowerPoint</Application>
  <PresentationFormat>Custom</PresentationFormat>
  <Paragraphs>493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Angsana New</vt:lpstr>
      <vt:lpstr>Arial</vt:lpstr>
      <vt:lpstr>Arial Black</vt:lpstr>
      <vt:lpstr>Calibri</vt:lpstr>
      <vt:lpstr>Calibri Light</vt:lpstr>
      <vt:lpstr>Courier New</vt:lpstr>
      <vt:lpstr>Segoe UI Symbol</vt:lpstr>
      <vt:lpstr>Symbol</vt:lpstr>
      <vt:lpstr>Times New Roman</vt:lpstr>
      <vt:lpstr>Trebuchet MS</vt:lpstr>
      <vt:lpstr>Wingdings</vt:lpstr>
      <vt:lpstr>Office Theme</vt:lpstr>
      <vt:lpstr>ANALIZA TRŽIŠTA U TURIZMU KAO OSNOVA ZA PRIMENU MARKETINGA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212</cp:revision>
  <dcterms:created xsi:type="dcterms:W3CDTF">2024-11-03T20:53:18Z</dcterms:created>
  <dcterms:modified xsi:type="dcterms:W3CDTF">2025-05-29T15:47:12Z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