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61" r:id="rId3"/>
    <p:sldId id="462" r:id="rId4"/>
    <p:sldId id="467" r:id="rId5"/>
    <p:sldId id="468" r:id="rId6"/>
    <p:sldId id="463" r:id="rId7"/>
    <p:sldId id="470" r:id="rId8"/>
    <p:sldId id="471" r:id="rId9"/>
    <p:sldId id="480" r:id="rId10"/>
    <p:sldId id="472" r:id="rId11"/>
    <p:sldId id="473" r:id="rId12"/>
    <p:sldId id="475" r:id="rId13"/>
    <p:sldId id="476" r:id="rId14"/>
    <p:sldId id="478" r:id="rId15"/>
    <p:sldId id="479" r:id="rId16"/>
    <p:sldId id="481" r:id="rId17"/>
    <p:sldId id="482" r:id="rId18"/>
    <p:sldId id="449" r:id="rId1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26" autoAdjust="0"/>
    <p:restoredTop sz="94660"/>
  </p:normalViewPr>
  <p:slideViewPr>
    <p:cSldViewPr>
      <p:cViewPr>
        <p:scale>
          <a:sx n="50" d="100"/>
          <a:sy n="50" d="100"/>
        </p:scale>
        <p:origin x="-468" y="-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591136" y="8918746"/>
            <a:ext cx="2697480" cy="927100"/>
          </a:xfrm>
          <a:custGeom>
            <a:avLst/>
            <a:gdLst/>
            <a:ahLst/>
            <a:cxnLst/>
            <a:rect l="l" t="t" r="r" b="b"/>
            <a:pathLst>
              <a:path w="2697480" h="927100">
                <a:moveTo>
                  <a:pt x="2697006" y="926756"/>
                </a:moveTo>
                <a:lnTo>
                  <a:pt x="0" y="926756"/>
                </a:lnTo>
                <a:lnTo>
                  <a:pt x="0" y="0"/>
                </a:lnTo>
                <a:lnTo>
                  <a:pt x="2697006" y="0"/>
                </a:lnTo>
                <a:lnTo>
                  <a:pt x="2697006" y="926756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98313" y="2020627"/>
            <a:ext cx="6241415" cy="5146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29260" cy="10287000"/>
          </a:xfrm>
          <a:custGeom>
            <a:avLst/>
            <a:gdLst/>
            <a:ahLst/>
            <a:cxnLst/>
            <a:rect l="l" t="t" r="r" b="b"/>
            <a:pathLst>
              <a:path w="13129260" h="10287000">
                <a:moveTo>
                  <a:pt x="0" y="10286999"/>
                </a:moveTo>
                <a:lnTo>
                  <a:pt x="13129054" y="10286999"/>
                </a:lnTo>
                <a:lnTo>
                  <a:pt x="1312905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129054" y="0"/>
            <a:ext cx="5159375" cy="10278110"/>
          </a:xfrm>
          <a:custGeom>
            <a:avLst/>
            <a:gdLst/>
            <a:ahLst/>
            <a:cxnLst/>
            <a:rect l="l" t="t" r="r" b="b"/>
            <a:pathLst>
              <a:path w="5159375" h="10278110">
                <a:moveTo>
                  <a:pt x="5158945" y="10277587"/>
                </a:moveTo>
                <a:lnTo>
                  <a:pt x="0" y="10277587"/>
                </a:lnTo>
                <a:lnTo>
                  <a:pt x="0" y="0"/>
                </a:lnTo>
                <a:lnTo>
                  <a:pt x="5158945" y="0"/>
                </a:lnTo>
                <a:lnTo>
                  <a:pt x="5158945" y="10277587"/>
                </a:lnTo>
                <a:close/>
              </a:path>
            </a:pathLst>
          </a:custGeom>
          <a:solidFill>
            <a:srgbClr val="AAA1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5098"/>
            <a:ext cx="15316199" cy="579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9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379" y="213863"/>
            <a:ext cx="17405272" cy="2325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68804" y="2338374"/>
            <a:ext cx="9434194" cy="63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900248" y="9548700"/>
            <a:ext cx="925194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Page</a:t>
            </a:r>
            <a:r>
              <a:rPr spc="95" dirty="0"/>
              <a:t> </a:t>
            </a:r>
            <a:fld id="{81D60167-4931-47E6-BA6A-407CBD079E47}" type="slidenum">
              <a:rPr spc="-509" dirty="0"/>
              <a:t>‹#›</a:t>
            </a:fld>
            <a:endParaRPr spc="-509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7124700"/>
            <a:ext cx="107442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sr-Latn-RS" sz="4400" b="1" dirty="0">
                <a:solidFill>
                  <a:srgbClr val="0070C0"/>
                </a:solidFill>
                <a:latin typeface="Trebuchet MS" panose="020B0603020202020204" pitchFamily="34" charset="0"/>
              </a:rPr>
              <a:t>ANALIZA KONKURENCIJE U TURIZMU</a:t>
            </a:r>
            <a:r>
              <a:rPr lang="sr-Latn-BA" sz="4400" b="1" dirty="0">
                <a:solidFill>
                  <a:srgbClr val="0070C0"/>
                </a:solidFill>
                <a:latin typeface="Trebuchet MS" panose="020B0603020202020204" pitchFamily="34" charset="0"/>
              </a:rPr>
              <a:t/>
            </a:r>
            <a:br>
              <a:rPr lang="sr-Latn-BA" sz="4400" b="1" dirty="0">
                <a:solidFill>
                  <a:srgbClr val="0070C0"/>
                </a:solidFill>
                <a:latin typeface="Trebuchet MS" panose="020B0603020202020204" pitchFamily="34" charset="0"/>
              </a:rPr>
            </a:br>
            <a:endParaRPr lang="pl-PL" sz="4400" b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00400" y="2065285"/>
            <a:ext cx="12573000" cy="566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Šta je konkurencija?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Turistička preduzeća koja nude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slične proizvode/usluge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istom ciljnom tržištu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Nude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supstitute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bore se za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istu ciljnu grupu turista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Šta je konkurentnost?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Sposobnost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efikasne proizvodnje i prodaje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turističkih usluga.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Fokus na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povećanje prihoda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održivi razvoj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Porterov lanac vrednosti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Pomaže 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prepoznavanju aktivnosti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koje stvaraju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dodatu vrednost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za turiste.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Ključ za </a:t>
            </a: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konkurentsku prednost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2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219200" y="449580"/>
              <a:ext cx="16383000" cy="8666103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209800" y="1085208"/>
            <a:ext cx="13905865" cy="7006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28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Lojalan potrošač = trajna konkurentnost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Dugoročna preferencija 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➡️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ponovljena kupovina 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➡️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stabilna pozicija na tržištu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28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Cilj analize konkurencije: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Utvrditi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sopstveni položaj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u odnosu na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konkurenciju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Pronaći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potencijal tražnje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mogućnosti diferencijacije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r-Latn-RS" sz="2800" b="1" i="1" dirty="0" smtClean="0">
                <a:solidFill>
                  <a:srgbClr val="2E74B5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Ključni koraci analize (Dettmer et al., 1999):</a:t>
            </a: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Identifikovanje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relevantnih konkurenata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strategija konkurenata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Poređenje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snaga i slabosti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Procena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potencijala konkurencije i sopstvene ponude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Utvrđivanje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realnih pretpostavki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za uspeh</a:t>
            </a:r>
          </a:p>
          <a:p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konkurencije nije samo gledanje „šta drugi rade“, već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osnov za oblikovanje jedinstvene ponude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i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marketing strategije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koja može stvoriti </a:t>
            </a: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trajno lojalnog turistu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12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95600" y="2039710"/>
            <a:ext cx="13411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KLJUČNI ELEMENTI ZA STICANJE KONKURENTSKE PREDNOSTI</a:t>
            </a:r>
          </a:p>
          <a:p>
            <a:endParaRPr lang="sr-Latn-RS" sz="3200" b="1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b="1" i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Utvrđivanje relevantnih konkurenata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Direktni i indirektni konkurenti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Strategijske grupe konkurenata (prema poslovima)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i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Evoked set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pristup (iz perspektive potrošača)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Potencijalni konkurenti – prepreke i motivi za ulazak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konkurentskih strategija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Cilj: bolja tržišna pozicija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Identifikacija uspešnih i neuspešnih strategija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Učenje iz grešaka konkurencije</a:t>
            </a:r>
          </a:p>
        </p:txBody>
      </p:sp>
    </p:spTree>
    <p:extLst>
      <p:ext uri="{BB962C8B-B14F-4D97-AF65-F5344CB8AC3E}">
        <p14:creationId xmlns:p14="http://schemas.microsoft.com/office/powerpoint/2010/main" val="30902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51797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0" y="1171831"/>
              <a:ext cx="15773400" cy="8733152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095500" y="2095500"/>
            <a:ext cx="143637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KLJUČNI ELEMENTI ZA STICANJE KONKURENTSKE PREDNOSTI</a:t>
            </a:r>
          </a:p>
          <a:p>
            <a:endParaRPr lang="sr-Latn-RS" sz="3200" b="1" i="1" dirty="0" smtClean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Upoređivanje sa konkurencijom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2800" dirty="0" smtClean="0">
                <a:latin typeface="Trebuchet MS" panose="020B0603020202020204" pitchFamily="34" charset="0"/>
              </a:rPr>
              <a:t>Poređenje snaga i slabosti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2800" dirty="0" smtClean="0">
                <a:latin typeface="Trebuchet MS" panose="020B0603020202020204" pitchFamily="34" charset="0"/>
              </a:rPr>
              <a:t>Razumevanje turističkih preferencija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2800" dirty="0" smtClean="0">
                <a:latin typeface="Trebuchet MS" panose="020B0603020202020204" pitchFamily="34" charset="0"/>
              </a:rPr>
              <a:t>SWOT analiza kao metod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Lanac vrednosti kao alat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Porterov lanac vrednosti: osnovne i pomoćne aktivnosti + marža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Vrednost = ono što kupac plaća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Identifikacija jakih i slabih tačaka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Baza podataka o konkurenciji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Izvori: primarni i sekundarni podaci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Elektronska baza ključnih konkurenata i faktora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Osnov za formulisanje strategije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9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124200" y="2050748"/>
            <a:ext cx="129540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KLJUČNI ELEMENTI ZA STICANJE KONKURENTSKE PREDNOSTI</a:t>
            </a:r>
          </a:p>
          <a:p>
            <a:endParaRPr lang="sr-Latn-RS" sz="3200" b="1" i="1" dirty="0" smtClean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Analiza potencijala konkurenata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Resursi i sposobnosti konkurenata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Rast, brzina reakcije, adaptivnost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Benchmarking kao savremeni pristup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Izvori konkurentske prednosti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Specifičnost i vrednost ponude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Primeri iz prakse: Hilton, Golden Door Resort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Prilagodljivost očekivanjima turista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Objektivna analiza konkurencije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Izbegavanje predrasuda i mitova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Realna procena pozicije konkurencije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Objektivnost kao osnov strategije</a:t>
            </a: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16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667000" y="2171700"/>
            <a:ext cx="13716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KLJUČNI ELEMENTI ZA STICANJE KONKURENTSKE PREDNOSTI</a:t>
            </a:r>
          </a:p>
          <a:p>
            <a:endParaRPr lang="sr-Latn-RS" sz="3200" b="1" i="1" dirty="0" smtClean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Lanac vrednosti kao alat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Porterov lanac vrednosti: osnovne i pomoćne aktivnosti + marža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Vrednost = ono što kupac plaća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Identifikacija jakih i slabih tačaka</a:t>
            </a:r>
          </a:p>
          <a:p>
            <a:pPr lvl="0">
              <a:buSzPts val="1000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Baza podataka o konkurenciji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Izvori: primarni i sekundarni podaci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Elektronska baza ključnih konkurenata i faktora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Osnov za formulisanje strategije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4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705100" y="2004179"/>
            <a:ext cx="135255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sr-Latn-BA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FAKTORI KONKURENCIJE</a:t>
            </a:r>
          </a:p>
          <a:p>
            <a:pPr marL="457200" lvl="0" indent="-4572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Porterov model i savremeni pristupi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Konkurentnost = ključ profitabilnosti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Fokus: identifikovanje oblasti konkurentske prednosti</a:t>
            </a:r>
          </a:p>
          <a:p>
            <a:pPr marL="457200" lvl="0" indent="-457200"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Porterov model (1992) – 5 faktora konkurencije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Porterov model =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osnova za identifikaciju </a:t>
            </a:r>
            <a:r>
              <a:rPr lang="sr-Latn-RS" sz="2800" dirty="0" smtClean="0">
                <a:latin typeface="Trebuchet MS" panose="020B0603020202020204" pitchFamily="34" charset="0"/>
                <a:ea typeface="Times New Roman" panose="02020603050405020304" pitchFamily="18" charset="0"/>
              </a:rPr>
              <a:t>faktora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2800" b="1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Pet faktora konkurencije prema Porteru (=Pet </a:t>
            </a:r>
            <a:r>
              <a:rPr lang="sr-Latn-RS" sz="32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Porterovih sila </a:t>
            </a:r>
            <a:r>
              <a:rPr lang="sr-Latn-RS" sz="3200" i="1" dirty="0">
                <a:solidFill>
                  <a:srgbClr val="0070C0"/>
                </a:solidFill>
                <a:latin typeface="Trebuchet MS" panose="020B0603020202020204" pitchFamily="34" charset="0"/>
              </a:rPr>
              <a:t>konkurencije</a:t>
            </a: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Konkurenti u branši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Novi konkurenti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Supstituti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Dobavljači</a:t>
            </a: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Korisnici (potrošači)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91600" y="6057900"/>
            <a:ext cx="6781800" cy="1600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lang="sr-Latn-RS" sz="3200" b="1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ctr">
              <a:tabLst>
                <a:tab pos="457200" algn="l"/>
              </a:tabLst>
            </a:pPr>
            <a:endParaRPr lang="sr-Latn-RS" sz="3200" b="1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ctr">
              <a:tabLst>
                <a:tab pos="457200" algn="l"/>
              </a:tabLst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Profitabilnost zavisi od uticaja svih pet faktora zajedno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sr-Latn-RS" sz="3200" b="1" i="1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sr-Latn-RS" sz="3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endParaRPr kumimoji="0" lang="sr-Latn-R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7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866900"/>
            <a:ext cx="8220393" cy="65532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853810" y="2017528"/>
            <a:ext cx="4918590" cy="9161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sr-Latn-BA" sz="240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Faktori konkurencije</a:t>
            </a:r>
            <a:endParaRPr lang="sr-Latn-RS" sz="2400" dirty="0" smtClean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  <a:p>
            <a:pPr algn="ctr">
              <a:spcAft>
                <a:spcPts val="0"/>
              </a:spcAft>
            </a:pPr>
            <a:r>
              <a:rPr lang="sr-Latn-CS" sz="240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( </a:t>
            </a:r>
            <a:r>
              <a:rPr lang="sr-Latn-BA" sz="2400" dirty="0" smtClean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ngsana New"/>
              </a:rPr>
              <a:t>Izvor:Porter: 1992:26)</a:t>
            </a:r>
            <a:endParaRPr lang="sr-Latn-RS" sz="24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5461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25400" y="762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19400" y="2076540"/>
            <a:ext cx="13868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BA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FAKTORI KONKURENCIJE</a:t>
            </a:r>
          </a:p>
          <a:p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1. Konkurenti u branši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Direktni konkurenti zadovoljavaju iste potrebe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Intenzitet konkurencije raste u fazi zrelosti proizvoda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Više konkurenata = veći pritisak na cene i troškove</a:t>
            </a:r>
            <a:r>
              <a:rPr lang="sr-Latn-RS" sz="3200" dirty="0">
                <a:latin typeface="Trebuchet MS" panose="020B0603020202020204" pitchFamily="34" charset="0"/>
              </a:rPr>
              <a:t>= veći intenzitet konkurencije</a:t>
            </a: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2. </a:t>
            </a:r>
            <a:r>
              <a:rPr lang="sr-Latn-RS" sz="32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Novi konkurenti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Tržišta sa visokim rastom = privlačna za nove konkurente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Prepreke za ulazak: kapital, tehnologija, kanali prodaje, državna politika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Primer: IT tehnologije u turističkim </a:t>
            </a:r>
            <a:r>
              <a:rPr lang="sr-Latn-RS" sz="3200" dirty="0" smtClean="0">
                <a:latin typeface="Trebuchet MS" panose="020B0603020202020204" pitchFamily="34" charset="0"/>
              </a:rPr>
              <a:t>agencijama</a:t>
            </a:r>
            <a:endParaRPr lang="sr-Latn-R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66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26068" y="1634379"/>
            <a:ext cx="13792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BA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FAKTORI KONKURENCIJE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3. Supstitucija proizvoda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Supstituti zadovoljavaju iste potrebe turista</a:t>
            </a:r>
          </a:p>
          <a:p>
            <a:pPr marL="45720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r-Latn-RS" sz="2800" dirty="0" smtClean="0">
                <a:latin typeface="Trebuchet MS" panose="020B0603020202020204" pitchFamily="34" charset="0"/>
              </a:rPr>
              <a:t>Supstituti = pretnja atraktivnosti ponude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Pretnja je veća ako su atraktivniji i dostupniji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sr-Latn-RS" sz="2800" dirty="0" smtClean="0">
                <a:latin typeface="Trebuchet MS" panose="020B0603020202020204" pitchFamily="34" charset="0"/>
              </a:rPr>
              <a:t>Primer</a:t>
            </a:r>
            <a:r>
              <a:rPr lang="sr-Latn-RS" sz="2800" dirty="0">
                <a:latin typeface="Trebuchet MS" panose="020B0603020202020204" pitchFamily="34" charset="0"/>
              </a:rPr>
              <a:t>: atraktivne destinacije sa snažnim identitetom (St. Moritz, Mauritius</a:t>
            </a:r>
            <a:r>
              <a:rPr lang="sr-Latn-RS" sz="2800" dirty="0" smtClean="0">
                <a:latin typeface="Trebuchet MS" panose="020B0603020202020204" pitchFamily="34" charset="0"/>
              </a:rPr>
              <a:t>)</a:t>
            </a:r>
            <a:endParaRPr kumimoji="0" lang="sr-Latn-R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32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4. Dobavljači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Nosioci </a:t>
            </a:r>
            <a:r>
              <a:rPr lang="sr-Latn-RS" sz="3200" dirty="0">
                <a:latin typeface="Trebuchet MS" panose="020B0603020202020204" pitchFamily="34" charset="0"/>
              </a:rPr>
              <a:t>ponude: hoteli, avio-kompanije, IT sistemi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Veća pregovaračka moć = </a:t>
            </a:r>
            <a:r>
              <a:rPr lang="sr-Latn-RS" sz="3200" dirty="0" smtClean="0">
                <a:latin typeface="Trebuchet MS" panose="020B0603020202020204" pitchFamily="34" charset="0"/>
              </a:rPr>
              <a:t>veći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uticaj na troškove inputa</a:t>
            </a:r>
            <a:endParaRPr lang="sr-Latn-RS" sz="3200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Primer: CRS sistemi, </a:t>
            </a: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udruživanje agencija </a:t>
            </a:r>
            <a:r>
              <a:rPr lang="sr-Latn-RS" sz="3200" dirty="0" smtClean="0">
                <a:latin typeface="Trebuchet MS" panose="020B0603020202020204" pitchFamily="34" charset="0"/>
              </a:rPr>
              <a:t>(</a:t>
            </a:r>
            <a:r>
              <a:rPr lang="sr-Latn-RS" sz="3200" dirty="0">
                <a:latin typeface="Trebuchet MS" panose="020B0603020202020204" pitchFamily="34" charset="0"/>
              </a:rPr>
              <a:t>npr. Atlas-Reisen)</a:t>
            </a:r>
          </a:p>
          <a:p>
            <a:r>
              <a:rPr lang="sr-Latn-RS" sz="3200" b="1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5. Korisnici </a:t>
            </a:r>
            <a:r>
              <a:rPr lang="sr-Latn-RS" sz="32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/ Turisti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Moć pregovaranja korisnika: informisanost, poređenje ponuda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Višak kapaciteta jača </a:t>
            </a:r>
            <a:r>
              <a:rPr lang="sr-Latn-RS" sz="3200" dirty="0" smtClean="0">
                <a:latin typeface="Trebuchet MS" panose="020B0603020202020204" pitchFamily="34" charset="0"/>
              </a:rPr>
              <a:t>moć/poziciju </a:t>
            </a:r>
            <a:r>
              <a:rPr lang="sr-Latn-RS" sz="3200" dirty="0">
                <a:latin typeface="Trebuchet MS" panose="020B0603020202020204" pitchFamily="34" charset="0"/>
              </a:rPr>
              <a:t>turista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>
                <a:latin typeface="Trebuchet MS" panose="020B0603020202020204" pitchFamily="34" charset="0"/>
              </a:rPr>
              <a:t>Cene i </a:t>
            </a:r>
            <a:r>
              <a:rPr lang="sr-Latn-RS" sz="3200" dirty="0" smtClean="0">
                <a:latin typeface="Trebuchet MS" panose="020B0603020202020204" pitchFamily="34" charset="0"/>
              </a:rPr>
              <a:t>supstitucija prouzvoda su </a:t>
            </a:r>
            <a:r>
              <a:rPr lang="sr-Latn-RS" sz="3200" dirty="0">
                <a:latin typeface="Trebuchet MS" panose="020B0603020202020204" pitchFamily="34" charset="0"/>
              </a:rPr>
              <a:t>pod uticajem </a:t>
            </a:r>
            <a:r>
              <a:rPr lang="sr-Latn-RS" sz="3200" dirty="0" smtClean="0">
                <a:latin typeface="Trebuchet MS" panose="020B0603020202020204" pitchFamily="34" charset="0"/>
              </a:rPr>
              <a:t>moći korisnika</a:t>
            </a:r>
          </a:p>
        </p:txBody>
      </p:sp>
    </p:spTree>
    <p:extLst>
      <p:ext uri="{BB962C8B-B14F-4D97-AF65-F5344CB8AC3E}">
        <p14:creationId xmlns:p14="http://schemas.microsoft.com/office/powerpoint/2010/main" val="186092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19400" y="1896457"/>
            <a:ext cx="14249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BA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FAKTORI KONKURENCIJE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Struktura branše i lideri u branši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Branša = skup zamenjivih usluga/proizvoda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Struktura branše = stabilna, ali podložna promenama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Lideri utiču na ostale aktere: potrošače, dobavljače, konkurente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Lideri oblikuju dinamiku konkurencije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Veći tržišni udeo = veći uticaj na druge aktere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Primer: vodeće turističke kompanije</a:t>
            </a:r>
          </a:p>
          <a:p>
            <a:pPr lvl="0">
              <a:buSzPts val="1000"/>
              <a:tabLst>
                <a:tab pos="457200" algn="l"/>
              </a:tabLst>
            </a:pPr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Indeks konkurentnosti u turizmu (TTCI=</a:t>
            </a:r>
            <a:r>
              <a:rPr lang="sr-Latn-RS" sz="28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Globalni indeks konkurentnosti</a:t>
            </a: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)</a:t>
            </a:r>
            <a:endParaRPr lang="sr-Latn-RS" sz="3200" b="1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TTCI (World Economic Forum, od 2008)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Primenjuje se u preko 100 zemalja uključujući i Srbiju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Srbija: niže rangirana u Evropi, bolja od proseka u regionu</a:t>
            </a:r>
          </a:p>
        </p:txBody>
      </p:sp>
    </p:spTree>
    <p:extLst>
      <p:ext uri="{BB962C8B-B14F-4D97-AF65-F5344CB8AC3E}">
        <p14:creationId xmlns:p14="http://schemas.microsoft.com/office/powerpoint/2010/main" val="77800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5080" y="-6096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95600" y="2689645"/>
            <a:ext cx="13106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BA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FAKTORI KONKURENCIJE</a:t>
            </a:r>
          </a:p>
          <a:p>
            <a:endParaRPr lang="sr-Latn-BA" sz="3200" b="1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sr-Latn-RS" sz="3200" b="1" i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Zaključak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Latn-RS" sz="3200" b="1" i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Porterov model pomaže u razumevanju konkurentskog okruženja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latin typeface="Trebuchet MS" panose="020B0603020202020204" pitchFamily="34" charset="0"/>
              </a:rPr>
              <a:t>Svaki faktor utiče na profitabilnost i strategiju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TTCI = alat za međunarodno poređenje konkurentnosti i </a:t>
            </a:r>
            <a:r>
              <a:rPr lang="sr-Latn-RS" sz="3200" dirty="0" smtClean="0">
                <a:latin typeface="Trebuchet MS" panose="020B0603020202020204" pitchFamily="34" charset="0"/>
              </a:rPr>
              <a:t>globalno   </a:t>
            </a:r>
          </a:p>
          <a:p>
            <a:pPr lvl="0"/>
            <a:r>
              <a:rPr lang="sr-Latn-RS" sz="3200" dirty="0">
                <a:latin typeface="Trebuchet MS" panose="020B0603020202020204" pitchFamily="34" charset="0"/>
              </a:rPr>
              <a:t> </a:t>
            </a:r>
            <a:r>
              <a:rPr lang="sr-Latn-RS" sz="3200" dirty="0" smtClean="0">
                <a:latin typeface="Trebuchet MS" panose="020B0603020202020204" pitchFamily="34" charset="0"/>
              </a:rPr>
              <a:t>   </a:t>
            </a:r>
            <a:r>
              <a:rPr lang="sr-Latn-RS" sz="3200" dirty="0" smtClean="0">
                <a:latin typeface="Trebuchet MS" panose="020B0603020202020204" pitchFamily="34" charset="0"/>
              </a:rPr>
              <a:t>pozicioniranje</a:t>
            </a:r>
          </a:p>
        </p:txBody>
      </p:sp>
    </p:spTree>
    <p:extLst>
      <p:ext uri="{BB962C8B-B14F-4D97-AF65-F5344CB8AC3E}">
        <p14:creationId xmlns:p14="http://schemas.microsoft.com/office/powerpoint/2010/main" val="320936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2794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447800" y="564134"/>
              <a:ext cx="15849600" cy="9310115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752600" y="1383273"/>
            <a:ext cx="13639800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Slede pitanja koja su podeljena po tipovima (otvorena, zatvorena, višestruki izbor).</a:t>
            </a:r>
          </a:p>
          <a:p>
            <a:endParaRPr lang="sr-Latn-RS" sz="32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sr-Latn-RS" sz="2800" b="1" dirty="0">
                <a:latin typeface="Trebuchet MS" panose="020B0603020202020204" pitchFamily="34" charset="0"/>
              </a:rPr>
              <a:t>I </a:t>
            </a:r>
            <a:r>
              <a:rPr lang="sr-Latn-RS" sz="2800" b="1" dirty="0" smtClean="0">
                <a:latin typeface="Trebuchet MS" panose="020B0603020202020204" pitchFamily="34" charset="0"/>
              </a:rPr>
              <a:t>   </a:t>
            </a:r>
            <a:r>
              <a:rPr lang="sr-Latn-RS" sz="2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OTVORENA PITANJA (KRATKI I ESEJISTIČKI ODGOVORI)</a:t>
            </a:r>
          </a:p>
          <a:p>
            <a:endParaRPr lang="sr-Latn-RS" sz="2800" b="1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 smtClean="0">
                <a:latin typeface="Trebuchet MS" panose="020B0603020202020204" pitchFamily="34" charset="0"/>
              </a:rPr>
              <a:t>Objasni </a:t>
            </a:r>
            <a:r>
              <a:rPr lang="sr-Latn-RS" sz="2800" dirty="0">
                <a:latin typeface="Trebuchet MS" panose="020B0603020202020204" pitchFamily="34" charset="0"/>
              </a:rPr>
              <a:t>osnovne faktore konkurencije prema Porterovom modelu.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>
                <a:latin typeface="Trebuchet MS" panose="020B0603020202020204" pitchFamily="34" charset="0"/>
              </a:rPr>
              <a:t>Na koji način struktura turističke branše utiče na profitabilnost preduzeća?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>
                <a:latin typeface="Trebuchet MS" panose="020B0603020202020204" pitchFamily="34" charset="0"/>
              </a:rPr>
              <a:t>Šta predstavlja analiza strategijskih grupa u okviru konkurencije u turizmu?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>
                <a:latin typeface="Trebuchet MS" panose="020B0603020202020204" pitchFamily="34" charset="0"/>
              </a:rPr>
              <a:t>Kako intenzitet konkurencije zavisi od faze životnog ciklusa turističkog proizvoda?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>
                <a:latin typeface="Trebuchet MS" panose="020B0603020202020204" pitchFamily="34" charset="0"/>
              </a:rPr>
              <a:t>Objasni na koji način supstituti predstavljaju pretnju za turističku ponudu.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>
                <a:latin typeface="Trebuchet MS" panose="020B0603020202020204" pitchFamily="34" charset="0"/>
              </a:rPr>
              <a:t>Na koje prepreke najčešće nailaze novi konkurenti u turističkom sektoru?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>
                <a:latin typeface="Trebuchet MS" panose="020B0603020202020204" pitchFamily="34" charset="0"/>
              </a:rPr>
              <a:t>Koji faktori utiču na pregovaračku moć korisnika u turizmu?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>
                <a:latin typeface="Trebuchet MS" panose="020B0603020202020204" pitchFamily="34" charset="0"/>
              </a:rPr>
              <a:t>Objasni kako CRS (centralni rezervacioni sistemi) demonstriraju moć dobavljača.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>
                <a:latin typeface="Trebuchet MS" panose="020B0603020202020204" pitchFamily="34" charset="0"/>
              </a:rPr>
              <a:t>Šta je TTCI i koji je njegov značaj u analizi konkurentnosti zemalja u turizmu?</a:t>
            </a:r>
          </a:p>
          <a:p>
            <a:pPr marL="514350" lvl="0" indent="-514350">
              <a:buFont typeface="+mj-lt"/>
              <a:buAutoNum type="arabicPeriod"/>
            </a:pPr>
            <a:r>
              <a:rPr lang="sr-Latn-RS" sz="2800" dirty="0">
                <a:latin typeface="Trebuchet MS" panose="020B0603020202020204" pitchFamily="34" charset="0"/>
              </a:rPr>
              <a:t>Kako lideri u turističkoj branši utiču na strukturu i intenzitet konkurencije?</a:t>
            </a:r>
          </a:p>
          <a:p>
            <a:pPr marL="514350" indent="-514350">
              <a:buFont typeface="+mj-lt"/>
              <a:buAutoNum type="arabicPeriod"/>
            </a:pPr>
            <a:endParaRPr lang="sr-Latn-RS" sz="2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43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429000" y="2734315"/>
            <a:ext cx="10439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II PITANJA ZATVORENOG TIPA (TAČNO/NETAČNO)</a:t>
            </a:r>
          </a:p>
          <a:p>
            <a:endParaRPr lang="sr-Latn-RS" sz="32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Supstituti u turizmu se uvek nalaze unutar iste grane.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 fazi zrelosti turističkog proizvoda intenzitet konkurencije opada.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Pregovaračka moć turista raste sa njihovom informisanošću?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Porterov model uključuje šest faktora konkurencije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32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Preduzeća koja su tržišni lideri nemaju značajan uticaj na dobavljače.</a:t>
            </a:r>
            <a:endParaRPr lang="sr-Latn-R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72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94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2794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0" y="1171831"/>
              <a:ext cx="15773400" cy="8733152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057400" y="2196745"/>
            <a:ext cx="130302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III </a:t>
            </a: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PITANJA SA VIŠESTRUKIM IZBOROM (ZAOKRUŽI TAČAN ODGOVOR)</a:t>
            </a:r>
          </a:p>
          <a:p>
            <a:endParaRPr lang="sr-Latn-RS" sz="28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endParaRPr lang="sr-Latn-RS" sz="28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Koji od sledećih faktora NIJE deo Porterovog modela konkurencije?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a) Dobavljači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b) Korisnici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c) Ekonomska politika države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d) Supstituti</a:t>
            </a:r>
          </a:p>
          <a:p>
            <a:pPr lvl="0">
              <a:tabLst>
                <a:tab pos="457200" algn="l"/>
              </a:tabLst>
            </a:pP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Koji od sledećih faktora može predstavljati prepreku za ulazak novih konkurenata?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a) Slaba konkurencija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b) Visoka stopa rasta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c) Veliki kapitalni zahtevi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d) Nedostatak CRS sistema</a:t>
            </a:r>
          </a:p>
        </p:txBody>
      </p:sp>
    </p:spTree>
    <p:extLst>
      <p:ext uri="{BB962C8B-B14F-4D97-AF65-F5344CB8AC3E}">
        <p14:creationId xmlns:p14="http://schemas.microsoft.com/office/powerpoint/2010/main" val="130525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14300"/>
            <a:ext cx="18288000" cy="10314940"/>
            <a:chOff x="0" y="-514350"/>
            <a:chExt cx="18288000" cy="11346434"/>
          </a:xfrm>
        </p:grpSpPr>
        <p:sp>
          <p:nvSpPr>
            <p:cNvPr id="4" name="object 4"/>
            <p:cNvSpPr/>
            <p:nvPr/>
          </p:nvSpPr>
          <p:spPr>
            <a:xfrm>
              <a:off x="0" y="-514350"/>
              <a:ext cx="5066665" cy="113157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209800" y="1171832"/>
              <a:ext cx="150876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0520" y="9904984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971800" y="1918424"/>
            <a:ext cx="133350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sr-Latn-RS" sz="28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III PITANJA SA VIŠESTRUKIM IZBOROM (ZAOKRUŽI TAČAN ODGOVOR)</a:t>
            </a:r>
          </a:p>
          <a:p>
            <a:pPr>
              <a:tabLst>
                <a:tab pos="457200" algn="l"/>
              </a:tabLst>
            </a:pPr>
            <a:endParaRPr lang="sr-Latn-RS" sz="24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tabLst>
                <a:tab pos="457200" algn="l"/>
              </a:tabLst>
            </a:pPr>
            <a:endParaRPr lang="sr-Latn-RS" sz="2400" b="1" dirty="0" smtClean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>
              <a:tabLst>
                <a:tab pos="457200" algn="l"/>
              </a:tabLst>
            </a:pPr>
            <a:r>
              <a:rPr lang="sr-Latn-RS" sz="2800" b="1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3. Šta određuje pregovaračku moć korisnika u turizmu?</a:t>
            </a: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a) Stepen nezaposlenosti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b) Stepen informisanosti i višak kapaciteta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c) Broj hotelijera u regionu</a:t>
            </a:r>
            <a:b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sr-Latn-RS" sz="2800" dirty="0" smtClean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d) Promet turističkih agencija</a:t>
            </a:r>
          </a:p>
          <a:p>
            <a:pPr>
              <a:tabLst>
                <a:tab pos="457200" algn="l"/>
              </a:tabLst>
            </a:pPr>
            <a:endParaRPr lang="sr-Latn-RS" sz="2800" dirty="0" smtClean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</a:tabLst>
              <a:defRPr/>
            </a:pPr>
            <a:r>
              <a:rPr lang="sr-Latn-RS" sz="28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4</a:t>
            </a:r>
            <a:r>
              <a:rPr kumimoji="0" lang="sr-Latn-R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. TTCI indeks koristi se za:</a:t>
            </a: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/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a) Merenje zadovoljstva turista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b) Poređenje konkurentnosti turističkih destinacija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c) Određivanje cena aranžmana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  <a:t>d) Merenje promocije destinacija</a:t>
            </a:r>
            <a:br>
              <a:rPr kumimoji="0" lang="sr-Latn-R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endParaRPr kumimoji="0" lang="sr-Latn-R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06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DED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5066665" cy="10287000"/>
            </a:xfrm>
            <a:custGeom>
              <a:avLst/>
              <a:gdLst/>
              <a:ahLst/>
              <a:cxnLst/>
              <a:rect l="l" t="t" r="r" b="b"/>
              <a:pathLst>
                <a:path w="5066665" h="10287000">
                  <a:moveTo>
                    <a:pt x="0" y="0"/>
                  </a:moveTo>
                  <a:lnTo>
                    <a:pt x="5066270" y="0"/>
                  </a:lnTo>
                  <a:lnTo>
                    <a:pt x="506627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796538" y="1171832"/>
              <a:ext cx="13792200" cy="7943850"/>
            </a:xfrm>
            <a:custGeom>
              <a:avLst/>
              <a:gdLst/>
              <a:ahLst/>
              <a:cxnLst/>
              <a:rect l="l" t="t" r="r" b="b"/>
              <a:pathLst>
                <a:path w="13792200" h="7943850">
                  <a:moveTo>
                    <a:pt x="13792198" y="7943849"/>
                  </a:moveTo>
                  <a:lnTo>
                    <a:pt x="0" y="7943849"/>
                  </a:lnTo>
                  <a:lnTo>
                    <a:pt x="0" y="0"/>
                  </a:lnTo>
                  <a:lnTo>
                    <a:pt x="13792198" y="0"/>
                  </a:lnTo>
                  <a:lnTo>
                    <a:pt x="13792198" y="7943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591136" y="9258299"/>
              <a:ext cx="2697480" cy="927100"/>
            </a:xfrm>
            <a:custGeom>
              <a:avLst/>
              <a:gdLst/>
              <a:ahLst/>
              <a:cxnLst/>
              <a:rect l="l" t="t" r="r" b="b"/>
              <a:pathLst>
                <a:path w="2697480" h="927100">
                  <a:moveTo>
                    <a:pt x="2697006" y="926756"/>
                  </a:moveTo>
                  <a:lnTo>
                    <a:pt x="0" y="926756"/>
                  </a:lnTo>
                  <a:lnTo>
                    <a:pt x="0" y="0"/>
                  </a:lnTo>
                  <a:lnTo>
                    <a:pt x="2697006" y="0"/>
                  </a:lnTo>
                  <a:lnTo>
                    <a:pt x="2697006" y="926756"/>
                  </a:lnTo>
                  <a:close/>
                </a:path>
              </a:pathLst>
            </a:custGeom>
            <a:solidFill>
              <a:srgbClr val="AAA19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733800" y="2933700"/>
            <a:ext cx="79435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Tx/>
              <a:buNone/>
              <a:tabLst/>
              <a:defRPr/>
            </a:pPr>
            <a:r>
              <a:rPr kumimoji="0" lang="sr-Latn-BA" altLang="sr-Latn-RS" sz="4000" b="1" i="0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HVALA VAM NA PAŽNJI !</a:t>
            </a:r>
          </a:p>
        </p:txBody>
      </p:sp>
    </p:spTree>
    <p:extLst>
      <p:ext uri="{BB962C8B-B14F-4D97-AF65-F5344CB8AC3E}">
        <p14:creationId xmlns:p14="http://schemas.microsoft.com/office/powerpoint/2010/main" val="3854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9593</TotalTime>
  <Words>880</Words>
  <Application>Microsoft Office PowerPoint</Application>
  <PresentationFormat>Custom</PresentationFormat>
  <Paragraphs>173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Angsana New</vt:lpstr>
      <vt:lpstr>Arial</vt:lpstr>
      <vt:lpstr>Arial Black</vt:lpstr>
      <vt:lpstr>Calibri</vt:lpstr>
      <vt:lpstr>Courier New</vt:lpstr>
      <vt:lpstr>Segoe UI Symbol</vt:lpstr>
      <vt:lpstr>Symbol</vt:lpstr>
      <vt:lpstr>Times New Roman</vt:lpstr>
      <vt:lpstr>Trebuchet MS</vt:lpstr>
      <vt:lpstr>Wingdings</vt:lpstr>
      <vt:lpstr>Office Theme</vt:lpstr>
      <vt:lpstr>ANALIZA KONKURENCIJE U TURIZMU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Tan Minimalist Company Presentation</dc:title>
  <dc:creator>Teodora Tosic</dc:creator>
  <cp:keywords>DAGQSW0_Bgg,BAFr0oLcL60</cp:keywords>
  <cp:lastModifiedBy>Toshiba</cp:lastModifiedBy>
  <cp:revision>183</cp:revision>
  <dcterms:created xsi:type="dcterms:W3CDTF">2024-11-03T20:53:18Z</dcterms:created>
  <dcterms:modified xsi:type="dcterms:W3CDTF">2025-06-01T12:15:58Z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2024-10-29T00:00:00Z</vt:filetime>
  </property>
  <property fmtid="{D5CDD505-2E9C-101B-9397-08002B2CF9AE}" pid="3" name="Creator">
    <vt:lpwstr>Canva</vt:lpwstr>
  </property>
  <property fmtid="{D5CDD505-2E9C-101B-9397-08002B2CF9AE}" pid="4" name="LastSaved">
    <vt:filetime>2024-11-03T00:00:00Z</vt:filetime>
  </property>
  <property fmtid="{D5CDD505-2E9C-101B-9397-08002B2CF9AE}" pid="5" name="Producer">
    <vt:lpwstr>Canva</vt:lpwstr>
  </property>
</Properties>
</file>