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2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7" d="100"/>
          <a:sy n="37" d="100"/>
        </p:scale>
        <p:origin x="1304" y="2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6501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6075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9865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1140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229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62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551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5392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6764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928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19450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99513" y="1940432"/>
            <a:ext cx="5744972" cy="13677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19375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479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52400" y="1940432"/>
            <a:ext cx="8991600" cy="376833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24460" algn="ctr">
              <a:lnSpc>
                <a:spcPct val="100000"/>
              </a:lnSpc>
              <a:spcBef>
                <a:spcPts val="105"/>
              </a:spcBef>
            </a:pPr>
            <a:r>
              <a:rPr sz="4400" spc="-10" dirty="0"/>
              <a:t>TRANSFORMACIONI </a:t>
            </a:r>
            <a:r>
              <a:rPr sz="4400" dirty="0"/>
              <a:t>PRISTUP</a:t>
            </a:r>
            <a:r>
              <a:rPr sz="4400" spc="35" dirty="0"/>
              <a:t> </a:t>
            </a:r>
            <a:r>
              <a:rPr sz="4400" spc="-10" dirty="0"/>
              <a:t>LIDERSTVU</a:t>
            </a:r>
            <a:br>
              <a:rPr lang="sr-Latn-RS" sz="4400" spc="-10"/>
            </a:br>
            <a:br>
              <a:rPr lang="sr-Latn-RS" sz="4400" spc="-10"/>
            </a:br>
            <a:br>
              <a:rPr lang="sr-Latn-RS" sz="4400" spc="-10"/>
            </a:br>
            <a:br>
              <a:rPr lang="sr-Latn-RS" sz="4400" spc="-10"/>
            </a:br>
            <a:r>
              <a:rPr lang="sr-Latn-RS" sz="2400" spc="-10"/>
              <a:t>dr Jelisaveta Vučković</a:t>
            </a:r>
            <a:endParaRPr sz="4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304800"/>
            <a:ext cx="6571343" cy="104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0985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Opis</a:t>
            </a:r>
            <a:r>
              <a:rPr sz="4400" spc="-40" dirty="0"/>
              <a:t> </a:t>
            </a:r>
            <a:r>
              <a:rPr sz="4400" spc="-10" dirty="0"/>
              <a:t>pristupa</a:t>
            </a:r>
            <a:endParaRPr sz="4400" dirty="0"/>
          </a:p>
        </p:txBody>
      </p:sp>
      <p:sp>
        <p:nvSpPr>
          <p:cNvPr id="3" name="object 3"/>
          <p:cNvSpPr txBox="1"/>
          <p:nvPr/>
        </p:nvSpPr>
        <p:spPr>
          <a:xfrm>
            <a:off x="306387" y="1143000"/>
            <a:ext cx="8531225" cy="557403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355600" marR="7620" indent="-342900" algn="just">
              <a:lnSpc>
                <a:spcPct val="90000"/>
              </a:lnSpc>
              <a:spcBef>
                <a:spcPts val="430"/>
              </a:spcBef>
              <a:buChar char="•"/>
              <a:tabLst>
                <a:tab pos="355600" algn="l"/>
              </a:tabLst>
            </a:pPr>
            <a:r>
              <a:rPr sz="2800" dirty="0">
                <a:latin typeface="Microsoft Sans Serif"/>
                <a:cs typeface="Microsoft Sans Serif"/>
              </a:rPr>
              <a:t>stil</a:t>
            </a:r>
            <a:r>
              <a:rPr sz="2800" spc="52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koji</a:t>
            </a:r>
            <a:r>
              <a:rPr sz="2800" spc="53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je</a:t>
            </a:r>
            <a:r>
              <a:rPr sz="2800" spc="53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nastao</a:t>
            </a:r>
            <a:r>
              <a:rPr sz="2800" spc="53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sa</a:t>
            </a:r>
            <a:r>
              <a:rPr sz="2800" spc="52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velikim</a:t>
            </a:r>
            <a:r>
              <a:rPr sz="2800" spc="535" dirty="0">
                <a:latin typeface="Microsoft Sans Serif"/>
                <a:cs typeface="Microsoft Sans Serif"/>
              </a:rPr>
              <a:t>  </a:t>
            </a:r>
            <a:r>
              <a:rPr sz="2800" spc="-10" dirty="0">
                <a:latin typeface="Microsoft Sans Serif"/>
                <a:cs typeface="Microsoft Sans Serif"/>
              </a:rPr>
              <a:t>organizacionim </a:t>
            </a:r>
            <a:r>
              <a:rPr sz="2800" dirty="0">
                <a:latin typeface="Microsoft Sans Serif"/>
                <a:cs typeface="Microsoft Sans Serif"/>
              </a:rPr>
              <a:t>promenama</a:t>
            </a:r>
            <a:r>
              <a:rPr sz="2800" spc="63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u</a:t>
            </a:r>
            <a:r>
              <a:rPr sz="2800" spc="63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vodećim</a:t>
            </a:r>
            <a:r>
              <a:rPr sz="2800" spc="64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kompanijama</a:t>
            </a:r>
            <a:r>
              <a:rPr sz="2800" spc="64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SAD</a:t>
            </a:r>
            <a:r>
              <a:rPr sz="2800" spc="630" dirty="0">
                <a:latin typeface="Microsoft Sans Serif"/>
                <a:cs typeface="Microsoft Sans Serif"/>
              </a:rPr>
              <a:t>  </a:t>
            </a:r>
            <a:r>
              <a:rPr sz="2800" spc="-50" dirty="0">
                <a:latin typeface="Microsoft Sans Serif"/>
                <a:cs typeface="Microsoft Sans Serif"/>
              </a:rPr>
              <a:t>i </a:t>
            </a:r>
            <a:r>
              <a:rPr sz="2800" dirty="0">
                <a:latin typeface="Microsoft Sans Serif"/>
                <a:cs typeface="Microsoft Sans Serif"/>
              </a:rPr>
              <a:t>Zapadne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Evrope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(80-</a:t>
            </a:r>
            <a:r>
              <a:rPr sz="2800" dirty="0">
                <a:latin typeface="Microsoft Sans Serif"/>
                <a:cs typeface="Microsoft Sans Serif"/>
              </a:rPr>
              <a:t>tih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XX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veka)</a:t>
            </a:r>
            <a:endParaRPr sz="2800" dirty="0">
              <a:latin typeface="Microsoft Sans Serif"/>
              <a:cs typeface="Microsoft Sans Serif"/>
            </a:endParaRPr>
          </a:p>
          <a:p>
            <a:pPr marL="355600" marR="8890" indent="-342900" algn="just">
              <a:lnSpc>
                <a:spcPts val="3020"/>
              </a:lnSpc>
              <a:spcBef>
                <a:spcPts val="720"/>
              </a:spcBef>
              <a:buChar char="•"/>
              <a:tabLst>
                <a:tab pos="355600" algn="l"/>
              </a:tabLst>
            </a:pPr>
            <a:r>
              <a:rPr sz="2800" dirty="0">
                <a:latin typeface="Microsoft Sans Serif"/>
                <a:cs typeface="Microsoft Sans Serif"/>
              </a:rPr>
              <a:t>deo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paradigme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i="1" dirty="0">
                <a:latin typeface="Arial"/>
                <a:cs typeface="Arial"/>
              </a:rPr>
              <a:t>Novo</a:t>
            </a:r>
            <a:r>
              <a:rPr sz="2800" i="1" spc="10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liderstvo</a:t>
            </a:r>
            <a:r>
              <a:rPr sz="2800" i="1" spc="15" dirty="0">
                <a:latin typeface="Arial"/>
                <a:cs typeface="Arial"/>
              </a:rPr>
              <a:t> </a:t>
            </a:r>
            <a:r>
              <a:rPr sz="2800" spc="725" dirty="0">
                <a:latin typeface="Microsoft Sans Serif"/>
                <a:cs typeface="Microsoft Sans Serif"/>
              </a:rPr>
              <a:t>–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harizma</a:t>
            </a:r>
            <a:r>
              <a:rPr sz="2800" spc="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osećanja </a:t>
            </a:r>
            <a:r>
              <a:rPr sz="2800" dirty="0">
                <a:latin typeface="Microsoft Sans Serif"/>
                <a:cs typeface="Microsoft Sans Serif"/>
              </a:rPr>
              <a:t>u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centru</a:t>
            </a:r>
            <a:endParaRPr sz="2800" dirty="0">
              <a:latin typeface="Microsoft Sans Serif"/>
              <a:cs typeface="Microsoft Sans Serif"/>
            </a:endParaRPr>
          </a:p>
          <a:p>
            <a:pPr marL="356235" indent="-343535" algn="just">
              <a:lnSpc>
                <a:spcPct val="100000"/>
              </a:lnSpc>
              <a:spcBef>
                <a:spcPts val="300"/>
              </a:spcBef>
              <a:buChar char="•"/>
              <a:tabLst>
                <a:tab pos="356235" algn="l"/>
              </a:tabLst>
            </a:pPr>
            <a:r>
              <a:rPr sz="2800" dirty="0">
                <a:latin typeface="Microsoft Sans Serif"/>
                <a:cs typeface="Microsoft Sans Serif"/>
              </a:rPr>
              <a:t>unutrašnja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motivacija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razvoj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sledbenika</a:t>
            </a:r>
            <a:endParaRPr sz="2800" dirty="0">
              <a:latin typeface="Microsoft Sans Serif"/>
              <a:cs typeface="Microsoft Sans Serif"/>
            </a:endParaRPr>
          </a:p>
          <a:p>
            <a:pPr marL="355600" marR="10160" indent="-342900" algn="just">
              <a:lnSpc>
                <a:spcPts val="3020"/>
              </a:lnSpc>
              <a:spcBef>
                <a:spcPts val="720"/>
              </a:spcBef>
              <a:buChar char="•"/>
              <a:tabLst>
                <a:tab pos="355600" algn="l"/>
              </a:tabLst>
            </a:pPr>
            <a:r>
              <a:rPr sz="2800" dirty="0">
                <a:latin typeface="Microsoft Sans Serif"/>
                <a:cs typeface="Microsoft Sans Serif"/>
              </a:rPr>
              <a:t>proces</a:t>
            </a:r>
            <a:r>
              <a:rPr sz="2800" spc="484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u</a:t>
            </a:r>
            <a:r>
              <a:rPr sz="2800" spc="47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kom</a:t>
            </a:r>
            <a:r>
              <a:rPr sz="2800" spc="48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se</a:t>
            </a:r>
            <a:r>
              <a:rPr sz="2800" spc="459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ljudi</a:t>
            </a:r>
            <a:r>
              <a:rPr sz="2800" spc="49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menjaju</a:t>
            </a:r>
            <a:r>
              <a:rPr sz="2400" dirty="0">
                <a:latin typeface="Microsoft Sans Serif"/>
                <a:cs typeface="Microsoft Sans Serif"/>
              </a:rPr>
              <a:t>,</a:t>
            </a:r>
            <a:r>
              <a:rPr sz="2400" spc="38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a</a:t>
            </a:r>
            <a:r>
              <a:rPr sz="2800" spc="47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tiče</a:t>
            </a:r>
            <a:r>
              <a:rPr sz="2800" spc="484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se</a:t>
            </a:r>
            <a:r>
              <a:rPr sz="2800" spc="47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emocija, </a:t>
            </a:r>
            <a:r>
              <a:rPr sz="2800" dirty="0">
                <a:latin typeface="Microsoft Sans Serif"/>
                <a:cs typeface="Microsoft Sans Serif"/>
              </a:rPr>
              <a:t>vrednosti,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etike,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standarda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dugoročnih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ciljeva</a:t>
            </a:r>
            <a:endParaRPr sz="2800" dirty="0">
              <a:latin typeface="Microsoft Sans Serif"/>
              <a:cs typeface="Microsoft Sans Serif"/>
            </a:endParaRPr>
          </a:p>
          <a:p>
            <a:pPr marL="356235" indent="-343535" algn="just">
              <a:lnSpc>
                <a:spcPct val="100000"/>
              </a:lnSpc>
              <a:spcBef>
                <a:spcPts val="295"/>
              </a:spcBef>
              <a:buChar char="•"/>
              <a:tabLst>
                <a:tab pos="356235" algn="l"/>
              </a:tabLst>
            </a:pPr>
            <a:r>
              <a:rPr sz="2800" dirty="0">
                <a:latin typeface="Microsoft Sans Serif"/>
                <a:cs typeface="Microsoft Sans Serif"/>
              </a:rPr>
              <a:t>odgovara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savremenim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radnim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grupama</a:t>
            </a:r>
            <a:endParaRPr sz="2800" dirty="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ts val="3030"/>
              </a:lnSpc>
              <a:spcBef>
                <a:spcPts val="715"/>
              </a:spcBef>
              <a:buChar char="•"/>
              <a:tabLst>
                <a:tab pos="355600" algn="l"/>
              </a:tabLst>
            </a:pPr>
            <a:r>
              <a:rPr sz="2800" dirty="0">
                <a:latin typeface="Microsoft Sans Serif"/>
                <a:cs typeface="Microsoft Sans Serif"/>
              </a:rPr>
              <a:t>izuzetan</a:t>
            </a:r>
            <a:r>
              <a:rPr sz="2800" spc="5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oblik</a:t>
            </a:r>
            <a:r>
              <a:rPr sz="2800" spc="53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ostvarivanja</a:t>
            </a:r>
            <a:r>
              <a:rPr sz="2800" spc="53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uticaja</a:t>
            </a:r>
            <a:r>
              <a:rPr sz="2800" spc="5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putem</a:t>
            </a:r>
            <a:r>
              <a:rPr sz="2800" spc="5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koga</a:t>
            </a:r>
            <a:r>
              <a:rPr sz="2800" spc="520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se </a:t>
            </a:r>
            <a:r>
              <a:rPr sz="2800" dirty="0">
                <a:latin typeface="Microsoft Sans Serif"/>
                <a:cs typeface="Microsoft Sans Serif"/>
              </a:rPr>
              <a:t>sledbenici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podstiču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da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ostvare više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od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onoga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što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se </a:t>
            </a:r>
            <a:r>
              <a:rPr sz="2800" dirty="0">
                <a:latin typeface="Microsoft Sans Serif"/>
                <a:cs typeface="Microsoft Sans Serif"/>
              </a:rPr>
              <a:t>od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njih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očekuje</a:t>
            </a:r>
            <a:endParaRPr sz="2800" dirty="0">
              <a:latin typeface="Microsoft Sans Serif"/>
              <a:cs typeface="Microsoft Sans Serif"/>
            </a:endParaRPr>
          </a:p>
          <a:p>
            <a:pPr marL="356235" indent="-343535" algn="just">
              <a:lnSpc>
                <a:spcPct val="100000"/>
              </a:lnSpc>
              <a:spcBef>
                <a:spcPts val="280"/>
              </a:spcBef>
              <a:buChar char="•"/>
              <a:tabLst>
                <a:tab pos="356235" algn="l"/>
              </a:tabLst>
            </a:pPr>
            <a:r>
              <a:rPr sz="2800" dirty="0">
                <a:latin typeface="Microsoft Sans Serif"/>
                <a:cs typeface="Microsoft Sans Serif"/>
              </a:rPr>
              <a:t>objedinjuje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harizmatično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</a:t>
            </a:r>
            <a:r>
              <a:rPr sz="2800" spc="-9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vizionarsko</a:t>
            </a:r>
            <a:r>
              <a:rPr sz="2800" spc="-8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liderstvo</a:t>
            </a:r>
            <a:endParaRPr sz="28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2200" y="178437"/>
            <a:ext cx="3989324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10" dirty="0"/>
              <a:t>Definisanje</a:t>
            </a:r>
            <a:endParaRPr sz="4400" dirty="0"/>
          </a:p>
        </p:txBody>
      </p:sp>
      <p:sp>
        <p:nvSpPr>
          <p:cNvPr id="3" name="object 3"/>
          <p:cNvSpPr txBox="1"/>
          <p:nvPr/>
        </p:nvSpPr>
        <p:spPr>
          <a:xfrm>
            <a:off x="307340" y="990915"/>
            <a:ext cx="8456295" cy="534035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4965" indent="-342265" algn="just">
              <a:lnSpc>
                <a:spcPct val="100000"/>
              </a:lnSpc>
              <a:spcBef>
                <a:spcPts val="480"/>
              </a:spcBef>
              <a:buChar char="•"/>
              <a:tabLst>
                <a:tab pos="354965" algn="l"/>
              </a:tabLst>
            </a:pPr>
            <a:r>
              <a:rPr sz="3200" dirty="0">
                <a:latin typeface="Microsoft Sans Serif"/>
                <a:cs typeface="Microsoft Sans Serif"/>
              </a:rPr>
              <a:t>Downton</a:t>
            </a:r>
            <a:r>
              <a:rPr sz="3200" spc="-1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1973.</a:t>
            </a:r>
            <a:r>
              <a:rPr sz="3200" spc="5" dirty="0">
                <a:latin typeface="Microsoft Sans Serif"/>
                <a:cs typeface="Microsoft Sans Serif"/>
              </a:rPr>
              <a:t> </a:t>
            </a:r>
            <a:r>
              <a:rPr sz="3200" spc="840" dirty="0">
                <a:latin typeface="Microsoft Sans Serif"/>
                <a:cs typeface="Microsoft Sans Serif"/>
              </a:rPr>
              <a:t>–</a:t>
            </a:r>
            <a:r>
              <a:rPr sz="3200" spc="-1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prvi</a:t>
            </a:r>
            <a:r>
              <a:rPr sz="3200" spc="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upotrebio</a:t>
            </a:r>
            <a:r>
              <a:rPr sz="3200" spc="-20" dirty="0">
                <a:latin typeface="Microsoft Sans Serif"/>
                <a:cs typeface="Microsoft Sans Serif"/>
              </a:rPr>
              <a:t> izraz</a:t>
            </a:r>
            <a:endParaRPr sz="320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90000"/>
              </a:lnSpc>
              <a:spcBef>
                <a:spcPts val="775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Microsoft Sans Serif"/>
                <a:cs typeface="Microsoft Sans Serif"/>
              </a:rPr>
              <a:t>James</a:t>
            </a:r>
            <a:r>
              <a:rPr sz="3200" spc="110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McGregor</a:t>
            </a:r>
            <a:r>
              <a:rPr sz="3200" spc="110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Burns</a:t>
            </a:r>
            <a:r>
              <a:rPr sz="3200" spc="114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1978.</a:t>
            </a:r>
            <a:r>
              <a:rPr sz="3200" spc="105" dirty="0">
                <a:latin typeface="Microsoft Sans Serif"/>
                <a:cs typeface="Microsoft Sans Serif"/>
              </a:rPr>
              <a:t>  </a:t>
            </a:r>
            <a:r>
              <a:rPr sz="3200" spc="840" dirty="0">
                <a:latin typeface="Microsoft Sans Serif"/>
                <a:cs typeface="Microsoft Sans Serif"/>
              </a:rPr>
              <a:t>–</a:t>
            </a:r>
            <a:r>
              <a:rPr sz="3200" spc="110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lideri</a:t>
            </a:r>
            <a:r>
              <a:rPr sz="3200" spc="110" dirty="0">
                <a:latin typeface="Microsoft Sans Serif"/>
                <a:cs typeface="Microsoft Sans Serif"/>
              </a:rPr>
              <a:t>  </a:t>
            </a:r>
            <a:r>
              <a:rPr sz="3200" spc="-25" dirty="0">
                <a:latin typeface="Microsoft Sans Serif"/>
                <a:cs typeface="Microsoft Sans Serif"/>
              </a:rPr>
              <a:t>su </a:t>
            </a:r>
            <a:r>
              <a:rPr sz="3200" dirty="0">
                <a:latin typeface="Microsoft Sans Serif"/>
                <a:cs typeface="Microsoft Sans Serif"/>
              </a:rPr>
              <a:t>ljudi</a:t>
            </a:r>
            <a:r>
              <a:rPr sz="3200" spc="1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koji</a:t>
            </a:r>
            <a:r>
              <a:rPr sz="3200" spc="3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podstiču</a:t>
            </a:r>
            <a:r>
              <a:rPr sz="3200" spc="1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motivaciju</a:t>
            </a:r>
            <a:r>
              <a:rPr sz="3200" spc="1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sledbenika</a:t>
            </a:r>
            <a:r>
              <a:rPr sz="3200" spc="1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da</a:t>
            </a:r>
            <a:r>
              <a:rPr sz="3200" spc="20" dirty="0">
                <a:latin typeface="Microsoft Sans Serif"/>
                <a:cs typeface="Microsoft Sans Serif"/>
              </a:rPr>
              <a:t> </a:t>
            </a:r>
            <a:r>
              <a:rPr sz="3200" spc="-25" dirty="0">
                <a:latin typeface="Microsoft Sans Serif"/>
                <a:cs typeface="Microsoft Sans Serif"/>
              </a:rPr>
              <a:t>bi </a:t>
            </a:r>
            <a:r>
              <a:rPr sz="3200" dirty="0">
                <a:latin typeface="Microsoft Sans Serif"/>
                <a:cs typeface="Microsoft Sans Serif"/>
              </a:rPr>
              <a:t>se</a:t>
            </a:r>
            <a:r>
              <a:rPr sz="3200" spc="51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ciljevi</a:t>
            </a:r>
            <a:r>
              <a:rPr sz="3200" spc="51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lidera</a:t>
            </a:r>
            <a:r>
              <a:rPr sz="3200" spc="52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i</a:t>
            </a:r>
            <a:r>
              <a:rPr sz="3200" spc="53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sledbenika</a:t>
            </a:r>
            <a:r>
              <a:rPr sz="3200" spc="52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ostvarili</a:t>
            </a:r>
            <a:r>
              <a:rPr sz="3200" spc="51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na</a:t>
            </a:r>
            <a:r>
              <a:rPr sz="3200" spc="520" dirty="0">
                <a:latin typeface="Microsoft Sans Serif"/>
                <a:cs typeface="Microsoft Sans Serif"/>
              </a:rPr>
              <a:t> </a:t>
            </a:r>
            <a:r>
              <a:rPr sz="3200" spc="-25" dirty="0">
                <a:latin typeface="Microsoft Sans Serif"/>
                <a:cs typeface="Microsoft Sans Serif"/>
              </a:rPr>
              <a:t>što </a:t>
            </a:r>
            <a:r>
              <a:rPr sz="3200" dirty="0">
                <a:latin typeface="Microsoft Sans Serif"/>
                <a:cs typeface="Microsoft Sans Serif"/>
              </a:rPr>
              <a:t>bolji</a:t>
            </a:r>
            <a:r>
              <a:rPr sz="3200" spc="-40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način</a:t>
            </a:r>
            <a:endParaRPr sz="3200">
              <a:latin typeface="Microsoft Sans Serif"/>
              <a:cs typeface="Microsoft Sans Serif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350"/>
              </a:spcBef>
              <a:buSzPct val="96428"/>
              <a:buFont typeface="Wingdings"/>
              <a:buChar char=""/>
              <a:tabLst>
                <a:tab pos="756285" algn="l"/>
              </a:tabLst>
            </a:pPr>
            <a:r>
              <a:rPr sz="2800" dirty="0">
                <a:latin typeface="Microsoft Sans Serif"/>
                <a:cs typeface="Microsoft Sans Serif"/>
              </a:rPr>
              <a:t>transformaciono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VS</a:t>
            </a:r>
            <a:r>
              <a:rPr sz="2800" spc="-9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transakciono</a:t>
            </a:r>
            <a:r>
              <a:rPr sz="2800" spc="-7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liderstvo</a:t>
            </a:r>
            <a:endParaRPr sz="2800">
              <a:latin typeface="Microsoft Sans Serif"/>
              <a:cs typeface="Microsoft Sans Serif"/>
            </a:endParaRPr>
          </a:p>
          <a:p>
            <a:pPr marL="1155700" marR="10160" indent="-228600" algn="just">
              <a:lnSpc>
                <a:spcPts val="2590"/>
              </a:lnSpc>
              <a:spcBef>
                <a:spcPts val="630"/>
              </a:spcBef>
            </a:pPr>
            <a:r>
              <a:rPr sz="2400" dirty="0">
                <a:latin typeface="Wingdings"/>
                <a:cs typeface="Wingdings"/>
              </a:rPr>
              <a:t></a:t>
            </a:r>
            <a:r>
              <a:rPr sz="2400" i="1" dirty="0">
                <a:latin typeface="Arial"/>
                <a:cs typeface="Arial"/>
              </a:rPr>
              <a:t>Transakciono</a:t>
            </a:r>
            <a:r>
              <a:rPr sz="2400" i="1" spc="185" dirty="0">
                <a:latin typeface="Arial"/>
                <a:cs typeface="Arial"/>
              </a:rPr>
              <a:t>   </a:t>
            </a:r>
            <a:r>
              <a:rPr sz="2400" i="1" dirty="0">
                <a:latin typeface="Arial"/>
                <a:cs typeface="Arial"/>
              </a:rPr>
              <a:t>liderstvo</a:t>
            </a:r>
            <a:r>
              <a:rPr sz="2400" i="1" spc="190" dirty="0">
                <a:latin typeface="Arial"/>
                <a:cs typeface="Arial"/>
              </a:rPr>
              <a:t>   </a:t>
            </a:r>
            <a:r>
              <a:rPr sz="2400" dirty="0">
                <a:latin typeface="Microsoft Sans Serif"/>
                <a:cs typeface="Microsoft Sans Serif"/>
              </a:rPr>
              <a:t>-</a:t>
            </a:r>
            <a:r>
              <a:rPr sz="2400" spc="220" dirty="0">
                <a:latin typeface="Microsoft Sans Serif"/>
                <a:cs typeface="Microsoft Sans Serif"/>
              </a:rPr>
              <a:t>   </a:t>
            </a:r>
            <a:r>
              <a:rPr sz="2400" dirty="0">
                <a:latin typeface="Microsoft Sans Serif"/>
                <a:cs typeface="Microsoft Sans Serif"/>
              </a:rPr>
              <a:t>razmena</a:t>
            </a:r>
            <a:r>
              <a:rPr sz="2400" spc="220" dirty="0">
                <a:latin typeface="Microsoft Sans Serif"/>
                <a:cs typeface="Microsoft Sans Serif"/>
              </a:rPr>
              <a:t>   </a:t>
            </a:r>
            <a:r>
              <a:rPr sz="2400" spc="-10" dirty="0">
                <a:latin typeface="Microsoft Sans Serif"/>
                <a:cs typeface="Microsoft Sans Serif"/>
              </a:rPr>
              <a:t>(transakcija) </a:t>
            </a:r>
            <a:r>
              <a:rPr sz="2400" dirty="0">
                <a:latin typeface="Microsoft Sans Serif"/>
                <a:cs typeface="Microsoft Sans Serif"/>
              </a:rPr>
              <a:t>između</a:t>
            </a:r>
            <a:r>
              <a:rPr sz="2400" spc="-4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lidera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</a:t>
            </a:r>
            <a:r>
              <a:rPr sz="2400" spc="-5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sledbenika</a:t>
            </a:r>
            <a:endParaRPr sz="2400">
              <a:latin typeface="Microsoft Sans Serif"/>
              <a:cs typeface="Microsoft Sans Serif"/>
            </a:endParaRPr>
          </a:p>
          <a:p>
            <a:pPr marL="1155700" marR="5715" indent="-228600" algn="just">
              <a:lnSpc>
                <a:spcPct val="90000"/>
              </a:lnSpc>
              <a:spcBef>
                <a:spcPts val="545"/>
              </a:spcBef>
            </a:pPr>
            <a:r>
              <a:rPr sz="2400" dirty="0">
                <a:latin typeface="Wingdings"/>
                <a:cs typeface="Wingdings"/>
              </a:rPr>
              <a:t></a:t>
            </a:r>
            <a:r>
              <a:rPr sz="2400" i="1" dirty="0">
                <a:latin typeface="Arial"/>
                <a:cs typeface="Arial"/>
              </a:rPr>
              <a:t>Transformaciono</a:t>
            </a:r>
            <a:r>
              <a:rPr sz="2400" i="1" spc="58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liderstvo</a:t>
            </a:r>
            <a:r>
              <a:rPr sz="2400" i="1" spc="580" dirty="0">
                <a:latin typeface="Arial"/>
                <a:cs typeface="Arial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-</a:t>
            </a:r>
            <a:r>
              <a:rPr sz="2400" spc="-10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proces</a:t>
            </a:r>
            <a:r>
              <a:rPr sz="2400" spc="-10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tokom</a:t>
            </a:r>
            <a:r>
              <a:rPr sz="2400" spc="-15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koga</a:t>
            </a:r>
            <a:r>
              <a:rPr sz="2400" spc="-10" dirty="0">
                <a:latin typeface="Microsoft Sans Serif"/>
                <a:cs typeface="Microsoft Sans Serif"/>
              </a:rPr>
              <a:t>  </a:t>
            </a:r>
            <a:r>
              <a:rPr sz="2400" spc="-25" dirty="0">
                <a:latin typeface="Microsoft Sans Serif"/>
                <a:cs typeface="Microsoft Sans Serif"/>
              </a:rPr>
              <a:t>se </a:t>
            </a:r>
            <a:r>
              <a:rPr sz="2400" dirty="0">
                <a:latin typeface="Microsoft Sans Serif"/>
                <a:cs typeface="Microsoft Sans Serif"/>
              </a:rPr>
              <a:t>osoba</a:t>
            </a:r>
            <a:r>
              <a:rPr sz="2400" spc="39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bavi</a:t>
            </a:r>
            <a:r>
              <a:rPr sz="2400" spc="39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drugima</a:t>
            </a:r>
            <a:r>
              <a:rPr sz="2400" spc="39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</a:t>
            </a:r>
            <a:r>
              <a:rPr sz="2400" spc="38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stvara</a:t>
            </a:r>
            <a:r>
              <a:rPr sz="2400" spc="39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veze</a:t>
            </a:r>
            <a:r>
              <a:rPr sz="2400" spc="38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sa</a:t>
            </a:r>
            <a:r>
              <a:rPr sz="2400" spc="38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njima</a:t>
            </a:r>
            <a:r>
              <a:rPr sz="2400" spc="39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pomoću </a:t>
            </a:r>
            <a:r>
              <a:rPr sz="2400" dirty="0">
                <a:latin typeface="Microsoft Sans Serif"/>
                <a:cs typeface="Microsoft Sans Serif"/>
              </a:rPr>
              <a:t>kojih</a:t>
            </a:r>
            <a:r>
              <a:rPr sz="2400" spc="40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se</a:t>
            </a:r>
            <a:r>
              <a:rPr sz="2400" spc="50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podiže</a:t>
            </a:r>
            <a:r>
              <a:rPr sz="2400" spc="40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nivo</a:t>
            </a:r>
            <a:r>
              <a:rPr sz="2400" spc="50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motivacije</a:t>
            </a:r>
            <a:r>
              <a:rPr sz="2400" spc="50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i</a:t>
            </a:r>
            <a:r>
              <a:rPr sz="2400" spc="40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morala</a:t>
            </a:r>
            <a:r>
              <a:rPr sz="2400" spc="45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i</a:t>
            </a:r>
            <a:r>
              <a:rPr sz="2400" spc="45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lidera</a:t>
            </a:r>
            <a:r>
              <a:rPr sz="2400" spc="45" dirty="0">
                <a:latin typeface="Microsoft Sans Serif"/>
                <a:cs typeface="Microsoft Sans Serif"/>
              </a:rPr>
              <a:t>  </a:t>
            </a:r>
            <a:r>
              <a:rPr sz="2400" spc="-50" dirty="0">
                <a:latin typeface="Microsoft Sans Serif"/>
                <a:cs typeface="Microsoft Sans Serif"/>
              </a:rPr>
              <a:t>i </a:t>
            </a:r>
            <a:r>
              <a:rPr sz="2400" dirty="0">
                <a:latin typeface="Microsoft Sans Serif"/>
                <a:cs typeface="Microsoft Sans Serif"/>
              </a:rPr>
              <a:t>sledbenika.</a:t>
            </a:r>
            <a:r>
              <a:rPr sz="2400" spc="210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Lider</a:t>
            </a:r>
            <a:r>
              <a:rPr sz="2400" spc="200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je</a:t>
            </a:r>
            <a:r>
              <a:rPr sz="2400" spc="204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osetljiv</a:t>
            </a:r>
            <a:r>
              <a:rPr sz="2400" spc="200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na</a:t>
            </a:r>
            <a:r>
              <a:rPr sz="2400" spc="200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potrebe</a:t>
            </a:r>
            <a:r>
              <a:rPr sz="2400" spc="210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i</a:t>
            </a:r>
            <a:r>
              <a:rPr sz="2400" spc="195" dirty="0">
                <a:latin typeface="Microsoft Sans Serif"/>
                <a:cs typeface="Microsoft Sans Serif"/>
              </a:rPr>
              <a:t>  </a:t>
            </a:r>
            <a:r>
              <a:rPr sz="2400" spc="-10" dirty="0">
                <a:latin typeface="Microsoft Sans Serif"/>
                <a:cs typeface="Microsoft Sans Serif"/>
              </a:rPr>
              <a:t>motive sledbenika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3540" y="249377"/>
            <a:ext cx="8377555" cy="399147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endParaRPr lang="sr-Latn-RS" sz="3200" dirty="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endParaRPr lang="sr-Latn-RS" sz="3200" dirty="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endParaRPr lang="sr-Latn-RS" sz="3200" dirty="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Microsoft Sans Serif"/>
                <a:cs typeface="Microsoft Sans Serif"/>
              </a:rPr>
              <a:t>Bass</a:t>
            </a:r>
            <a:r>
              <a:rPr sz="3200" spc="520" dirty="0">
                <a:latin typeface="Microsoft Sans Serif"/>
                <a:cs typeface="Microsoft Sans Serif"/>
              </a:rPr>
              <a:t>   </a:t>
            </a:r>
            <a:r>
              <a:rPr sz="3200" dirty="0">
                <a:latin typeface="Microsoft Sans Serif"/>
                <a:cs typeface="Microsoft Sans Serif"/>
              </a:rPr>
              <a:t>1998.</a:t>
            </a:r>
            <a:r>
              <a:rPr sz="3200" spc="525" dirty="0">
                <a:latin typeface="Microsoft Sans Serif"/>
                <a:cs typeface="Microsoft Sans Serif"/>
              </a:rPr>
              <a:t>   </a:t>
            </a:r>
            <a:r>
              <a:rPr sz="3200" spc="840" dirty="0">
                <a:latin typeface="Microsoft Sans Serif"/>
                <a:cs typeface="Microsoft Sans Serif"/>
              </a:rPr>
              <a:t>–</a:t>
            </a:r>
            <a:r>
              <a:rPr sz="3200" spc="520" dirty="0">
                <a:latin typeface="Microsoft Sans Serif"/>
                <a:cs typeface="Microsoft Sans Serif"/>
              </a:rPr>
              <a:t>   </a:t>
            </a:r>
            <a:r>
              <a:rPr sz="3200" i="1" spc="-10" dirty="0">
                <a:latin typeface="Arial"/>
                <a:cs typeface="Arial"/>
              </a:rPr>
              <a:t>Pseudotransformaciono </a:t>
            </a:r>
            <a:r>
              <a:rPr sz="3200" i="1" dirty="0">
                <a:latin typeface="Arial"/>
                <a:cs typeface="Arial"/>
              </a:rPr>
              <a:t>liderstvo</a:t>
            </a:r>
            <a:r>
              <a:rPr sz="3200" i="1" spc="505" dirty="0">
                <a:latin typeface="Arial"/>
                <a:cs typeface="Arial"/>
              </a:rPr>
              <a:t> </a:t>
            </a:r>
            <a:r>
              <a:rPr sz="3200" spc="840" dirty="0">
                <a:latin typeface="Microsoft Sans Serif"/>
                <a:cs typeface="Microsoft Sans Serif"/>
              </a:rPr>
              <a:t>–</a:t>
            </a:r>
            <a:r>
              <a:rPr sz="3200" spc="55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lideri</a:t>
            </a:r>
            <a:r>
              <a:rPr sz="3200" spc="56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koji</a:t>
            </a:r>
            <a:r>
              <a:rPr sz="3200" spc="55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su</a:t>
            </a:r>
            <a:r>
              <a:rPr sz="3200" spc="56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sami</a:t>
            </a:r>
            <a:r>
              <a:rPr sz="3200" spc="55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sebi</a:t>
            </a:r>
            <a:r>
              <a:rPr sz="3200" spc="555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dovoljni, </a:t>
            </a:r>
            <a:r>
              <a:rPr sz="3200" dirty="0">
                <a:latin typeface="Microsoft Sans Serif"/>
                <a:cs typeface="Microsoft Sans Serif"/>
              </a:rPr>
              <a:t>manipulativni,</a:t>
            </a:r>
            <a:r>
              <a:rPr sz="3200" spc="49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željni</a:t>
            </a:r>
            <a:r>
              <a:rPr sz="3200" spc="50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moći</a:t>
            </a:r>
            <a:r>
              <a:rPr sz="3200" spc="50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i</a:t>
            </a:r>
            <a:r>
              <a:rPr sz="3200" spc="50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imaju</a:t>
            </a:r>
            <a:r>
              <a:rPr sz="3200" spc="505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iskrivljene </a:t>
            </a:r>
            <a:r>
              <a:rPr sz="3200" dirty="0" err="1">
                <a:latin typeface="Microsoft Sans Serif"/>
                <a:cs typeface="Microsoft Sans Serif"/>
              </a:rPr>
              <a:t>moralne</a:t>
            </a:r>
            <a:r>
              <a:rPr sz="3200" spc="-40" dirty="0">
                <a:latin typeface="Microsoft Sans Serif"/>
                <a:cs typeface="Microsoft Sans Serif"/>
              </a:rPr>
              <a:t> </a:t>
            </a:r>
            <a:r>
              <a:rPr sz="3200" spc="-10" dirty="0" err="1">
                <a:latin typeface="Microsoft Sans Serif"/>
                <a:cs typeface="Microsoft Sans Serif"/>
              </a:rPr>
              <a:t>vrednosti</a:t>
            </a:r>
            <a:r>
              <a:rPr lang="sr-Latn-RS" sz="3200" spc="-10" dirty="0">
                <a:latin typeface="Microsoft Sans Serif"/>
                <a:cs typeface="Microsoft Sans Serif"/>
              </a:rPr>
              <a:t> (brojne istorijske ličnosti bile su lideri ovog tipa)</a:t>
            </a:r>
            <a:endParaRPr sz="32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2397" y="381000"/>
            <a:ext cx="8879205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Transformaciono</a:t>
            </a:r>
            <a:r>
              <a:rPr spc="-120" dirty="0"/>
              <a:t> </a:t>
            </a:r>
            <a:r>
              <a:rPr dirty="0"/>
              <a:t>liderstvo</a:t>
            </a:r>
            <a:r>
              <a:rPr spc="-125" dirty="0"/>
              <a:t> </a:t>
            </a:r>
            <a:r>
              <a:rPr dirty="0"/>
              <a:t>i</a:t>
            </a:r>
            <a:r>
              <a:rPr spc="-100" dirty="0"/>
              <a:t> </a:t>
            </a:r>
            <a:r>
              <a:rPr spc="-10" dirty="0"/>
              <a:t>harizma</a:t>
            </a: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82904" y="1524000"/>
            <a:ext cx="8378190" cy="4123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715" indent="-342900" algn="just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Microsoft Sans Serif"/>
                <a:cs typeface="Microsoft Sans Serif"/>
              </a:rPr>
              <a:t>House</a:t>
            </a:r>
            <a:r>
              <a:rPr sz="3200" spc="400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1976.</a:t>
            </a:r>
            <a:r>
              <a:rPr sz="3200" spc="415" dirty="0">
                <a:latin typeface="Microsoft Sans Serif"/>
                <a:cs typeface="Microsoft Sans Serif"/>
              </a:rPr>
              <a:t>  </a:t>
            </a:r>
            <a:r>
              <a:rPr sz="3200" spc="840" dirty="0">
                <a:latin typeface="Microsoft Sans Serif"/>
                <a:cs typeface="Microsoft Sans Serif"/>
              </a:rPr>
              <a:t>–</a:t>
            </a:r>
            <a:r>
              <a:rPr sz="3200" spc="409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teorija</a:t>
            </a:r>
            <a:r>
              <a:rPr sz="3200" spc="409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o</a:t>
            </a:r>
            <a:r>
              <a:rPr sz="3200" spc="409" dirty="0">
                <a:latin typeface="Microsoft Sans Serif"/>
                <a:cs typeface="Microsoft Sans Serif"/>
              </a:rPr>
              <a:t>  </a:t>
            </a:r>
            <a:r>
              <a:rPr sz="3200" spc="-10" dirty="0">
                <a:latin typeface="Microsoft Sans Serif"/>
                <a:cs typeface="Microsoft Sans Serif"/>
              </a:rPr>
              <a:t>harizmatičnom liderstvu</a:t>
            </a:r>
            <a:endParaRPr sz="3200" dirty="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7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i="1" dirty="0">
                <a:latin typeface="Arial"/>
                <a:cs typeface="Arial"/>
              </a:rPr>
              <a:t>harizma</a:t>
            </a:r>
            <a:r>
              <a:rPr sz="3200" dirty="0">
                <a:latin typeface="Microsoft Sans Serif"/>
                <a:cs typeface="Microsoft Sans Serif"/>
              </a:rPr>
              <a:t>:</a:t>
            </a:r>
            <a:r>
              <a:rPr sz="3200" spc="25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poseban</a:t>
            </a:r>
            <a:r>
              <a:rPr sz="3200" spc="30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dar</a:t>
            </a:r>
            <a:r>
              <a:rPr sz="3200" spc="30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koji</a:t>
            </a:r>
            <a:r>
              <a:rPr sz="3200" spc="30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imaju</a:t>
            </a:r>
            <a:r>
              <a:rPr sz="3200" spc="35" dirty="0">
                <a:latin typeface="Microsoft Sans Serif"/>
                <a:cs typeface="Microsoft Sans Serif"/>
              </a:rPr>
              <a:t>  </a:t>
            </a:r>
            <a:r>
              <a:rPr sz="3200" spc="-10" dirty="0">
                <a:latin typeface="Microsoft Sans Serif"/>
                <a:cs typeface="Microsoft Sans Serif"/>
              </a:rPr>
              <a:t>određeni </a:t>
            </a:r>
            <a:r>
              <a:rPr sz="3200" dirty="0">
                <a:latin typeface="Microsoft Sans Serif"/>
                <a:cs typeface="Microsoft Sans Serif"/>
              </a:rPr>
              <a:t>pojedinci</a:t>
            </a:r>
            <a:r>
              <a:rPr sz="3200" spc="79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a</a:t>
            </a:r>
            <a:r>
              <a:rPr sz="3200" spc="-25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koji</a:t>
            </a:r>
            <a:r>
              <a:rPr sz="3200" spc="-25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im</a:t>
            </a:r>
            <a:r>
              <a:rPr sz="3200" spc="-25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omogućava</a:t>
            </a:r>
            <a:r>
              <a:rPr sz="3200" spc="79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da</a:t>
            </a:r>
            <a:r>
              <a:rPr sz="3200" spc="-25" dirty="0">
                <a:latin typeface="Microsoft Sans Serif"/>
                <a:cs typeface="Microsoft Sans Serif"/>
              </a:rPr>
              <a:t>  </a:t>
            </a:r>
            <a:r>
              <a:rPr sz="3200" spc="-10" dirty="0">
                <a:latin typeface="Microsoft Sans Serif"/>
                <a:cs typeface="Microsoft Sans Serif"/>
              </a:rPr>
              <a:t>postižu </a:t>
            </a:r>
            <a:r>
              <a:rPr sz="3200" dirty="0">
                <a:latin typeface="Microsoft Sans Serif"/>
                <a:cs typeface="Microsoft Sans Serif"/>
              </a:rPr>
              <a:t>izuzetne</a:t>
            </a:r>
            <a:r>
              <a:rPr sz="3200" spc="-25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rezultate</a:t>
            </a:r>
            <a:endParaRPr sz="3200" dirty="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770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Microsoft Sans Serif"/>
                <a:cs typeface="Microsoft Sans Serif"/>
              </a:rPr>
              <a:t>harizmatični</a:t>
            </a:r>
            <a:r>
              <a:rPr sz="3200" spc="8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lideri</a:t>
            </a:r>
            <a:r>
              <a:rPr sz="3200" spc="8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se</a:t>
            </a:r>
            <a:r>
              <a:rPr sz="3200" spc="8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ponašaju</a:t>
            </a:r>
            <a:r>
              <a:rPr sz="3200" spc="7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na</a:t>
            </a:r>
            <a:r>
              <a:rPr sz="3200" spc="75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jedinstven </a:t>
            </a:r>
            <a:r>
              <a:rPr sz="3200" dirty="0">
                <a:latin typeface="Microsoft Sans Serif"/>
                <a:cs typeface="Microsoft Sans Serif"/>
              </a:rPr>
              <a:t>način</a:t>
            </a:r>
            <a:r>
              <a:rPr sz="3200" spc="-1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koji</a:t>
            </a:r>
            <a:r>
              <a:rPr sz="3200" spc="-2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ima</a:t>
            </a:r>
            <a:r>
              <a:rPr sz="3200" spc="-2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specifične</a:t>
            </a:r>
            <a:r>
              <a:rPr sz="3200" spc="-3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harizmatične</a:t>
            </a:r>
            <a:r>
              <a:rPr sz="3200" spc="-20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efekte </a:t>
            </a:r>
            <a:r>
              <a:rPr sz="3200" dirty="0">
                <a:latin typeface="Microsoft Sans Serif"/>
                <a:cs typeface="Microsoft Sans Serif"/>
              </a:rPr>
              <a:t>na</a:t>
            </a:r>
            <a:r>
              <a:rPr sz="3200" spc="-2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njihove</a:t>
            </a:r>
            <a:r>
              <a:rPr sz="3200" spc="-10" dirty="0">
                <a:latin typeface="Microsoft Sans Serif"/>
                <a:cs typeface="Microsoft Sans Serif"/>
              </a:rPr>
              <a:t> sledbenike</a:t>
            </a:r>
            <a:endParaRPr sz="32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152400"/>
            <a:ext cx="8849842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74115" marR="5080" indent="-1162050" algn="ctr">
              <a:lnSpc>
                <a:spcPct val="100000"/>
              </a:lnSpc>
              <a:spcBef>
                <a:spcPts val="100"/>
              </a:spcBef>
            </a:pPr>
            <a:r>
              <a:rPr sz="2800" dirty="0"/>
              <a:t>Osobine</a:t>
            </a:r>
            <a:r>
              <a:rPr sz="2800" spc="-45" dirty="0"/>
              <a:t> </a:t>
            </a:r>
            <a:r>
              <a:rPr sz="2800" dirty="0"/>
              <a:t>ličnosti,</a:t>
            </a:r>
            <a:r>
              <a:rPr sz="2800" spc="-40" dirty="0"/>
              <a:t> </a:t>
            </a:r>
            <a:r>
              <a:rPr sz="2800" dirty="0"/>
              <a:t>ponašanja</a:t>
            </a:r>
            <a:r>
              <a:rPr sz="2800" spc="-55" dirty="0"/>
              <a:t> </a:t>
            </a:r>
            <a:r>
              <a:rPr sz="2800" dirty="0"/>
              <a:t>i</a:t>
            </a:r>
            <a:r>
              <a:rPr sz="2800" spc="-25" dirty="0"/>
              <a:t> </a:t>
            </a:r>
            <a:r>
              <a:rPr sz="2800" dirty="0"/>
              <a:t>njihovo</a:t>
            </a:r>
            <a:r>
              <a:rPr sz="2800" spc="-45" dirty="0"/>
              <a:t> </a:t>
            </a:r>
            <a:r>
              <a:rPr sz="2800" dirty="0"/>
              <a:t>dejstvo</a:t>
            </a:r>
            <a:r>
              <a:rPr sz="2800" spc="-40" dirty="0"/>
              <a:t> </a:t>
            </a:r>
            <a:r>
              <a:rPr sz="2800" spc="-25" dirty="0"/>
              <a:t>na </a:t>
            </a:r>
            <a:r>
              <a:rPr sz="2800" dirty="0"/>
              <a:t>sledbenike</a:t>
            </a:r>
            <a:r>
              <a:rPr sz="2800" spc="-80" dirty="0"/>
              <a:t> </a:t>
            </a:r>
            <a:r>
              <a:rPr sz="2800" dirty="0"/>
              <a:t>harizmatičnog</a:t>
            </a:r>
            <a:r>
              <a:rPr sz="2800" spc="-90" dirty="0"/>
              <a:t> </a:t>
            </a:r>
            <a:r>
              <a:rPr sz="2800" spc="-10" dirty="0"/>
              <a:t>liderstva</a:t>
            </a:r>
            <a:endParaRPr sz="280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90512" y="1281112"/>
          <a:ext cx="8686800" cy="51047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5320"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Osobine</a:t>
                      </a:r>
                      <a:r>
                        <a:rPr sz="2000" b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ličnosti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4963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Ponašanja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909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Dejstvo</a:t>
                      </a:r>
                      <a:r>
                        <a:rPr sz="20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na</a:t>
                      </a:r>
                      <a:r>
                        <a:rPr sz="20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sledbenike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944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Dominantnost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tabLst>
                          <a:tab pos="1924685" algn="l"/>
                        </a:tabLst>
                      </a:pP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Želja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2000" spc="-25" dirty="0">
                          <a:latin typeface="Microsoft Sans Serif"/>
                          <a:cs typeface="Microsoft Sans Serif"/>
                        </a:rPr>
                        <a:t>za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  <a:p>
                      <a:pPr marL="90805" marR="8312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ostvarivanje uticaja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  <a:p>
                      <a:pPr marL="90805" marR="546100">
                        <a:lnSpc>
                          <a:spcPts val="5760"/>
                        </a:lnSpc>
                        <a:spcBef>
                          <a:spcPts val="750"/>
                        </a:spcBef>
                      </a:pP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Pouzdanost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Jake 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vrednosti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Predstavlja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snažan</a:t>
                      </a:r>
                      <a:r>
                        <a:rPr sz="2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20" dirty="0">
                          <a:latin typeface="Microsoft Sans Serif"/>
                          <a:cs typeface="Microsoft Sans Serif"/>
                        </a:rPr>
                        <a:t>uzor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  <a:p>
                      <a:pPr marL="91440" marR="83185">
                        <a:lnSpc>
                          <a:spcPts val="5760"/>
                        </a:lnSpc>
                        <a:spcBef>
                          <a:spcPts val="755"/>
                        </a:spcBef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Pokazuje</a:t>
                      </a:r>
                      <a:r>
                        <a:rPr sz="2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kompetentnost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Postavlja 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ciljeve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Ima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visoka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očekivanja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  <a:p>
                      <a:pPr marL="91440" marR="1600200">
                        <a:lnSpc>
                          <a:spcPts val="5760"/>
                        </a:lnSpc>
                        <a:spcBef>
                          <a:spcPts val="755"/>
                        </a:spcBef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Pouzdan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25" dirty="0">
                          <a:latin typeface="Microsoft Sans Serif"/>
                          <a:cs typeface="Microsoft Sans Serif"/>
                        </a:rPr>
                        <a:t>je 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Motiviše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Vera</a:t>
                      </a:r>
                      <a:r>
                        <a:rPr sz="2000" spc="-6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u</a:t>
                      </a:r>
                      <a:r>
                        <a:rPr sz="20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ideologiju</a:t>
                      </a:r>
                      <a:r>
                        <a:rPr sz="20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lidera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  <a:p>
                      <a:pPr marL="92075" marR="23749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Sličnost</a:t>
                      </a:r>
                      <a:r>
                        <a:rPr sz="20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u verovanju</a:t>
                      </a:r>
                      <a:r>
                        <a:rPr sz="2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lidera</a:t>
                      </a:r>
                      <a:r>
                        <a:rPr sz="2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50" dirty="0">
                          <a:latin typeface="Microsoft Sans Serif"/>
                          <a:cs typeface="Microsoft Sans Serif"/>
                        </a:rPr>
                        <a:t>i 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sledbenika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  <a:p>
                      <a:pPr marL="92075" marR="375285">
                        <a:lnSpc>
                          <a:spcPct val="120000"/>
                        </a:lnSpc>
                        <a:spcBef>
                          <a:spcPts val="5"/>
                        </a:spcBef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Bespogovorno</a:t>
                      </a:r>
                      <a:r>
                        <a:rPr sz="2000" spc="-6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prihvatanje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Naklonost</a:t>
                      </a:r>
                      <a:r>
                        <a:rPr sz="20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prema</a:t>
                      </a:r>
                      <a:r>
                        <a:rPr sz="20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lideru Poslušnost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  <a:p>
                      <a:pPr marL="92075" marR="461645" algn="just">
                        <a:lnSpc>
                          <a:spcPct val="120000"/>
                        </a:lnSpc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Identifikovanje</a:t>
                      </a:r>
                      <a:r>
                        <a:rPr sz="20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sa</a:t>
                      </a:r>
                      <a:r>
                        <a:rPr sz="2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liderom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Emocionalno</a:t>
                      </a:r>
                      <a:r>
                        <a:rPr sz="2000" spc="-8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uključivanje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Viši</a:t>
                      </a:r>
                      <a:r>
                        <a:rPr sz="20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ciljevi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  <a:p>
                      <a:pPr marL="92075" algn="just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Pojačano</a:t>
                      </a:r>
                      <a:r>
                        <a:rPr sz="2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poverenje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3910" y="-64515"/>
            <a:ext cx="793686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98115" marR="5080" indent="-2686050">
              <a:lnSpc>
                <a:spcPct val="100000"/>
              </a:lnSpc>
              <a:spcBef>
                <a:spcPts val="95"/>
              </a:spcBef>
            </a:pPr>
            <a:r>
              <a:rPr dirty="0"/>
              <a:t>Model</a:t>
            </a:r>
            <a:r>
              <a:rPr spc="-145" dirty="0"/>
              <a:t> </a:t>
            </a:r>
            <a:r>
              <a:rPr dirty="0"/>
              <a:t>transformacionog</a:t>
            </a:r>
            <a:r>
              <a:rPr spc="-114" dirty="0"/>
              <a:t> </a:t>
            </a:r>
            <a:r>
              <a:rPr dirty="0"/>
              <a:t>liderstva</a:t>
            </a:r>
            <a:r>
              <a:rPr spc="-135" dirty="0"/>
              <a:t> </a:t>
            </a:r>
            <a:r>
              <a:rPr spc="994" dirty="0"/>
              <a:t>– </a:t>
            </a:r>
            <a:r>
              <a:rPr dirty="0"/>
              <a:t>Bass</a:t>
            </a:r>
            <a:r>
              <a:rPr spc="45" dirty="0"/>
              <a:t> </a:t>
            </a:r>
            <a:r>
              <a:rPr spc="-10" dirty="0"/>
              <a:t>1985.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79053" y="1180085"/>
            <a:ext cx="8529955" cy="34277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Microsoft Sans Serif"/>
                <a:cs typeface="Microsoft Sans Serif"/>
              </a:rPr>
              <a:t>veća</a:t>
            </a:r>
            <a:r>
              <a:rPr sz="3200" spc="305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pažnja</a:t>
            </a:r>
            <a:r>
              <a:rPr sz="3200" spc="310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na</a:t>
            </a:r>
            <a:r>
              <a:rPr sz="3200" spc="310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potrebe</a:t>
            </a:r>
            <a:r>
              <a:rPr sz="3200" spc="310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sledbenika</a:t>
            </a:r>
            <a:r>
              <a:rPr sz="3200" spc="305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i</a:t>
            </a:r>
            <a:r>
              <a:rPr sz="3200" spc="310" dirty="0">
                <a:latin typeface="Microsoft Sans Serif"/>
                <a:cs typeface="Microsoft Sans Serif"/>
              </a:rPr>
              <a:t>  </a:t>
            </a:r>
            <a:r>
              <a:rPr sz="3200" spc="-25" dirty="0">
                <a:latin typeface="Microsoft Sans Serif"/>
                <a:cs typeface="Microsoft Sans Serif"/>
              </a:rPr>
              <a:t>na </a:t>
            </a:r>
            <a:r>
              <a:rPr sz="3200" dirty="0">
                <a:latin typeface="Microsoft Sans Serif"/>
                <a:cs typeface="Microsoft Sans Serif"/>
              </a:rPr>
              <a:t>emocionalne</a:t>
            </a:r>
            <a:r>
              <a:rPr sz="3200" spc="15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elemente</a:t>
            </a:r>
            <a:r>
              <a:rPr sz="3200" spc="20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i</a:t>
            </a:r>
            <a:r>
              <a:rPr sz="3200" spc="20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harizmu</a:t>
            </a:r>
            <a:r>
              <a:rPr sz="3200" spc="20" dirty="0">
                <a:latin typeface="Microsoft Sans Serif"/>
                <a:cs typeface="Microsoft Sans Serif"/>
              </a:rPr>
              <a:t>  </a:t>
            </a:r>
            <a:r>
              <a:rPr sz="3200" spc="-10" dirty="0">
                <a:latin typeface="Microsoft Sans Serif"/>
                <a:cs typeface="Microsoft Sans Serif"/>
              </a:rPr>
              <a:t>(potreban </a:t>
            </a:r>
            <a:r>
              <a:rPr sz="3200" dirty="0">
                <a:latin typeface="Microsoft Sans Serif"/>
                <a:cs typeface="Microsoft Sans Serif"/>
              </a:rPr>
              <a:t>ali</a:t>
            </a:r>
            <a:r>
              <a:rPr sz="3200" spc="-1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ne</a:t>
            </a:r>
            <a:r>
              <a:rPr sz="3200" spc="-3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i</a:t>
            </a:r>
            <a:r>
              <a:rPr sz="3200" spc="-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dovoljan</a:t>
            </a:r>
            <a:r>
              <a:rPr sz="3200" spc="-25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uslov)</a:t>
            </a:r>
            <a:endParaRPr sz="3200" dirty="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770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Microsoft Sans Serif"/>
                <a:cs typeface="Microsoft Sans Serif"/>
              </a:rPr>
              <a:t>primena</a:t>
            </a:r>
            <a:r>
              <a:rPr sz="3200" spc="21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u</a:t>
            </a:r>
            <a:r>
              <a:rPr sz="3200" spc="229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situacijama</a:t>
            </a:r>
            <a:r>
              <a:rPr sz="3200" spc="24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u</a:t>
            </a:r>
            <a:r>
              <a:rPr sz="3200" spc="22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kojima</a:t>
            </a:r>
            <a:r>
              <a:rPr sz="3200" spc="22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rezultati</a:t>
            </a:r>
            <a:r>
              <a:rPr sz="3200" spc="220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nisu </a:t>
            </a:r>
            <a:r>
              <a:rPr sz="3200" spc="-10" dirty="0">
                <a:latin typeface="Microsoft Sans Serif"/>
                <a:cs typeface="Microsoft Sans Serif"/>
              </a:rPr>
              <a:t>pozitivni</a:t>
            </a:r>
            <a:endParaRPr sz="3200" dirty="0">
              <a:latin typeface="Microsoft Sans Serif"/>
              <a:cs typeface="Microsoft Sans Serif"/>
            </a:endParaRPr>
          </a:p>
          <a:p>
            <a:pPr marR="643255" algn="ctr">
              <a:lnSpc>
                <a:spcPct val="100000"/>
              </a:lnSpc>
              <a:spcBef>
                <a:spcPts val="3450"/>
              </a:spcBef>
            </a:pPr>
            <a:r>
              <a:rPr sz="2800" dirty="0">
                <a:latin typeface="Microsoft Sans Serif"/>
                <a:cs typeface="Microsoft Sans Serif"/>
              </a:rPr>
              <a:t>Kontinuum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liderstva</a:t>
            </a:r>
            <a:endParaRPr sz="2800" dirty="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76225" y="5257800"/>
            <a:ext cx="8591550" cy="685800"/>
            <a:chOff x="276225" y="5257800"/>
            <a:chExt cx="8591550" cy="685800"/>
          </a:xfrm>
        </p:grpSpPr>
        <p:sp>
          <p:nvSpPr>
            <p:cNvPr id="5" name="object 5"/>
            <p:cNvSpPr/>
            <p:nvPr/>
          </p:nvSpPr>
          <p:spPr>
            <a:xfrm>
              <a:off x="304800" y="5638800"/>
              <a:ext cx="8534400" cy="0"/>
            </a:xfrm>
            <a:custGeom>
              <a:avLst/>
              <a:gdLst/>
              <a:ahLst/>
              <a:cxnLst/>
              <a:rect l="l" t="t" r="r" b="b"/>
              <a:pathLst>
                <a:path w="8534400">
                  <a:moveTo>
                    <a:pt x="0" y="0"/>
                  </a:moveTo>
                  <a:lnTo>
                    <a:pt x="853440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4800" y="5257800"/>
              <a:ext cx="0" cy="685800"/>
            </a:xfrm>
            <a:custGeom>
              <a:avLst/>
              <a:gdLst/>
              <a:ahLst/>
              <a:cxnLst/>
              <a:rect l="l" t="t" r="r" b="b"/>
              <a:pathLst>
                <a:path h="685800">
                  <a:moveTo>
                    <a:pt x="0" y="0"/>
                  </a:moveTo>
                  <a:lnTo>
                    <a:pt x="0" y="685800"/>
                  </a:lnTo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19200" y="5257800"/>
              <a:ext cx="0" cy="685800"/>
            </a:xfrm>
            <a:custGeom>
              <a:avLst/>
              <a:gdLst/>
              <a:ahLst/>
              <a:cxnLst/>
              <a:rect l="l" t="t" r="r" b="b"/>
              <a:pathLst>
                <a:path h="685800">
                  <a:moveTo>
                    <a:pt x="0" y="0"/>
                  </a:moveTo>
                  <a:lnTo>
                    <a:pt x="0" y="6858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362200" y="5257800"/>
              <a:ext cx="6477000" cy="685800"/>
            </a:xfrm>
            <a:custGeom>
              <a:avLst/>
              <a:gdLst/>
              <a:ahLst/>
              <a:cxnLst/>
              <a:rect l="l" t="t" r="r" b="b"/>
              <a:pathLst>
                <a:path w="6477000" h="685800">
                  <a:moveTo>
                    <a:pt x="6477000" y="0"/>
                  </a:moveTo>
                  <a:lnTo>
                    <a:pt x="6477000" y="685800"/>
                  </a:lnTo>
                </a:path>
                <a:path w="6477000" h="685800">
                  <a:moveTo>
                    <a:pt x="2286000" y="0"/>
                  </a:moveTo>
                  <a:lnTo>
                    <a:pt x="2286000" y="685800"/>
                  </a:lnTo>
                </a:path>
                <a:path w="6477000" h="685800">
                  <a:moveTo>
                    <a:pt x="0" y="0"/>
                  </a:moveTo>
                  <a:lnTo>
                    <a:pt x="0" y="685800"/>
                  </a:lnTo>
                </a:path>
                <a:path w="6477000" h="685800">
                  <a:moveTo>
                    <a:pt x="4419600" y="0"/>
                  </a:moveTo>
                  <a:lnTo>
                    <a:pt x="4419600" y="685800"/>
                  </a:lnTo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505200" y="5257800"/>
              <a:ext cx="4343400" cy="685800"/>
            </a:xfrm>
            <a:custGeom>
              <a:avLst/>
              <a:gdLst/>
              <a:ahLst/>
              <a:cxnLst/>
              <a:rect l="l" t="t" r="r" b="b"/>
              <a:pathLst>
                <a:path w="4343400" h="685800">
                  <a:moveTo>
                    <a:pt x="0" y="0"/>
                  </a:moveTo>
                  <a:lnTo>
                    <a:pt x="0" y="685800"/>
                  </a:lnTo>
                </a:path>
                <a:path w="4343400" h="685800">
                  <a:moveTo>
                    <a:pt x="2209800" y="0"/>
                  </a:moveTo>
                  <a:lnTo>
                    <a:pt x="2209800" y="685800"/>
                  </a:lnTo>
                </a:path>
                <a:path w="4343400" h="685800">
                  <a:moveTo>
                    <a:pt x="4343400" y="0"/>
                  </a:moveTo>
                  <a:lnTo>
                    <a:pt x="4343400" y="6858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8739" y="6062573"/>
            <a:ext cx="23012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Microsoft Sans Serif"/>
                <a:cs typeface="Microsoft Sans Serif"/>
              </a:rPr>
              <a:t>Transformaciono </a:t>
            </a:r>
            <a:r>
              <a:rPr sz="2400" spc="-10" dirty="0">
                <a:latin typeface="Microsoft Sans Serif"/>
                <a:cs typeface="Microsoft Sans Serif"/>
              </a:rPr>
              <a:t>liderstvo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84575" y="6062573"/>
            <a:ext cx="18427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Microsoft Sans Serif"/>
                <a:cs typeface="Microsoft Sans Serif"/>
              </a:rPr>
              <a:t>Transakciono </a:t>
            </a:r>
            <a:r>
              <a:rPr sz="2400" spc="-10" dirty="0">
                <a:latin typeface="Microsoft Sans Serif"/>
                <a:cs typeface="Microsoft Sans Serif"/>
              </a:rPr>
              <a:t>liderstvo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090409" y="6062573"/>
            <a:ext cx="12769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Microsoft Sans Serif"/>
                <a:cs typeface="Microsoft Sans Serif"/>
              </a:rPr>
              <a:t>Liberalno </a:t>
            </a:r>
            <a:r>
              <a:rPr sz="2400" spc="-10" dirty="0">
                <a:latin typeface="Microsoft Sans Serif"/>
                <a:cs typeface="Microsoft Sans Serif"/>
              </a:rPr>
              <a:t>liderstvo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7843383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4095" algn="ctr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Faktori</a:t>
            </a:r>
            <a:r>
              <a:rPr sz="4400" spc="-114" dirty="0"/>
              <a:t> </a:t>
            </a:r>
            <a:r>
              <a:rPr sz="4400" spc="-10" dirty="0"/>
              <a:t>liderstva</a:t>
            </a:r>
            <a:endParaRPr sz="440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730529"/>
              </p:ext>
            </p:extLst>
          </p:nvPr>
        </p:nvGraphicFramePr>
        <p:xfrm>
          <a:off x="290512" y="1376045"/>
          <a:ext cx="8534400" cy="55302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4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2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12825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2400" b="1" spc="-10" dirty="0">
                          <a:latin typeface="Arial"/>
                          <a:cs typeface="Arial"/>
                        </a:rPr>
                        <a:t>Transformaciono</a:t>
                      </a:r>
                      <a:endParaRPr sz="2400">
                        <a:latin typeface="Arial"/>
                        <a:cs typeface="Arial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2400" b="1" spc="-10" dirty="0">
                          <a:latin typeface="Arial"/>
                          <a:cs typeface="Arial"/>
                        </a:rPr>
                        <a:t>liderstvo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333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2400" b="1" spc="-10" dirty="0">
                          <a:latin typeface="Arial"/>
                          <a:cs typeface="Arial"/>
                        </a:rPr>
                        <a:t>Transakciono</a:t>
                      </a:r>
                      <a:endParaRPr sz="2400" dirty="0">
                        <a:latin typeface="Arial"/>
                        <a:cs typeface="Arial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2400" b="1" spc="-10" dirty="0">
                          <a:latin typeface="Arial"/>
                          <a:cs typeface="Arial"/>
                        </a:rPr>
                        <a:t>liderstvo</a:t>
                      </a:r>
                      <a:endParaRPr sz="2400" dirty="0">
                        <a:latin typeface="Arial"/>
                        <a:cs typeface="Arial"/>
                      </a:endParaRPr>
                    </a:p>
                  </a:txBody>
                  <a:tcPr marL="0" marR="0" marT="133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0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2400" b="1" spc="-10" dirty="0">
                          <a:latin typeface="Arial"/>
                          <a:cs typeface="Arial"/>
                        </a:rPr>
                        <a:t>Liberalno</a:t>
                      </a:r>
                      <a:endParaRPr sz="2400">
                        <a:latin typeface="Arial"/>
                        <a:cs typeface="Arial"/>
                      </a:endParaRPr>
                    </a:p>
                    <a:p>
                      <a:pPr marL="545465">
                        <a:lnSpc>
                          <a:spcPct val="100000"/>
                        </a:lnSpc>
                      </a:pPr>
                      <a:r>
                        <a:rPr sz="2400" b="1" spc="-10" dirty="0">
                          <a:latin typeface="Arial"/>
                          <a:cs typeface="Arial"/>
                        </a:rPr>
                        <a:t>liderstvo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33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36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800" b="1" spc="-20" dirty="0">
                          <a:latin typeface="Arial"/>
                          <a:cs typeface="Arial"/>
                        </a:rPr>
                        <a:t>FAKTOR</a:t>
                      </a:r>
                      <a:r>
                        <a:rPr sz="18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0" dirty="0">
                          <a:latin typeface="Arial"/>
                          <a:cs typeface="Arial"/>
                        </a:rPr>
                        <a:t>1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521970" marR="513080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Idealizovani</a:t>
                      </a:r>
                      <a:r>
                        <a:rPr sz="1800" spc="-9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uticaj Harizma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46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800" b="1" spc="-20" dirty="0">
                          <a:latin typeface="Arial"/>
                          <a:cs typeface="Arial"/>
                        </a:rPr>
                        <a:t>FAKTOR</a:t>
                      </a:r>
                      <a:r>
                        <a:rPr sz="18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0" dirty="0">
                          <a:latin typeface="Arial"/>
                          <a:cs typeface="Arial"/>
                        </a:rPr>
                        <a:t>5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395605" marR="386080" indent="-1270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Potencijalna</a:t>
                      </a:r>
                      <a:r>
                        <a:rPr sz="1800" spc="-9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nagrada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Konstruktivne</a:t>
                      </a:r>
                      <a:r>
                        <a:rPr sz="1800" spc="-9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transakcije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46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800" b="1" spc="-20" dirty="0">
                          <a:latin typeface="Arial"/>
                          <a:cs typeface="Arial"/>
                        </a:rPr>
                        <a:t>FAKTOR</a:t>
                      </a:r>
                      <a:r>
                        <a:rPr sz="18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0" dirty="0">
                          <a:latin typeface="Arial"/>
                          <a:cs typeface="Arial"/>
                        </a:rPr>
                        <a:t>7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389890" marR="380365" indent="-1270" algn="ctr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Laissez-faire Netransakciono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46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8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1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-20" dirty="0">
                          <a:latin typeface="Arial"/>
                          <a:cs typeface="Arial"/>
                        </a:rPr>
                        <a:t>FAKTOR</a:t>
                      </a:r>
                      <a:r>
                        <a:rPr sz="18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0" dirty="0">
                          <a:latin typeface="Arial"/>
                          <a:cs typeface="Arial"/>
                        </a:rPr>
                        <a:t>2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Inspiraciona</a:t>
                      </a:r>
                      <a:r>
                        <a:rPr sz="1800" spc="-8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motivacija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17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420"/>
                        </a:spcBef>
                      </a:pPr>
                      <a:r>
                        <a:rPr sz="1800" b="1" spc="-20" dirty="0">
                          <a:latin typeface="Arial"/>
                          <a:cs typeface="Arial"/>
                        </a:rPr>
                        <a:t>FAKTOR</a:t>
                      </a:r>
                      <a:r>
                        <a:rPr sz="18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0" dirty="0">
                          <a:latin typeface="Arial"/>
                          <a:cs typeface="Arial"/>
                        </a:rPr>
                        <a:t>6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140970" marR="131445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Menadžment putem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izuzetaka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Aktivan</a:t>
                      </a:r>
                      <a:r>
                        <a:rPr sz="18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1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pasivan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Korektivne</a:t>
                      </a:r>
                      <a:r>
                        <a:rPr sz="1800" spc="-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transakcije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80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28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1800" b="1" spc="-20" dirty="0">
                          <a:latin typeface="Arial"/>
                          <a:cs typeface="Arial"/>
                        </a:rPr>
                        <a:t>FAKTOR</a:t>
                      </a:r>
                      <a:r>
                        <a:rPr sz="18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0" dirty="0">
                          <a:latin typeface="Arial"/>
                          <a:cs typeface="Arial"/>
                        </a:rPr>
                        <a:t>3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Intelektualna</a:t>
                      </a:r>
                      <a:r>
                        <a:rPr sz="1800" spc="-9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stimulacija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266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128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89"/>
                        </a:spcBef>
                      </a:pPr>
                      <a:r>
                        <a:rPr sz="1800" b="1" spc="-20" dirty="0">
                          <a:latin typeface="Arial"/>
                          <a:cs typeface="Arial"/>
                        </a:rPr>
                        <a:t>FAKTOR</a:t>
                      </a:r>
                      <a:r>
                        <a:rPr sz="18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0" dirty="0">
                          <a:latin typeface="Arial"/>
                          <a:cs typeface="Arial"/>
                        </a:rPr>
                        <a:t>4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Individualno</a:t>
                      </a:r>
                      <a:r>
                        <a:rPr sz="1800" spc="-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uvažavanje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2732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9200" y="237550"/>
            <a:ext cx="701167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/>
              <a:t>1.</a:t>
            </a:r>
            <a:r>
              <a:rPr sz="2800" spc="-65" dirty="0"/>
              <a:t> </a:t>
            </a:r>
            <a:r>
              <a:rPr sz="2800" spc="-10" dirty="0"/>
              <a:t>Transformacioni</a:t>
            </a:r>
            <a:r>
              <a:rPr sz="2800" spc="-60" dirty="0"/>
              <a:t> </a:t>
            </a:r>
            <a:r>
              <a:rPr sz="2800" dirty="0"/>
              <a:t>faktori</a:t>
            </a:r>
            <a:r>
              <a:rPr sz="2800" spc="-60" dirty="0"/>
              <a:t> </a:t>
            </a:r>
            <a:r>
              <a:rPr sz="2800" spc="-10" dirty="0"/>
              <a:t>liderstva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307340" y="711453"/>
            <a:ext cx="8528050" cy="39770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2300" marR="5080" indent="-610235" algn="just">
              <a:lnSpc>
                <a:spcPct val="100000"/>
              </a:lnSpc>
              <a:spcBef>
                <a:spcPts val="100"/>
              </a:spcBef>
              <a:buChar char="•"/>
              <a:tabLst>
                <a:tab pos="622300" algn="l"/>
              </a:tabLst>
            </a:pPr>
            <a:r>
              <a:rPr sz="2400" dirty="0">
                <a:latin typeface="Microsoft Sans Serif"/>
                <a:cs typeface="Microsoft Sans Serif"/>
              </a:rPr>
              <a:t>transformaciono</a:t>
            </a:r>
            <a:r>
              <a:rPr sz="2400" spc="540" dirty="0">
                <a:latin typeface="Microsoft Sans Serif"/>
                <a:cs typeface="Microsoft Sans Serif"/>
              </a:rPr>
              <a:t>   </a:t>
            </a:r>
            <a:r>
              <a:rPr sz="2400" dirty="0">
                <a:latin typeface="Microsoft Sans Serif"/>
                <a:cs typeface="Microsoft Sans Serif"/>
              </a:rPr>
              <a:t>liderstvo</a:t>
            </a:r>
            <a:r>
              <a:rPr sz="2400" spc="540" dirty="0">
                <a:latin typeface="Microsoft Sans Serif"/>
                <a:cs typeface="Microsoft Sans Serif"/>
              </a:rPr>
              <a:t>   </a:t>
            </a:r>
            <a:r>
              <a:rPr sz="2400" dirty="0">
                <a:latin typeface="Microsoft Sans Serif"/>
                <a:cs typeface="Microsoft Sans Serif"/>
              </a:rPr>
              <a:t>poboljšava</a:t>
            </a:r>
            <a:r>
              <a:rPr sz="2400" spc="545" dirty="0">
                <a:latin typeface="Microsoft Sans Serif"/>
                <a:cs typeface="Microsoft Sans Serif"/>
              </a:rPr>
              <a:t>   </a:t>
            </a:r>
            <a:r>
              <a:rPr sz="2400" spc="-10" dirty="0">
                <a:latin typeface="Microsoft Sans Serif"/>
                <a:cs typeface="Microsoft Sans Serif"/>
              </a:rPr>
              <a:t>performanse </a:t>
            </a:r>
            <a:r>
              <a:rPr sz="2400" dirty="0">
                <a:latin typeface="Microsoft Sans Serif"/>
                <a:cs typeface="Microsoft Sans Serif"/>
              </a:rPr>
              <a:t>sledbenika</a:t>
            </a:r>
            <a:r>
              <a:rPr sz="2400" spc="65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i</a:t>
            </a:r>
            <a:r>
              <a:rPr sz="2400" spc="65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omogućava</a:t>
            </a:r>
            <a:r>
              <a:rPr sz="2400" spc="60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im</a:t>
            </a:r>
            <a:r>
              <a:rPr sz="2400" spc="70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da</a:t>
            </a:r>
            <a:r>
              <a:rPr sz="2400" spc="70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se</a:t>
            </a:r>
            <a:r>
              <a:rPr sz="2400" spc="60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razvijaju</a:t>
            </a:r>
            <a:r>
              <a:rPr sz="2400" spc="65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do</a:t>
            </a:r>
            <a:r>
              <a:rPr sz="2400" spc="65" dirty="0">
                <a:latin typeface="Microsoft Sans Serif"/>
                <a:cs typeface="Microsoft Sans Serif"/>
              </a:rPr>
              <a:t>  </a:t>
            </a:r>
            <a:r>
              <a:rPr sz="2400" spc="-10" dirty="0">
                <a:latin typeface="Microsoft Sans Serif"/>
                <a:cs typeface="Microsoft Sans Serif"/>
              </a:rPr>
              <a:t>punog potencijala</a:t>
            </a:r>
            <a:endParaRPr sz="2400">
              <a:latin typeface="Microsoft Sans Serif"/>
              <a:cs typeface="Microsoft Sans Serif"/>
            </a:endParaRPr>
          </a:p>
          <a:p>
            <a:pPr marL="367030" indent="-354330">
              <a:lnSpc>
                <a:spcPct val="100000"/>
              </a:lnSpc>
              <a:spcBef>
                <a:spcPts val="580"/>
              </a:spcBef>
              <a:buFont typeface="Microsoft Sans Serif"/>
              <a:buAutoNum type="arabicParenR"/>
              <a:tabLst>
                <a:tab pos="367030" algn="l"/>
              </a:tabLst>
            </a:pPr>
            <a:r>
              <a:rPr sz="2400" b="1" i="1" dirty="0">
                <a:latin typeface="Arial"/>
                <a:cs typeface="Arial"/>
              </a:rPr>
              <a:t>Idealizovani</a:t>
            </a:r>
            <a:r>
              <a:rPr sz="2400" b="1" i="1" spc="-5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uticaj</a:t>
            </a:r>
            <a:r>
              <a:rPr sz="2400" b="1" i="1" spc="-4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/</a:t>
            </a:r>
            <a:r>
              <a:rPr sz="2400" b="1" i="1" spc="-50" dirty="0">
                <a:latin typeface="Arial"/>
                <a:cs typeface="Arial"/>
              </a:rPr>
              <a:t> </a:t>
            </a:r>
            <a:r>
              <a:rPr sz="2400" b="1" i="1" spc="-10" dirty="0">
                <a:latin typeface="Arial"/>
                <a:cs typeface="Arial"/>
              </a:rPr>
              <a:t>Harizma</a:t>
            </a:r>
            <a:endParaRPr sz="2400">
              <a:latin typeface="Arial"/>
              <a:cs typeface="Arial"/>
            </a:endParaRPr>
          </a:p>
          <a:p>
            <a:pPr marL="622300" marR="5080" lvl="1" indent="-610235">
              <a:lnSpc>
                <a:spcPct val="100000"/>
              </a:lnSpc>
              <a:spcBef>
                <a:spcPts val="575"/>
              </a:spcBef>
              <a:buFont typeface="Wingdings"/>
              <a:buChar char=""/>
              <a:tabLst>
                <a:tab pos="622300" algn="l"/>
                <a:tab pos="1468120" algn="l"/>
                <a:tab pos="2230120" algn="l"/>
                <a:tab pos="3329304" algn="l"/>
                <a:tab pos="5093970" algn="l"/>
                <a:tab pos="6703695" algn="l"/>
                <a:tab pos="7040880" algn="l"/>
              </a:tabLst>
            </a:pPr>
            <a:r>
              <a:rPr sz="2400" spc="-10" dirty="0">
                <a:latin typeface="Microsoft Sans Serif"/>
                <a:cs typeface="Microsoft Sans Serif"/>
              </a:rPr>
              <a:t>lider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25" dirty="0">
                <a:latin typeface="Microsoft Sans Serif"/>
                <a:cs typeface="Microsoft Sans Serif"/>
              </a:rPr>
              <a:t>kao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model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ponašanja,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poverenje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50" dirty="0">
                <a:latin typeface="Microsoft Sans Serif"/>
                <a:cs typeface="Microsoft Sans Serif"/>
              </a:rPr>
              <a:t>i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poštovanje </a:t>
            </a:r>
            <a:r>
              <a:rPr sz="2400" dirty="0">
                <a:latin typeface="Microsoft Sans Serif"/>
                <a:cs typeface="Microsoft Sans Serif"/>
              </a:rPr>
              <a:t>sledbenika,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sledbenici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se</a:t>
            </a:r>
            <a:r>
              <a:rPr sz="2400" spc="-6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identifikuju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</a:t>
            </a:r>
            <a:r>
              <a:rPr sz="2400" spc="-6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žele</a:t>
            </a:r>
            <a:r>
              <a:rPr sz="2400" spc="-4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da</a:t>
            </a:r>
            <a:r>
              <a:rPr sz="2400" spc="-6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im</a:t>
            </a:r>
            <a:r>
              <a:rPr sz="2400" spc="-5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pariraju</a:t>
            </a:r>
            <a:endParaRPr sz="2400">
              <a:latin typeface="Microsoft Sans Serif"/>
              <a:cs typeface="Microsoft Sans Serif"/>
            </a:endParaRPr>
          </a:p>
          <a:p>
            <a:pPr marL="622300" marR="5715" lvl="1" indent="-610235">
              <a:lnSpc>
                <a:spcPct val="100000"/>
              </a:lnSpc>
              <a:spcBef>
                <a:spcPts val="575"/>
              </a:spcBef>
              <a:buFont typeface="Wingdings"/>
              <a:buChar char=""/>
              <a:tabLst>
                <a:tab pos="622300" algn="l"/>
                <a:tab pos="1598930" algn="l"/>
                <a:tab pos="2661920" algn="l"/>
                <a:tab pos="3858260" algn="l"/>
                <a:tab pos="5545455" algn="l"/>
                <a:tab pos="7148830" algn="l"/>
                <a:tab pos="7548245" algn="l"/>
              </a:tabLst>
            </a:pPr>
            <a:r>
              <a:rPr sz="2400" spc="-10" dirty="0">
                <a:latin typeface="Microsoft Sans Serif"/>
                <a:cs typeface="Microsoft Sans Serif"/>
              </a:rPr>
              <a:t>lideri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imaju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visoke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standarde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moralnog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50" dirty="0">
                <a:latin typeface="Microsoft Sans Serif"/>
                <a:cs typeface="Microsoft Sans Serif"/>
              </a:rPr>
              <a:t>i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etičkog </a:t>
            </a:r>
            <a:r>
              <a:rPr sz="2400" dirty="0">
                <a:latin typeface="Microsoft Sans Serif"/>
                <a:cs typeface="Microsoft Sans Serif"/>
              </a:rPr>
              <a:t>ponašanja,</a:t>
            </a:r>
            <a:r>
              <a:rPr sz="2400" spc="-7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sledbenicima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pružaju</a:t>
            </a:r>
            <a:r>
              <a:rPr sz="2400" spc="-6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viziju</a:t>
            </a:r>
            <a:r>
              <a:rPr sz="2400" spc="-7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</a:t>
            </a:r>
            <a:r>
              <a:rPr sz="2400" spc="-8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osećaj</a:t>
            </a:r>
            <a:r>
              <a:rPr sz="2400" spc="-8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misije</a:t>
            </a:r>
            <a:endParaRPr sz="2400">
              <a:latin typeface="Microsoft Sans Serif"/>
              <a:cs typeface="Microsoft Sans Serif"/>
            </a:endParaRPr>
          </a:p>
          <a:p>
            <a:pPr marL="622300" marR="5080" lvl="1" indent="-610235">
              <a:lnSpc>
                <a:spcPct val="100000"/>
              </a:lnSpc>
              <a:spcBef>
                <a:spcPts val="580"/>
              </a:spcBef>
              <a:buFont typeface="Wingdings"/>
              <a:buChar char=""/>
              <a:tabLst>
                <a:tab pos="622300" algn="l"/>
              </a:tabLst>
            </a:pPr>
            <a:r>
              <a:rPr sz="2400" dirty="0">
                <a:latin typeface="Microsoft Sans Serif"/>
                <a:cs typeface="Microsoft Sans Serif"/>
              </a:rPr>
              <a:t>ljudi</a:t>
            </a:r>
            <a:r>
              <a:rPr sz="2400" spc="17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koji</a:t>
            </a:r>
            <a:r>
              <a:rPr sz="2400" spc="17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su</a:t>
            </a:r>
            <a:r>
              <a:rPr sz="2400" spc="17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posebni</a:t>
            </a:r>
            <a:r>
              <a:rPr sz="2400" spc="17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</a:t>
            </a:r>
            <a:r>
              <a:rPr sz="2400" spc="17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koji</a:t>
            </a:r>
            <a:r>
              <a:rPr sz="2400" spc="17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utiču</a:t>
            </a:r>
            <a:r>
              <a:rPr sz="2400" spc="17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na</a:t>
            </a:r>
            <a:r>
              <a:rPr sz="2400" spc="17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druge</a:t>
            </a:r>
            <a:r>
              <a:rPr sz="2400" spc="17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tako</a:t>
            </a:r>
            <a:r>
              <a:rPr sz="2400" spc="17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da</a:t>
            </a:r>
            <a:r>
              <a:rPr sz="2400" spc="17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oni</a:t>
            </a:r>
            <a:r>
              <a:rPr sz="2400" spc="180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žele </a:t>
            </a:r>
            <a:r>
              <a:rPr sz="2400" dirty="0">
                <a:latin typeface="Microsoft Sans Serif"/>
                <a:cs typeface="Microsoft Sans Serif"/>
              </a:rPr>
              <a:t>da</a:t>
            </a:r>
            <a:r>
              <a:rPr sz="2400" spc="-4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slede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njihovu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viziju</a:t>
            </a:r>
            <a:endParaRPr sz="24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81800" y="4495800"/>
            <a:ext cx="2362200" cy="2362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340" y="258565"/>
            <a:ext cx="852932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4015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130" dirty="0"/>
              <a:t> </a:t>
            </a:r>
            <a:r>
              <a:rPr dirty="0"/>
              <a:t>Transformacioni</a:t>
            </a:r>
            <a:r>
              <a:rPr spc="-80" dirty="0"/>
              <a:t> </a:t>
            </a:r>
            <a:r>
              <a:rPr dirty="0"/>
              <a:t>faktori</a:t>
            </a:r>
            <a:r>
              <a:rPr spc="-114" dirty="0"/>
              <a:t> </a:t>
            </a:r>
            <a:r>
              <a:rPr spc="-10" dirty="0"/>
              <a:t>liderstva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790701"/>
            <a:ext cx="8453120" cy="580580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2400" dirty="0">
                <a:latin typeface="Microsoft Sans Serif"/>
                <a:cs typeface="Microsoft Sans Serif"/>
              </a:rPr>
              <a:t>2) </a:t>
            </a:r>
            <a:r>
              <a:rPr sz="2400" b="1" i="1" dirty="0">
                <a:latin typeface="Arial"/>
                <a:cs typeface="Arial"/>
              </a:rPr>
              <a:t>Inspiraciona</a:t>
            </a:r>
            <a:r>
              <a:rPr sz="2400" b="1" i="1" spc="-3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motivacija</a:t>
            </a:r>
            <a:r>
              <a:rPr sz="2400" b="1" i="1" spc="-3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/</a:t>
            </a:r>
            <a:r>
              <a:rPr sz="2400" b="1" i="1" spc="-30" dirty="0">
                <a:latin typeface="Arial"/>
                <a:cs typeface="Arial"/>
              </a:rPr>
              <a:t> </a:t>
            </a:r>
            <a:r>
              <a:rPr sz="2400" b="1" i="1" spc="-10" dirty="0">
                <a:latin typeface="Arial"/>
                <a:cs typeface="Arial"/>
              </a:rPr>
              <a:t>inspiracija</a:t>
            </a:r>
            <a:endParaRPr sz="2400">
              <a:latin typeface="Arial"/>
              <a:cs typeface="Arial"/>
            </a:endParaRPr>
          </a:p>
          <a:p>
            <a:pPr marL="355600" marR="6985" indent="-342900">
              <a:lnSpc>
                <a:spcPct val="100000"/>
              </a:lnSpc>
              <a:spcBef>
                <a:spcPts val="575"/>
              </a:spcBef>
              <a:buFont typeface="Wingdings"/>
              <a:buChar char=""/>
              <a:tabLst>
                <a:tab pos="355600" algn="l"/>
              </a:tabLst>
            </a:pPr>
            <a:r>
              <a:rPr sz="2400" dirty="0">
                <a:latin typeface="Microsoft Sans Serif"/>
                <a:cs typeface="Microsoft Sans Serif"/>
              </a:rPr>
              <a:t>lideri</a:t>
            </a:r>
            <a:r>
              <a:rPr sz="2400" spc="1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koji</a:t>
            </a:r>
            <a:r>
              <a:rPr sz="2400" spc="1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postavljaju</a:t>
            </a:r>
            <a:r>
              <a:rPr sz="2400" spc="1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visoka</a:t>
            </a:r>
            <a:r>
              <a:rPr sz="2400" spc="1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očekivanja,</a:t>
            </a:r>
            <a:r>
              <a:rPr sz="2400" spc="13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inspirišu</a:t>
            </a:r>
            <a:r>
              <a:rPr sz="2400" spc="14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motivaciju </a:t>
            </a:r>
            <a:r>
              <a:rPr sz="2400" dirty="0">
                <a:latin typeface="Microsoft Sans Serif"/>
                <a:cs typeface="Microsoft Sans Serif"/>
              </a:rPr>
              <a:t>da</a:t>
            </a:r>
            <a:r>
              <a:rPr sz="2400" spc="-4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postanu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posvećeni</a:t>
            </a:r>
            <a:r>
              <a:rPr sz="2400" spc="-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</a:t>
            </a:r>
            <a:r>
              <a:rPr sz="2400" spc="-4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budu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deo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zajedničke</a:t>
            </a:r>
            <a:r>
              <a:rPr sz="2400" spc="-2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vizije</a:t>
            </a:r>
            <a:endParaRPr sz="2400">
              <a:latin typeface="Microsoft Sans Serif"/>
              <a:cs typeface="Microsoft Sans Serif"/>
            </a:endParaRPr>
          </a:p>
          <a:p>
            <a:pPr marL="355600" marR="5715" indent="-342900">
              <a:lnSpc>
                <a:spcPct val="100000"/>
              </a:lnSpc>
              <a:spcBef>
                <a:spcPts val="580"/>
              </a:spcBef>
              <a:buFont typeface="Wingdings"/>
              <a:buChar char=""/>
              <a:tabLst>
                <a:tab pos="355600" algn="l"/>
                <a:tab pos="1422400" algn="l"/>
                <a:tab pos="2641600" algn="l"/>
                <a:tab pos="2877820" algn="l"/>
                <a:tab pos="4284980" algn="l"/>
                <a:tab pos="5200650" algn="l"/>
                <a:tab pos="5708650" algn="l"/>
                <a:tab pos="6115050" algn="l"/>
                <a:tab pos="7488555" algn="l"/>
              </a:tabLst>
            </a:pPr>
            <a:r>
              <a:rPr sz="2400" spc="-10" dirty="0">
                <a:latin typeface="Microsoft Sans Serif"/>
                <a:cs typeface="Microsoft Sans Serif"/>
              </a:rPr>
              <a:t>koriste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simbole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50" dirty="0">
                <a:latin typeface="Microsoft Sans Serif"/>
                <a:cs typeface="Microsoft Sans Serif"/>
              </a:rPr>
              <a:t>i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emotivne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apele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25" dirty="0">
                <a:latin typeface="Microsoft Sans Serif"/>
                <a:cs typeface="Microsoft Sans Serif"/>
              </a:rPr>
              <a:t>da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25" dirty="0">
                <a:latin typeface="Microsoft Sans Serif"/>
                <a:cs typeface="Microsoft Sans Serif"/>
              </a:rPr>
              <a:t>bi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podstakli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grupne napore</a:t>
            </a:r>
            <a:endParaRPr sz="2400">
              <a:latin typeface="Microsoft Sans Serif"/>
              <a:cs typeface="Microsoft Sans Serif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Font typeface="Wingdings"/>
              <a:buChar char=""/>
              <a:tabLst>
                <a:tab pos="354965" algn="l"/>
              </a:tabLst>
            </a:pPr>
            <a:r>
              <a:rPr sz="2400" dirty="0">
                <a:latin typeface="Microsoft Sans Serif"/>
                <a:cs typeface="Microsoft Sans Serif"/>
              </a:rPr>
              <a:t>podstiče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se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timski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duh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latin typeface="Microsoft Sans Serif"/>
                <a:cs typeface="Microsoft Sans Serif"/>
              </a:rPr>
              <a:t>3) </a:t>
            </a:r>
            <a:r>
              <a:rPr sz="2400" b="1" i="1" dirty="0">
                <a:latin typeface="Arial"/>
                <a:cs typeface="Arial"/>
              </a:rPr>
              <a:t>Intelektualna</a:t>
            </a:r>
            <a:r>
              <a:rPr sz="2400" b="1" i="1" spc="-4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stimulacija</a:t>
            </a:r>
            <a:r>
              <a:rPr sz="2400" b="1" i="1" spc="-3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/</a:t>
            </a:r>
            <a:r>
              <a:rPr sz="2400" b="1" i="1" spc="-35" dirty="0">
                <a:latin typeface="Arial"/>
                <a:cs typeface="Arial"/>
              </a:rPr>
              <a:t> </a:t>
            </a:r>
            <a:r>
              <a:rPr sz="2400" b="1" i="1" spc="-10" dirty="0">
                <a:latin typeface="Arial"/>
                <a:cs typeface="Arial"/>
              </a:rPr>
              <a:t>podsticaj</a:t>
            </a:r>
            <a:endParaRPr sz="24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575"/>
              </a:spcBef>
              <a:buFont typeface="Wingdings"/>
              <a:buChar char=""/>
              <a:tabLst>
                <a:tab pos="355600" algn="l"/>
                <a:tab pos="2066925" algn="l"/>
                <a:tab pos="3691890" algn="l"/>
                <a:tab pos="4196080" algn="l"/>
                <a:tab pos="5042535" algn="l"/>
                <a:tab pos="6344285" algn="l"/>
                <a:tab pos="6579234" algn="l"/>
                <a:tab pos="8101965" algn="l"/>
              </a:tabLst>
            </a:pPr>
            <a:r>
              <a:rPr sz="2400" spc="-10" dirty="0">
                <a:latin typeface="Microsoft Sans Serif"/>
                <a:cs typeface="Microsoft Sans Serif"/>
              </a:rPr>
              <a:t>podsticanje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sledbenika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25" dirty="0">
                <a:latin typeface="Microsoft Sans Serif"/>
                <a:cs typeface="Microsoft Sans Serif"/>
              </a:rPr>
              <a:t>da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20" dirty="0">
                <a:latin typeface="Microsoft Sans Serif"/>
                <a:cs typeface="Microsoft Sans Serif"/>
              </a:rPr>
              <a:t>budu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kreativni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50" dirty="0">
                <a:latin typeface="Microsoft Sans Serif"/>
                <a:cs typeface="Microsoft Sans Serif"/>
              </a:rPr>
              <a:t>i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inovativni,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25" dirty="0">
                <a:latin typeface="Microsoft Sans Serif"/>
                <a:cs typeface="Microsoft Sans Serif"/>
              </a:rPr>
              <a:t>na </a:t>
            </a:r>
            <a:r>
              <a:rPr sz="2400" dirty="0">
                <a:latin typeface="Microsoft Sans Serif"/>
                <a:cs typeface="Microsoft Sans Serif"/>
              </a:rPr>
              <a:t>nove</a:t>
            </a:r>
            <a:r>
              <a:rPr sz="2400" spc="-8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pristupe,</a:t>
            </a:r>
            <a:r>
              <a:rPr sz="2400" spc="-7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načine</a:t>
            </a:r>
            <a:r>
              <a:rPr sz="2400" spc="-6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razmišljanja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</a:t>
            </a:r>
            <a:r>
              <a:rPr sz="2400" spc="-8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rešavanja</a:t>
            </a:r>
            <a:r>
              <a:rPr sz="2400" spc="-6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problema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400" dirty="0">
                <a:latin typeface="Microsoft Sans Serif"/>
                <a:cs typeface="Microsoft Sans Serif"/>
              </a:rPr>
              <a:t>4)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b="1" i="1" dirty="0">
                <a:latin typeface="Arial"/>
                <a:cs typeface="Arial"/>
              </a:rPr>
              <a:t>Individualno</a:t>
            </a:r>
            <a:r>
              <a:rPr sz="2400" b="1" i="1" spc="-45" dirty="0">
                <a:latin typeface="Arial"/>
                <a:cs typeface="Arial"/>
              </a:rPr>
              <a:t> </a:t>
            </a:r>
            <a:r>
              <a:rPr sz="2400" b="1" i="1" spc="-10" dirty="0">
                <a:latin typeface="Arial"/>
                <a:cs typeface="Arial"/>
              </a:rPr>
              <a:t>uvažavanje</a:t>
            </a:r>
            <a:endParaRPr sz="2400">
              <a:latin typeface="Arial"/>
              <a:cs typeface="Arial"/>
            </a:endParaRPr>
          </a:p>
          <a:p>
            <a:pPr marL="355600" marR="5715" indent="-342900">
              <a:lnSpc>
                <a:spcPct val="100000"/>
              </a:lnSpc>
              <a:spcBef>
                <a:spcPts val="575"/>
              </a:spcBef>
              <a:buFont typeface="Wingdings"/>
              <a:buChar char=""/>
              <a:tabLst>
                <a:tab pos="355600" algn="l"/>
                <a:tab pos="1083945" algn="l"/>
                <a:tab pos="1694814" algn="l"/>
                <a:tab pos="2678430" algn="l"/>
                <a:tab pos="4185920" algn="l"/>
                <a:tab pos="5421630" algn="l"/>
                <a:tab pos="5743575" algn="l"/>
                <a:tab pos="6525895" algn="l"/>
                <a:tab pos="6999605" algn="l"/>
              </a:tabLst>
            </a:pPr>
            <a:r>
              <a:rPr sz="2400" spc="-10" dirty="0">
                <a:latin typeface="Microsoft Sans Serif"/>
                <a:cs typeface="Microsoft Sans Serif"/>
              </a:rPr>
              <a:t>lider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20" dirty="0">
                <a:latin typeface="Microsoft Sans Serif"/>
                <a:cs typeface="Microsoft Sans Serif"/>
              </a:rPr>
              <a:t>koji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stvara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atmosferu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podrške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50" dirty="0">
                <a:latin typeface="Microsoft Sans Serif"/>
                <a:cs typeface="Microsoft Sans Serif"/>
              </a:rPr>
              <a:t>u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kojoj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25" dirty="0">
                <a:latin typeface="Microsoft Sans Serif"/>
                <a:cs typeface="Microsoft Sans Serif"/>
              </a:rPr>
              <a:t>se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razmatraju </a:t>
            </a:r>
            <a:r>
              <a:rPr sz="2400" dirty="0">
                <a:latin typeface="Microsoft Sans Serif"/>
                <a:cs typeface="Microsoft Sans Serif"/>
              </a:rPr>
              <a:t>pojedinačne</a:t>
            </a:r>
            <a:r>
              <a:rPr sz="2400" spc="-5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potrebe</a:t>
            </a:r>
            <a:r>
              <a:rPr sz="2400" spc="-7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sledbenika</a:t>
            </a:r>
            <a:r>
              <a:rPr sz="2400" spc="-5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(lideri-</a:t>
            </a:r>
            <a:r>
              <a:rPr sz="2400" spc="-6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treneri</a:t>
            </a:r>
            <a:r>
              <a:rPr sz="2400" spc="-8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</a:t>
            </a:r>
            <a:r>
              <a:rPr sz="2400" spc="-8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savetnici)</a:t>
            </a:r>
            <a:endParaRPr sz="2400">
              <a:latin typeface="Microsoft Sans Serif"/>
              <a:cs typeface="Microsoft Sans Serif"/>
            </a:endParaRPr>
          </a:p>
          <a:p>
            <a:pPr marL="355600" marR="5715" indent="-342900">
              <a:lnSpc>
                <a:spcPct val="100000"/>
              </a:lnSpc>
              <a:spcBef>
                <a:spcPts val="580"/>
              </a:spcBef>
              <a:buFont typeface="Wingdings"/>
              <a:buChar char=""/>
              <a:tabLst>
                <a:tab pos="355600" algn="l"/>
                <a:tab pos="1445260" algn="l"/>
                <a:tab pos="2144395" algn="l"/>
                <a:tab pos="4271010" algn="l"/>
                <a:tab pos="4818380" algn="l"/>
                <a:tab pos="6110605" algn="l"/>
                <a:tab pos="8269605" algn="l"/>
              </a:tabLst>
            </a:pPr>
            <a:r>
              <a:rPr sz="2400" spc="-10" dirty="0">
                <a:latin typeface="Microsoft Sans Serif"/>
                <a:cs typeface="Microsoft Sans Serif"/>
              </a:rPr>
              <a:t>služe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25" dirty="0">
                <a:latin typeface="Microsoft Sans Serif"/>
                <a:cs typeface="Microsoft Sans Serif"/>
              </a:rPr>
              <a:t>se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delegiranjem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580" dirty="0">
                <a:latin typeface="Microsoft Sans Serif"/>
                <a:cs typeface="Microsoft Sans Serif"/>
              </a:rPr>
              <a:t>–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pomoć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sledbenicima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50" dirty="0">
                <a:latin typeface="Microsoft Sans Serif"/>
                <a:cs typeface="Microsoft Sans Serif"/>
              </a:rPr>
              <a:t>u </a:t>
            </a:r>
            <a:r>
              <a:rPr sz="2400" spc="-10" dirty="0">
                <a:latin typeface="Microsoft Sans Serif"/>
                <a:cs typeface="Microsoft Sans Serif"/>
              </a:rPr>
              <a:t>napredovanju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88898" y="-64515"/>
            <a:ext cx="736536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37485" marR="5080" indent="-2725420">
              <a:lnSpc>
                <a:spcPct val="100000"/>
              </a:lnSpc>
              <a:spcBef>
                <a:spcPts val="95"/>
              </a:spcBef>
            </a:pPr>
            <a:r>
              <a:rPr dirty="0"/>
              <a:t>Dodatni</a:t>
            </a:r>
            <a:r>
              <a:rPr spc="-75" dirty="0"/>
              <a:t> </a:t>
            </a:r>
            <a:r>
              <a:rPr dirty="0"/>
              <a:t>efekat</a:t>
            </a:r>
            <a:r>
              <a:rPr spc="-80" dirty="0"/>
              <a:t> </a:t>
            </a:r>
            <a:r>
              <a:rPr spc="-10" dirty="0"/>
              <a:t>transformacionog liderstva</a:t>
            </a:r>
          </a:p>
        </p:txBody>
      </p:sp>
      <p:sp>
        <p:nvSpPr>
          <p:cNvPr id="3" name="object 3"/>
          <p:cNvSpPr/>
          <p:nvPr/>
        </p:nvSpPr>
        <p:spPr>
          <a:xfrm>
            <a:off x="304800" y="1905000"/>
            <a:ext cx="8610600" cy="1219200"/>
          </a:xfrm>
          <a:custGeom>
            <a:avLst/>
            <a:gdLst/>
            <a:ahLst/>
            <a:cxnLst/>
            <a:rect l="l" t="t" r="r" b="b"/>
            <a:pathLst>
              <a:path w="8610600" h="1219200">
                <a:moveTo>
                  <a:pt x="0" y="1219200"/>
                </a:moveTo>
                <a:lnTo>
                  <a:pt x="8610600" y="1219200"/>
                </a:lnTo>
                <a:lnTo>
                  <a:pt x="8610600" y="0"/>
                </a:lnTo>
                <a:lnTo>
                  <a:pt x="0" y="0"/>
                </a:lnTo>
                <a:lnTo>
                  <a:pt x="0" y="1219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81000" y="4114800"/>
            <a:ext cx="2514600" cy="251460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1536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10"/>
              </a:spcBef>
            </a:pPr>
            <a:r>
              <a:rPr sz="2400" spc="-10" dirty="0">
                <a:latin typeface="Microsoft Sans Serif"/>
                <a:cs typeface="Microsoft Sans Serif"/>
              </a:rPr>
              <a:t>Potencijalna</a:t>
            </a:r>
            <a:endParaRPr sz="24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2400" spc="-10" dirty="0">
                <a:latin typeface="Microsoft Sans Serif"/>
                <a:cs typeface="Microsoft Sans Serif"/>
              </a:rPr>
              <a:t>nagrada</a:t>
            </a:r>
            <a:endParaRPr sz="24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2400" spc="-50" dirty="0">
                <a:latin typeface="Microsoft Sans Serif"/>
                <a:cs typeface="Microsoft Sans Serif"/>
              </a:rPr>
              <a:t>+</a:t>
            </a:r>
            <a:endParaRPr sz="2400">
              <a:latin typeface="Microsoft Sans Serif"/>
              <a:cs typeface="Microsoft Sans Serif"/>
            </a:endParaRPr>
          </a:p>
          <a:p>
            <a:pPr marL="332740" marR="412750" algn="ctr">
              <a:lnSpc>
                <a:spcPct val="100000"/>
              </a:lnSpc>
            </a:pPr>
            <a:r>
              <a:rPr sz="2400" spc="-10" dirty="0">
                <a:latin typeface="Microsoft Sans Serif"/>
                <a:cs typeface="Microsoft Sans Serif"/>
              </a:rPr>
              <a:t>Menadžment putem izuzetaka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1319529"/>
            <a:ext cx="8612505" cy="27873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0345" algn="ctr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Microsoft Sans Serif"/>
                <a:cs typeface="Microsoft Sans Serif"/>
              </a:rPr>
              <a:t>Transformaciono</a:t>
            </a:r>
            <a:r>
              <a:rPr sz="2800" spc="-12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liderstvo</a:t>
            </a:r>
            <a:endParaRPr sz="2800" dirty="0">
              <a:latin typeface="Microsoft Sans Serif"/>
              <a:cs typeface="Microsoft Sans Serif"/>
            </a:endParaRPr>
          </a:p>
          <a:p>
            <a:pPr marL="1945639" marR="5080" indent="-1485265" algn="just">
              <a:lnSpc>
                <a:spcPct val="100000"/>
              </a:lnSpc>
              <a:spcBef>
                <a:spcPts val="3020"/>
              </a:spcBef>
              <a:tabLst>
                <a:tab pos="2588260" algn="l"/>
                <a:tab pos="2826385" algn="l"/>
                <a:tab pos="4748530" algn="l"/>
                <a:tab pos="6975475" algn="l"/>
              </a:tabLst>
            </a:pPr>
            <a:r>
              <a:rPr sz="2400" dirty="0" err="1">
                <a:latin typeface="Microsoft Sans Serif"/>
                <a:cs typeface="Microsoft Sans Serif"/>
              </a:rPr>
              <a:t>Idealizovani</a:t>
            </a:r>
            <a:r>
              <a:rPr sz="2400" spc="-125" dirty="0">
                <a:latin typeface="Microsoft Sans Serif"/>
                <a:cs typeface="Microsoft Sans Serif"/>
              </a:rPr>
              <a:t> </a:t>
            </a:r>
            <a:r>
              <a:rPr lang="sr-Latn-RS" sz="2400" spc="-125" dirty="0">
                <a:latin typeface="Microsoft Sans Serif"/>
                <a:cs typeface="Microsoft Sans Serif"/>
              </a:rPr>
              <a:t>uticaj </a:t>
            </a:r>
            <a:r>
              <a:rPr sz="2400" spc="-50" dirty="0">
                <a:latin typeface="Microsoft Sans Serif"/>
                <a:cs typeface="Microsoft Sans Serif"/>
              </a:rPr>
              <a:t>+</a:t>
            </a:r>
            <a:r>
              <a:rPr lang="sr-Latn-RS" sz="2400" spc="-50" dirty="0">
                <a:latin typeface="Microsoft Sans Serif"/>
                <a:cs typeface="Microsoft Sans Serif"/>
              </a:rPr>
              <a:t> </a:t>
            </a:r>
            <a:r>
              <a:rPr sz="2400" dirty="0" err="1">
                <a:latin typeface="Microsoft Sans Serif"/>
                <a:cs typeface="Microsoft Sans Serif"/>
              </a:rPr>
              <a:t>Inspiraciona</a:t>
            </a:r>
            <a:r>
              <a:rPr sz="2400" spc="-145" dirty="0">
                <a:latin typeface="Microsoft Sans Serif"/>
                <a:cs typeface="Microsoft Sans Serif"/>
              </a:rPr>
              <a:t> </a:t>
            </a:r>
            <a:r>
              <a:rPr lang="sr-Latn-RS" sz="2400" spc="-145" dirty="0">
                <a:latin typeface="Microsoft Sans Serif"/>
                <a:cs typeface="Microsoft Sans Serif"/>
              </a:rPr>
              <a:t> motivacija </a:t>
            </a:r>
            <a:r>
              <a:rPr sz="2400" spc="-50" dirty="0">
                <a:latin typeface="Microsoft Sans Serif"/>
                <a:cs typeface="Microsoft Sans Serif"/>
              </a:rPr>
              <a:t>+</a:t>
            </a:r>
            <a:r>
              <a:rPr lang="sr-Latn-RS" sz="2400" spc="-50" dirty="0">
                <a:latin typeface="Microsoft Sans Serif"/>
                <a:cs typeface="Microsoft Sans Serif"/>
              </a:rPr>
              <a:t> </a:t>
            </a:r>
            <a:r>
              <a:rPr sz="2400" dirty="0" err="1">
                <a:latin typeface="Microsoft Sans Serif"/>
                <a:cs typeface="Microsoft Sans Serif"/>
              </a:rPr>
              <a:t>Intelektualni</a:t>
            </a:r>
            <a:r>
              <a:rPr sz="2400" spc="-120" dirty="0">
                <a:latin typeface="Microsoft Sans Serif"/>
                <a:cs typeface="Microsoft Sans Serif"/>
              </a:rPr>
              <a:t> </a:t>
            </a:r>
            <a:r>
              <a:rPr lang="sr-Latn-RS" sz="2400" spc="-120" dirty="0">
                <a:latin typeface="Microsoft Sans Serif"/>
                <a:cs typeface="Microsoft Sans Serif"/>
              </a:rPr>
              <a:t>podsticaj </a:t>
            </a:r>
            <a:r>
              <a:rPr sz="2400" spc="-50" dirty="0">
                <a:latin typeface="Microsoft Sans Serif"/>
                <a:cs typeface="Microsoft Sans Serif"/>
              </a:rPr>
              <a:t>+</a:t>
            </a:r>
            <a:r>
              <a:rPr lang="sr-Latn-RS" sz="2400" spc="-50" dirty="0">
                <a:latin typeface="Microsoft Sans Serif"/>
                <a:cs typeface="Microsoft Sans Serif"/>
              </a:rPr>
              <a:t> </a:t>
            </a:r>
            <a:r>
              <a:rPr sz="2400" spc="-20" dirty="0" err="1">
                <a:latin typeface="Microsoft Sans Serif"/>
                <a:cs typeface="Microsoft Sans Serif"/>
              </a:rPr>
              <a:t>Individualno</a:t>
            </a:r>
            <a:r>
              <a:rPr lang="sr-Latn-RS" sz="2400" spc="-20" dirty="0">
                <a:latin typeface="Microsoft Sans Serif"/>
                <a:cs typeface="Microsoft Sans Serif"/>
              </a:rPr>
              <a:t> uvažavanje </a:t>
            </a:r>
            <a:endParaRPr sz="24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4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30"/>
              </a:spcBef>
            </a:pPr>
            <a:endParaRPr sz="24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800" spc="-10" dirty="0">
                <a:latin typeface="Microsoft Sans Serif"/>
                <a:cs typeface="Microsoft Sans Serif"/>
              </a:rPr>
              <a:t>Transakciono</a:t>
            </a:r>
            <a:r>
              <a:rPr sz="2800" spc="-11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liderstvo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13175" y="4901946"/>
            <a:ext cx="158813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Microsoft Sans Serif"/>
                <a:cs typeface="Microsoft Sans Serif"/>
              </a:rPr>
              <a:t>Očekivani rezultati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57009" y="4901946"/>
            <a:ext cx="206248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Microsoft Sans Serif"/>
                <a:cs typeface="Microsoft Sans Serif"/>
              </a:rPr>
              <a:t>Učinak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iznad očekivanja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95600" y="5291073"/>
            <a:ext cx="914400" cy="85725"/>
          </a:xfrm>
          <a:custGeom>
            <a:avLst/>
            <a:gdLst/>
            <a:ahLst/>
            <a:cxnLst/>
            <a:rect l="l" t="t" r="r" b="b"/>
            <a:pathLst>
              <a:path w="914400" h="85725">
                <a:moveTo>
                  <a:pt x="828675" y="0"/>
                </a:moveTo>
                <a:lnTo>
                  <a:pt x="828675" y="85725"/>
                </a:lnTo>
                <a:lnTo>
                  <a:pt x="885909" y="57150"/>
                </a:lnTo>
                <a:lnTo>
                  <a:pt x="842899" y="57150"/>
                </a:lnTo>
                <a:lnTo>
                  <a:pt x="842899" y="28575"/>
                </a:lnTo>
                <a:lnTo>
                  <a:pt x="885740" y="28575"/>
                </a:lnTo>
                <a:lnTo>
                  <a:pt x="828675" y="0"/>
                </a:lnTo>
                <a:close/>
              </a:path>
              <a:path w="914400" h="85725">
                <a:moveTo>
                  <a:pt x="828675" y="28575"/>
                </a:moveTo>
                <a:lnTo>
                  <a:pt x="0" y="28575"/>
                </a:lnTo>
                <a:lnTo>
                  <a:pt x="0" y="57150"/>
                </a:lnTo>
                <a:lnTo>
                  <a:pt x="828675" y="57150"/>
                </a:lnTo>
                <a:lnTo>
                  <a:pt x="828675" y="28575"/>
                </a:lnTo>
                <a:close/>
              </a:path>
              <a:path w="914400" h="85725">
                <a:moveTo>
                  <a:pt x="885740" y="28575"/>
                </a:moveTo>
                <a:lnTo>
                  <a:pt x="842899" y="28575"/>
                </a:lnTo>
                <a:lnTo>
                  <a:pt x="842899" y="57150"/>
                </a:lnTo>
                <a:lnTo>
                  <a:pt x="885909" y="57150"/>
                </a:lnTo>
                <a:lnTo>
                  <a:pt x="914400" y="42925"/>
                </a:lnTo>
                <a:lnTo>
                  <a:pt x="885740" y="28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62600" y="5291073"/>
            <a:ext cx="914400" cy="85725"/>
          </a:xfrm>
          <a:custGeom>
            <a:avLst/>
            <a:gdLst/>
            <a:ahLst/>
            <a:cxnLst/>
            <a:rect l="l" t="t" r="r" b="b"/>
            <a:pathLst>
              <a:path w="914400" h="85725">
                <a:moveTo>
                  <a:pt x="828675" y="0"/>
                </a:moveTo>
                <a:lnTo>
                  <a:pt x="828675" y="85725"/>
                </a:lnTo>
                <a:lnTo>
                  <a:pt x="885909" y="57150"/>
                </a:lnTo>
                <a:lnTo>
                  <a:pt x="842899" y="57150"/>
                </a:lnTo>
                <a:lnTo>
                  <a:pt x="842899" y="28575"/>
                </a:lnTo>
                <a:lnTo>
                  <a:pt x="885740" y="28575"/>
                </a:lnTo>
                <a:lnTo>
                  <a:pt x="828675" y="0"/>
                </a:lnTo>
                <a:close/>
              </a:path>
              <a:path w="914400" h="85725">
                <a:moveTo>
                  <a:pt x="828675" y="28575"/>
                </a:moveTo>
                <a:lnTo>
                  <a:pt x="0" y="28575"/>
                </a:lnTo>
                <a:lnTo>
                  <a:pt x="0" y="57150"/>
                </a:lnTo>
                <a:lnTo>
                  <a:pt x="828675" y="57150"/>
                </a:lnTo>
                <a:lnTo>
                  <a:pt x="828675" y="28575"/>
                </a:lnTo>
                <a:close/>
              </a:path>
              <a:path w="914400" h="85725">
                <a:moveTo>
                  <a:pt x="885740" y="28575"/>
                </a:moveTo>
                <a:lnTo>
                  <a:pt x="842899" y="28575"/>
                </a:lnTo>
                <a:lnTo>
                  <a:pt x="842899" y="57150"/>
                </a:lnTo>
                <a:lnTo>
                  <a:pt x="885909" y="57150"/>
                </a:lnTo>
                <a:lnTo>
                  <a:pt x="914400" y="42925"/>
                </a:lnTo>
                <a:lnTo>
                  <a:pt x="885740" y="28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53073" y="3124200"/>
            <a:ext cx="85725" cy="1905000"/>
          </a:xfrm>
          <a:custGeom>
            <a:avLst/>
            <a:gdLst/>
            <a:ahLst/>
            <a:cxnLst/>
            <a:rect l="l" t="t" r="r" b="b"/>
            <a:pathLst>
              <a:path w="85725" h="1905000">
                <a:moveTo>
                  <a:pt x="28575" y="1819275"/>
                </a:moveTo>
                <a:lnTo>
                  <a:pt x="0" y="1819275"/>
                </a:lnTo>
                <a:lnTo>
                  <a:pt x="42925" y="1905000"/>
                </a:lnTo>
                <a:lnTo>
                  <a:pt x="78560" y="1833626"/>
                </a:lnTo>
                <a:lnTo>
                  <a:pt x="28575" y="1833626"/>
                </a:lnTo>
                <a:lnTo>
                  <a:pt x="28575" y="1819275"/>
                </a:lnTo>
                <a:close/>
              </a:path>
              <a:path w="85725" h="1905000">
                <a:moveTo>
                  <a:pt x="57150" y="0"/>
                </a:moveTo>
                <a:lnTo>
                  <a:pt x="28575" y="0"/>
                </a:lnTo>
                <a:lnTo>
                  <a:pt x="28575" y="1833626"/>
                </a:lnTo>
                <a:lnTo>
                  <a:pt x="57150" y="1833626"/>
                </a:lnTo>
                <a:lnTo>
                  <a:pt x="57150" y="0"/>
                </a:lnTo>
                <a:close/>
              </a:path>
              <a:path w="85725" h="1905000">
                <a:moveTo>
                  <a:pt x="85725" y="1819275"/>
                </a:moveTo>
                <a:lnTo>
                  <a:pt x="57150" y="1819275"/>
                </a:lnTo>
                <a:lnTo>
                  <a:pt x="57150" y="1833626"/>
                </a:lnTo>
                <a:lnTo>
                  <a:pt x="78560" y="1833626"/>
                </a:lnTo>
                <a:lnTo>
                  <a:pt x="85725" y="18192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975" y="300761"/>
            <a:ext cx="807466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56285">
              <a:lnSpc>
                <a:spcPct val="100000"/>
              </a:lnSpc>
              <a:spcBef>
                <a:spcPts val="95"/>
              </a:spcBef>
            </a:pPr>
            <a:r>
              <a:rPr dirty="0"/>
              <a:t>2.</a:t>
            </a:r>
            <a:r>
              <a:rPr spc="-80" dirty="0"/>
              <a:t> </a:t>
            </a:r>
            <a:r>
              <a:rPr dirty="0"/>
              <a:t>Transakcioni</a:t>
            </a:r>
            <a:r>
              <a:rPr spc="-75" dirty="0"/>
              <a:t> </a:t>
            </a:r>
            <a:r>
              <a:rPr dirty="0"/>
              <a:t>faktori</a:t>
            </a:r>
            <a:r>
              <a:rPr spc="-75" dirty="0"/>
              <a:t> </a:t>
            </a:r>
            <a:r>
              <a:rPr spc="-10" dirty="0"/>
              <a:t>liderstva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940053"/>
            <a:ext cx="8380095" cy="5595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2300" marR="6350" indent="-610235" algn="just">
              <a:lnSpc>
                <a:spcPct val="100000"/>
              </a:lnSpc>
              <a:spcBef>
                <a:spcPts val="100"/>
              </a:spcBef>
              <a:buChar char="•"/>
              <a:tabLst>
                <a:tab pos="622300" algn="l"/>
                <a:tab pos="625475" algn="l"/>
              </a:tabLst>
            </a:pPr>
            <a:r>
              <a:rPr sz="2100" dirty="0">
                <a:latin typeface="Microsoft Sans Serif"/>
                <a:cs typeface="Microsoft Sans Serif"/>
              </a:rPr>
              <a:t>	Transakciono</a:t>
            </a:r>
            <a:r>
              <a:rPr sz="2100" spc="250" dirty="0">
                <a:latin typeface="Microsoft Sans Serif"/>
                <a:cs typeface="Microsoft Sans Serif"/>
              </a:rPr>
              <a:t>  </a:t>
            </a:r>
            <a:r>
              <a:rPr sz="2100" dirty="0">
                <a:latin typeface="Microsoft Sans Serif"/>
                <a:cs typeface="Microsoft Sans Serif"/>
              </a:rPr>
              <a:t>liderstvo</a:t>
            </a:r>
            <a:r>
              <a:rPr sz="2100" spc="250" dirty="0">
                <a:latin typeface="Microsoft Sans Serif"/>
                <a:cs typeface="Microsoft Sans Serif"/>
              </a:rPr>
              <a:t>  </a:t>
            </a:r>
            <a:r>
              <a:rPr sz="2100" dirty="0">
                <a:latin typeface="Microsoft Sans Serif"/>
                <a:cs typeface="Microsoft Sans Serif"/>
              </a:rPr>
              <a:t>ne</a:t>
            </a:r>
            <a:r>
              <a:rPr sz="2100" spc="250" dirty="0">
                <a:latin typeface="Microsoft Sans Serif"/>
                <a:cs typeface="Microsoft Sans Serif"/>
              </a:rPr>
              <a:t>  </a:t>
            </a:r>
            <a:r>
              <a:rPr sz="2100" dirty="0">
                <a:latin typeface="Microsoft Sans Serif"/>
                <a:cs typeface="Microsoft Sans Serif"/>
              </a:rPr>
              <a:t>bavi</a:t>
            </a:r>
            <a:r>
              <a:rPr sz="2100" spc="254" dirty="0">
                <a:latin typeface="Microsoft Sans Serif"/>
                <a:cs typeface="Microsoft Sans Serif"/>
              </a:rPr>
              <a:t>  </a:t>
            </a:r>
            <a:r>
              <a:rPr sz="2100" dirty="0">
                <a:latin typeface="Microsoft Sans Serif"/>
                <a:cs typeface="Microsoft Sans Serif"/>
              </a:rPr>
              <a:t>se</a:t>
            </a:r>
            <a:r>
              <a:rPr sz="2100" spc="250" dirty="0">
                <a:latin typeface="Microsoft Sans Serif"/>
                <a:cs typeface="Microsoft Sans Serif"/>
              </a:rPr>
              <a:t>  </a:t>
            </a:r>
            <a:r>
              <a:rPr sz="2100" dirty="0">
                <a:latin typeface="Microsoft Sans Serif"/>
                <a:cs typeface="Microsoft Sans Serif"/>
              </a:rPr>
              <a:t>individualnim</a:t>
            </a:r>
            <a:r>
              <a:rPr sz="2100" spc="254" dirty="0">
                <a:latin typeface="Microsoft Sans Serif"/>
                <a:cs typeface="Microsoft Sans Serif"/>
              </a:rPr>
              <a:t>  </a:t>
            </a:r>
            <a:r>
              <a:rPr sz="2100" spc="-10" dirty="0">
                <a:latin typeface="Microsoft Sans Serif"/>
                <a:cs typeface="Microsoft Sans Serif"/>
              </a:rPr>
              <a:t>potrebama </a:t>
            </a:r>
            <a:r>
              <a:rPr sz="2100" dirty="0">
                <a:latin typeface="Microsoft Sans Serif"/>
                <a:cs typeface="Microsoft Sans Serif"/>
              </a:rPr>
              <a:t>podređenih,</a:t>
            </a:r>
            <a:r>
              <a:rPr sz="2100" spc="420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niti</a:t>
            </a:r>
            <a:r>
              <a:rPr sz="2100" spc="425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se</a:t>
            </a:r>
            <a:r>
              <a:rPr sz="2100" spc="425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fokusira</a:t>
            </a:r>
            <a:r>
              <a:rPr sz="2100" spc="425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na</a:t>
            </a:r>
            <a:r>
              <a:rPr sz="2100" spc="425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njihov</a:t>
            </a:r>
            <a:r>
              <a:rPr sz="2100" spc="409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lični</a:t>
            </a:r>
            <a:r>
              <a:rPr sz="2100" spc="434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razvoj.</a:t>
            </a:r>
            <a:r>
              <a:rPr sz="2100" spc="434" dirty="0">
                <a:latin typeface="Microsoft Sans Serif"/>
                <a:cs typeface="Microsoft Sans Serif"/>
              </a:rPr>
              <a:t> </a:t>
            </a:r>
            <a:r>
              <a:rPr sz="2100" spc="-10" dirty="0">
                <a:latin typeface="Microsoft Sans Serif"/>
                <a:cs typeface="Microsoft Sans Serif"/>
              </a:rPr>
              <a:t>Transakcioni </a:t>
            </a:r>
            <a:r>
              <a:rPr sz="2100" dirty="0">
                <a:latin typeface="Microsoft Sans Serif"/>
                <a:cs typeface="Microsoft Sans Serif"/>
              </a:rPr>
              <a:t>lider</a:t>
            </a:r>
            <a:r>
              <a:rPr sz="2100" spc="-55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razmenjuje</a:t>
            </a:r>
            <a:r>
              <a:rPr sz="2100" spc="-35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vrednosti</a:t>
            </a:r>
            <a:r>
              <a:rPr sz="2100" spc="-30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sa</a:t>
            </a:r>
            <a:r>
              <a:rPr sz="2100" spc="-50" dirty="0">
                <a:latin typeface="Microsoft Sans Serif"/>
                <a:cs typeface="Microsoft Sans Serif"/>
              </a:rPr>
              <a:t> </a:t>
            </a:r>
            <a:r>
              <a:rPr sz="2100" spc="-10" dirty="0">
                <a:latin typeface="Microsoft Sans Serif"/>
                <a:cs typeface="Microsoft Sans Serif"/>
              </a:rPr>
              <a:t>podređenima.</a:t>
            </a:r>
            <a:endParaRPr sz="2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sz="2100" dirty="0">
                <a:latin typeface="Microsoft Sans Serif"/>
                <a:cs typeface="Microsoft Sans Serif"/>
              </a:rPr>
              <a:t>5)</a:t>
            </a:r>
            <a:r>
              <a:rPr sz="2100" spc="-45" dirty="0">
                <a:latin typeface="Microsoft Sans Serif"/>
                <a:cs typeface="Microsoft Sans Serif"/>
              </a:rPr>
              <a:t> </a:t>
            </a:r>
            <a:r>
              <a:rPr sz="2100" b="1" i="1" dirty="0">
                <a:latin typeface="Arial"/>
                <a:cs typeface="Arial"/>
              </a:rPr>
              <a:t>Potencijalna</a:t>
            </a:r>
            <a:r>
              <a:rPr sz="2100" b="1" i="1" spc="-65" dirty="0">
                <a:latin typeface="Arial"/>
                <a:cs typeface="Arial"/>
              </a:rPr>
              <a:t> </a:t>
            </a:r>
            <a:r>
              <a:rPr sz="2100" b="1" i="1" spc="-10" dirty="0">
                <a:latin typeface="Arial"/>
                <a:cs typeface="Arial"/>
              </a:rPr>
              <a:t>nagrada</a:t>
            </a:r>
            <a:endParaRPr sz="2100">
              <a:latin typeface="Arial"/>
              <a:cs typeface="Arial"/>
            </a:endParaRPr>
          </a:p>
          <a:p>
            <a:pPr marL="621030" marR="5080" indent="-608965" algn="just">
              <a:lnSpc>
                <a:spcPct val="100000"/>
              </a:lnSpc>
              <a:spcBef>
                <a:spcPts val="505"/>
              </a:spcBef>
              <a:buFont typeface="Wingdings"/>
              <a:buChar char=""/>
              <a:tabLst>
                <a:tab pos="622300" algn="l"/>
              </a:tabLst>
            </a:pPr>
            <a:r>
              <a:rPr sz="2100" dirty="0">
                <a:latin typeface="Microsoft Sans Serif"/>
                <a:cs typeface="Microsoft Sans Serif"/>
              </a:rPr>
              <a:t>proces</a:t>
            </a:r>
            <a:r>
              <a:rPr sz="2100" spc="390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razmena</a:t>
            </a:r>
            <a:r>
              <a:rPr sz="2100" spc="390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između</a:t>
            </a:r>
            <a:r>
              <a:rPr sz="2100" spc="375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lidera</a:t>
            </a:r>
            <a:r>
              <a:rPr sz="2100" spc="375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i</a:t>
            </a:r>
            <a:r>
              <a:rPr sz="2100" spc="380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sledbenika,</a:t>
            </a:r>
            <a:r>
              <a:rPr sz="2100" spc="395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u</a:t>
            </a:r>
            <a:r>
              <a:rPr sz="2100" spc="380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kojem</a:t>
            </a:r>
            <a:r>
              <a:rPr sz="2100" spc="390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se</a:t>
            </a:r>
            <a:r>
              <a:rPr sz="2100" spc="385" dirty="0">
                <a:latin typeface="Microsoft Sans Serif"/>
                <a:cs typeface="Microsoft Sans Serif"/>
              </a:rPr>
              <a:t> </a:t>
            </a:r>
            <a:r>
              <a:rPr sz="2100" spc="-10" dirty="0">
                <a:latin typeface="Microsoft Sans Serif"/>
                <a:cs typeface="Microsoft Sans Serif"/>
              </a:rPr>
              <a:t>napori 	</a:t>
            </a:r>
            <a:r>
              <a:rPr sz="2100" dirty="0">
                <a:latin typeface="Microsoft Sans Serif"/>
                <a:cs typeface="Microsoft Sans Serif"/>
              </a:rPr>
              <a:t>sledbenika</a:t>
            </a:r>
            <a:r>
              <a:rPr sz="2100" spc="155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razmenjuju</a:t>
            </a:r>
            <a:r>
              <a:rPr sz="2100" spc="160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za</a:t>
            </a:r>
            <a:r>
              <a:rPr sz="2100" spc="150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specifične</a:t>
            </a:r>
            <a:r>
              <a:rPr sz="2100" spc="155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nagrade</a:t>
            </a:r>
            <a:r>
              <a:rPr sz="2100" spc="150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(lider</a:t>
            </a:r>
            <a:r>
              <a:rPr sz="2100" spc="150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nastoji</a:t>
            </a:r>
            <a:r>
              <a:rPr sz="2100" spc="160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da</a:t>
            </a:r>
            <a:r>
              <a:rPr sz="2100" spc="155" dirty="0">
                <a:latin typeface="Microsoft Sans Serif"/>
                <a:cs typeface="Microsoft Sans Serif"/>
              </a:rPr>
              <a:t> </a:t>
            </a:r>
            <a:r>
              <a:rPr sz="2100" spc="-25" dirty="0">
                <a:latin typeface="Microsoft Sans Serif"/>
                <a:cs typeface="Microsoft Sans Serif"/>
              </a:rPr>
              <a:t>se 	</a:t>
            </a:r>
            <a:r>
              <a:rPr sz="2100" dirty="0">
                <a:latin typeface="Microsoft Sans Serif"/>
                <a:cs typeface="Microsoft Sans Serif"/>
              </a:rPr>
              <a:t>dogovori</a:t>
            </a:r>
            <a:r>
              <a:rPr sz="2100" spc="165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šta</a:t>
            </a:r>
            <a:r>
              <a:rPr sz="2100" spc="155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mora</a:t>
            </a:r>
            <a:r>
              <a:rPr sz="2100" spc="165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da</a:t>
            </a:r>
            <a:r>
              <a:rPr sz="2100" spc="165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se</a:t>
            </a:r>
            <a:r>
              <a:rPr sz="2100" spc="155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uradi</a:t>
            </a:r>
            <a:r>
              <a:rPr sz="2100" spc="170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i</a:t>
            </a:r>
            <a:r>
              <a:rPr sz="2100" spc="160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kakvu</a:t>
            </a:r>
            <a:r>
              <a:rPr sz="2100" spc="165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će</a:t>
            </a:r>
            <a:r>
              <a:rPr sz="2100" spc="160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naknadu</a:t>
            </a:r>
            <a:r>
              <a:rPr sz="2100" spc="165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dobiti</a:t>
            </a:r>
            <a:r>
              <a:rPr sz="2100" spc="165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oni</a:t>
            </a:r>
            <a:r>
              <a:rPr sz="2100" spc="160" dirty="0">
                <a:latin typeface="Microsoft Sans Serif"/>
                <a:cs typeface="Microsoft Sans Serif"/>
              </a:rPr>
              <a:t> </a:t>
            </a:r>
            <a:r>
              <a:rPr sz="2100" spc="-20" dirty="0">
                <a:latin typeface="Microsoft Sans Serif"/>
                <a:cs typeface="Microsoft Sans Serif"/>
              </a:rPr>
              <a:t>koji 	</a:t>
            </a:r>
            <a:r>
              <a:rPr sz="2100" dirty="0">
                <a:latin typeface="Microsoft Sans Serif"/>
                <a:cs typeface="Microsoft Sans Serif"/>
              </a:rPr>
              <a:t>taj</a:t>
            </a:r>
            <a:r>
              <a:rPr sz="2100" spc="-10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posao</a:t>
            </a:r>
            <a:r>
              <a:rPr sz="2100" spc="-15" dirty="0">
                <a:latin typeface="Microsoft Sans Serif"/>
                <a:cs typeface="Microsoft Sans Serif"/>
              </a:rPr>
              <a:t> </a:t>
            </a:r>
            <a:r>
              <a:rPr sz="2100" spc="-10" dirty="0">
                <a:latin typeface="Microsoft Sans Serif"/>
                <a:cs typeface="Microsoft Sans Serif"/>
              </a:rPr>
              <a:t>obave)</a:t>
            </a:r>
            <a:endParaRPr sz="2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sz="2100" i="1" dirty="0">
                <a:latin typeface="Arial"/>
                <a:cs typeface="Arial"/>
              </a:rPr>
              <a:t>6)</a:t>
            </a:r>
            <a:r>
              <a:rPr sz="2100" i="1" spc="-35" dirty="0">
                <a:latin typeface="Arial"/>
                <a:cs typeface="Arial"/>
              </a:rPr>
              <a:t> </a:t>
            </a:r>
            <a:r>
              <a:rPr sz="2100" b="1" i="1" dirty="0">
                <a:latin typeface="Arial"/>
                <a:cs typeface="Arial"/>
              </a:rPr>
              <a:t>Menadžment</a:t>
            </a:r>
            <a:r>
              <a:rPr sz="2100" b="1" i="1" spc="-5" dirty="0">
                <a:latin typeface="Arial"/>
                <a:cs typeface="Arial"/>
              </a:rPr>
              <a:t> </a:t>
            </a:r>
            <a:r>
              <a:rPr sz="2100" b="1" i="1" dirty="0">
                <a:latin typeface="Arial"/>
                <a:cs typeface="Arial"/>
              </a:rPr>
              <a:t>putem</a:t>
            </a:r>
            <a:r>
              <a:rPr sz="2100" b="1" i="1" spc="-35" dirty="0">
                <a:latin typeface="Arial"/>
                <a:cs typeface="Arial"/>
              </a:rPr>
              <a:t> </a:t>
            </a:r>
            <a:r>
              <a:rPr sz="2100" b="1" i="1" spc="-10" dirty="0">
                <a:latin typeface="Arial"/>
                <a:cs typeface="Arial"/>
              </a:rPr>
              <a:t>izuzetaka</a:t>
            </a:r>
            <a:endParaRPr sz="2100">
              <a:latin typeface="Arial"/>
              <a:cs typeface="Arial"/>
            </a:endParaRPr>
          </a:p>
          <a:p>
            <a:pPr marL="622300" marR="7620" indent="-610235">
              <a:lnSpc>
                <a:spcPct val="100000"/>
              </a:lnSpc>
              <a:spcBef>
                <a:spcPts val="509"/>
              </a:spcBef>
              <a:buFont typeface="Wingdings"/>
              <a:buChar char=""/>
              <a:tabLst>
                <a:tab pos="622300" algn="l"/>
                <a:tab pos="1792605" algn="l"/>
                <a:tab pos="2457450" algn="l"/>
                <a:tab pos="3729990" algn="l"/>
                <a:tab pos="5121910" algn="l"/>
                <a:tab pos="6071235" algn="l"/>
                <a:tab pos="7402195" algn="l"/>
                <a:tab pos="8304530" algn="l"/>
              </a:tabLst>
            </a:pPr>
            <a:r>
              <a:rPr sz="2100" spc="-10" dirty="0">
                <a:latin typeface="Microsoft Sans Serif"/>
                <a:cs typeface="Microsoft Sans Serif"/>
              </a:rPr>
              <a:t>liderstvo</a:t>
            </a:r>
            <a:r>
              <a:rPr sz="2100" dirty="0">
                <a:latin typeface="Microsoft Sans Serif"/>
                <a:cs typeface="Microsoft Sans Serif"/>
              </a:rPr>
              <a:t>	</a:t>
            </a:r>
            <a:r>
              <a:rPr sz="2100" spc="-20" dirty="0">
                <a:latin typeface="Microsoft Sans Serif"/>
                <a:cs typeface="Microsoft Sans Serif"/>
              </a:rPr>
              <a:t>koje</a:t>
            </a:r>
            <a:r>
              <a:rPr sz="2100" dirty="0">
                <a:latin typeface="Microsoft Sans Serif"/>
                <a:cs typeface="Microsoft Sans Serif"/>
              </a:rPr>
              <a:t>	</a:t>
            </a:r>
            <a:r>
              <a:rPr sz="2100" spc="-10" dirty="0">
                <a:latin typeface="Microsoft Sans Serif"/>
                <a:cs typeface="Microsoft Sans Serif"/>
              </a:rPr>
              <a:t>obuhvata</a:t>
            </a:r>
            <a:r>
              <a:rPr sz="2100" dirty="0">
                <a:latin typeface="Microsoft Sans Serif"/>
                <a:cs typeface="Microsoft Sans Serif"/>
              </a:rPr>
              <a:t>	</a:t>
            </a:r>
            <a:r>
              <a:rPr sz="2100" spc="-10" dirty="0">
                <a:latin typeface="Microsoft Sans Serif"/>
                <a:cs typeface="Microsoft Sans Serif"/>
              </a:rPr>
              <a:t>korektivnu</a:t>
            </a:r>
            <a:r>
              <a:rPr sz="2100" dirty="0">
                <a:latin typeface="Microsoft Sans Serif"/>
                <a:cs typeface="Microsoft Sans Serif"/>
              </a:rPr>
              <a:t>	</a:t>
            </a:r>
            <a:r>
              <a:rPr sz="2100" spc="-10" dirty="0">
                <a:latin typeface="Microsoft Sans Serif"/>
                <a:cs typeface="Microsoft Sans Serif"/>
              </a:rPr>
              <a:t>kritiku,</a:t>
            </a:r>
            <a:r>
              <a:rPr sz="2100" dirty="0">
                <a:latin typeface="Microsoft Sans Serif"/>
                <a:cs typeface="Microsoft Sans Serif"/>
              </a:rPr>
              <a:t>	</a:t>
            </a:r>
            <a:r>
              <a:rPr sz="2100" spc="-10" dirty="0">
                <a:latin typeface="Microsoft Sans Serif"/>
                <a:cs typeface="Microsoft Sans Serif"/>
              </a:rPr>
              <a:t>negativne</a:t>
            </a:r>
            <a:r>
              <a:rPr sz="2100" dirty="0">
                <a:latin typeface="Microsoft Sans Serif"/>
                <a:cs typeface="Microsoft Sans Serif"/>
              </a:rPr>
              <a:t>	</a:t>
            </a:r>
            <a:r>
              <a:rPr sz="2100" spc="-10" dirty="0">
                <a:latin typeface="Microsoft Sans Serif"/>
                <a:cs typeface="Microsoft Sans Serif"/>
              </a:rPr>
              <a:t>ocene</a:t>
            </a:r>
            <a:r>
              <a:rPr sz="2100" dirty="0">
                <a:latin typeface="Microsoft Sans Serif"/>
                <a:cs typeface="Microsoft Sans Serif"/>
              </a:rPr>
              <a:t>	</a:t>
            </a:r>
            <a:r>
              <a:rPr sz="2100" spc="-50" dirty="0">
                <a:latin typeface="Microsoft Sans Serif"/>
                <a:cs typeface="Microsoft Sans Serif"/>
              </a:rPr>
              <a:t>i </a:t>
            </a:r>
            <a:r>
              <a:rPr sz="2100" dirty="0">
                <a:latin typeface="Microsoft Sans Serif"/>
                <a:cs typeface="Microsoft Sans Serif"/>
              </a:rPr>
              <a:t>negativne</a:t>
            </a:r>
            <a:r>
              <a:rPr sz="2100" spc="-90" dirty="0">
                <a:latin typeface="Microsoft Sans Serif"/>
                <a:cs typeface="Microsoft Sans Serif"/>
              </a:rPr>
              <a:t> </a:t>
            </a:r>
            <a:r>
              <a:rPr sz="2100" spc="-20" dirty="0">
                <a:latin typeface="Microsoft Sans Serif"/>
                <a:cs typeface="Microsoft Sans Serif"/>
              </a:rPr>
              <a:t>mere</a:t>
            </a:r>
            <a:endParaRPr sz="2100">
              <a:latin typeface="Microsoft Sans Serif"/>
              <a:cs typeface="Microsoft Sans Serif"/>
            </a:endParaRPr>
          </a:p>
          <a:p>
            <a:pPr marL="622300" indent="-609600">
              <a:lnSpc>
                <a:spcPct val="100000"/>
              </a:lnSpc>
              <a:spcBef>
                <a:spcPts val="500"/>
              </a:spcBef>
              <a:buFont typeface="Wingdings"/>
              <a:buChar char=""/>
              <a:tabLst>
                <a:tab pos="622300" algn="l"/>
              </a:tabLst>
            </a:pPr>
            <a:r>
              <a:rPr sz="2100" dirty="0">
                <a:latin typeface="Microsoft Sans Serif"/>
                <a:cs typeface="Microsoft Sans Serif"/>
              </a:rPr>
              <a:t>Dva</a:t>
            </a:r>
            <a:r>
              <a:rPr sz="2100" spc="10" dirty="0">
                <a:latin typeface="Microsoft Sans Serif"/>
                <a:cs typeface="Microsoft Sans Serif"/>
              </a:rPr>
              <a:t> </a:t>
            </a:r>
            <a:r>
              <a:rPr sz="2100" spc="-10" dirty="0">
                <a:latin typeface="Microsoft Sans Serif"/>
                <a:cs typeface="Microsoft Sans Serif"/>
              </a:rPr>
              <a:t>oblika:</a:t>
            </a:r>
            <a:endParaRPr sz="2100">
              <a:latin typeface="Microsoft Sans Serif"/>
              <a:cs typeface="Microsoft Sans Serif"/>
            </a:endParaRPr>
          </a:p>
          <a:p>
            <a:pPr marL="622300" indent="-609600">
              <a:lnSpc>
                <a:spcPct val="100000"/>
              </a:lnSpc>
              <a:spcBef>
                <a:spcPts val="505"/>
              </a:spcBef>
              <a:buAutoNum type="alphaLcParenR"/>
              <a:tabLst>
                <a:tab pos="622300" algn="l"/>
                <a:tab pos="1678305" algn="l"/>
                <a:tab pos="2036445" algn="l"/>
                <a:tab pos="2750185" algn="l"/>
                <a:tab pos="3479800" algn="l"/>
                <a:tab pos="4489450" algn="l"/>
                <a:tab pos="4760595" algn="l"/>
                <a:tab pos="5828665" algn="l"/>
                <a:tab pos="6824345" algn="l"/>
                <a:tab pos="8305800" algn="l"/>
              </a:tabLst>
            </a:pPr>
            <a:r>
              <a:rPr sz="2100" spc="-10" dirty="0">
                <a:latin typeface="Microsoft Sans Serif"/>
                <a:cs typeface="Microsoft Sans Serif"/>
              </a:rPr>
              <a:t>aktivan</a:t>
            </a:r>
            <a:r>
              <a:rPr sz="2100" dirty="0">
                <a:latin typeface="Microsoft Sans Serif"/>
                <a:cs typeface="Microsoft Sans Serif"/>
              </a:rPr>
              <a:t>	</a:t>
            </a:r>
            <a:r>
              <a:rPr sz="2100" spc="500" dirty="0">
                <a:latin typeface="Microsoft Sans Serif"/>
                <a:cs typeface="Microsoft Sans Serif"/>
              </a:rPr>
              <a:t>–</a:t>
            </a:r>
            <a:r>
              <a:rPr sz="2100" dirty="0">
                <a:latin typeface="Microsoft Sans Serif"/>
                <a:cs typeface="Microsoft Sans Serif"/>
              </a:rPr>
              <a:t>	</a:t>
            </a:r>
            <a:r>
              <a:rPr sz="2100" spc="-20" dirty="0">
                <a:latin typeface="Microsoft Sans Serif"/>
                <a:cs typeface="Microsoft Sans Serif"/>
              </a:rPr>
              <a:t>lider</a:t>
            </a:r>
            <a:r>
              <a:rPr sz="2100" dirty="0">
                <a:latin typeface="Microsoft Sans Serif"/>
                <a:cs typeface="Microsoft Sans Serif"/>
              </a:rPr>
              <a:t>	</a:t>
            </a:r>
            <a:r>
              <a:rPr sz="2100" spc="-20" dirty="0">
                <a:latin typeface="Microsoft Sans Serif"/>
                <a:cs typeface="Microsoft Sans Serif"/>
              </a:rPr>
              <a:t>prati</a:t>
            </a:r>
            <a:r>
              <a:rPr sz="2100" dirty="0">
                <a:latin typeface="Microsoft Sans Serif"/>
                <a:cs typeface="Microsoft Sans Serif"/>
              </a:rPr>
              <a:t>	</a:t>
            </a:r>
            <a:r>
              <a:rPr sz="2100" spc="-10" dirty="0">
                <a:latin typeface="Microsoft Sans Serif"/>
                <a:cs typeface="Microsoft Sans Serif"/>
              </a:rPr>
              <a:t>greške</a:t>
            </a:r>
            <a:r>
              <a:rPr sz="2100" dirty="0">
                <a:latin typeface="Microsoft Sans Serif"/>
                <a:cs typeface="Microsoft Sans Serif"/>
              </a:rPr>
              <a:t>	</a:t>
            </a:r>
            <a:r>
              <a:rPr sz="2100" spc="-50" dirty="0">
                <a:latin typeface="Microsoft Sans Serif"/>
                <a:cs typeface="Microsoft Sans Serif"/>
              </a:rPr>
              <a:t>i</a:t>
            </a:r>
            <a:r>
              <a:rPr sz="2100" dirty="0">
                <a:latin typeface="Microsoft Sans Serif"/>
                <a:cs typeface="Microsoft Sans Serif"/>
              </a:rPr>
              <a:t>	</a:t>
            </a:r>
            <a:r>
              <a:rPr sz="2100" spc="-10" dirty="0">
                <a:latin typeface="Microsoft Sans Serif"/>
                <a:cs typeface="Microsoft Sans Serif"/>
              </a:rPr>
              <a:t>kršenje</a:t>
            </a:r>
            <a:r>
              <a:rPr sz="2100" dirty="0">
                <a:latin typeface="Microsoft Sans Serif"/>
                <a:cs typeface="Microsoft Sans Serif"/>
              </a:rPr>
              <a:t>	</a:t>
            </a:r>
            <a:r>
              <a:rPr sz="2100" spc="-10" dirty="0">
                <a:latin typeface="Microsoft Sans Serif"/>
                <a:cs typeface="Microsoft Sans Serif"/>
              </a:rPr>
              <a:t>pravila</a:t>
            </a:r>
            <a:r>
              <a:rPr sz="2100" dirty="0">
                <a:latin typeface="Microsoft Sans Serif"/>
                <a:cs typeface="Microsoft Sans Serif"/>
              </a:rPr>
              <a:t>	</a:t>
            </a:r>
            <a:r>
              <a:rPr sz="2100" spc="-10" dirty="0">
                <a:latin typeface="Microsoft Sans Serif"/>
                <a:cs typeface="Microsoft Sans Serif"/>
              </a:rPr>
              <a:t>sledbenika</a:t>
            </a:r>
            <a:r>
              <a:rPr sz="2100" dirty="0">
                <a:latin typeface="Microsoft Sans Serif"/>
                <a:cs typeface="Microsoft Sans Serif"/>
              </a:rPr>
              <a:t>	</a:t>
            </a:r>
            <a:r>
              <a:rPr sz="2100" spc="-50" dirty="0">
                <a:latin typeface="Microsoft Sans Serif"/>
                <a:cs typeface="Microsoft Sans Serif"/>
              </a:rPr>
              <a:t>i</a:t>
            </a:r>
            <a:endParaRPr sz="2100">
              <a:latin typeface="Microsoft Sans Serif"/>
              <a:cs typeface="Microsoft Sans Serif"/>
            </a:endParaRPr>
          </a:p>
          <a:p>
            <a:pPr marL="622300">
              <a:lnSpc>
                <a:spcPct val="100000"/>
              </a:lnSpc>
              <a:spcBef>
                <a:spcPts val="5"/>
              </a:spcBef>
            </a:pPr>
            <a:r>
              <a:rPr sz="2100" dirty="0">
                <a:latin typeface="Microsoft Sans Serif"/>
                <a:cs typeface="Microsoft Sans Serif"/>
              </a:rPr>
              <a:t>preduzima</a:t>
            </a:r>
            <a:r>
              <a:rPr sz="2100" spc="-50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korektivne</a:t>
            </a:r>
            <a:r>
              <a:rPr sz="2100" spc="-50" dirty="0">
                <a:latin typeface="Microsoft Sans Serif"/>
                <a:cs typeface="Microsoft Sans Serif"/>
              </a:rPr>
              <a:t> </a:t>
            </a:r>
            <a:r>
              <a:rPr sz="2100" spc="-10" dirty="0">
                <a:latin typeface="Microsoft Sans Serif"/>
                <a:cs typeface="Microsoft Sans Serif"/>
              </a:rPr>
              <a:t>akcije</a:t>
            </a:r>
            <a:endParaRPr sz="2100">
              <a:latin typeface="Microsoft Sans Serif"/>
              <a:cs typeface="Microsoft Sans Serif"/>
            </a:endParaRPr>
          </a:p>
          <a:p>
            <a:pPr marL="622300" marR="6350" indent="-610235">
              <a:lnSpc>
                <a:spcPct val="100000"/>
              </a:lnSpc>
              <a:spcBef>
                <a:spcPts val="500"/>
              </a:spcBef>
              <a:buAutoNum type="alphaLcParenR" startAt="2"/>
              <a:tabLst>
                <a:tab pos="622300" algn="l"/>
                <a:tab pos="1713230" algn="l"/>
                <a:tab pos="2033270" algn="l"/>
                <a:tab pos="2708910" algn="l"/>
                <a:tab pos="4124960" algn="l"/>
                <a:tab pos="4978400" algn="l"/>
                <a:tab pos="5210175" algn="l"/>
                <a:tab pos="6744970" algn="l"/>
                <a:tab pos="7275195" algn="l"/>
                <a:tab pos="7877175" algn="l"/>
              </a:tabLst>
            </a:pPr>
            <a:r>
              <a:rPr sz="2100" spc="-10" dirty="0">
                <a:latin typeface="Microsoft Sans Serif"/>
                <a:cs typeface="Microsoft Sans Serif"/>
              </a:rPr>
              <a:t>pasivan</a:t>
            </a:r>
            <a:r>
              <a:rPr sz="2100" dirty="0">
                <a:latin typeface="Microsoft Sans Serif"/>
                <a:cs typeface="Microsoft Sans Serif"/>
              </a:rPr>
              <a:t>	</a:t>
            </a:r>
            <a:r>
              <a:rPr sz="2100" spc="500" dirty="0">
                <a:latin typeface="Microsoft Sans Serif"/>
                <a:cs typeface="Microsoft Sans Serif"/>
              </a:rPr>
              <a:t>–</a:t>
            </a:r>
            <a:r>
              <a:rPr sz="2100" dirty="0">
                <a:latin typeface="Microsoft Sans Serif"/>
                <a:cs typeface="Microsoft Sans Serif"/>
              </a:rPr>
              <a:t>	</a:t>
            </a:r>
            <a:r>
              <a:rPr sz="2100" spc="-20" dirty="0">
                <a:latin typeface="Microsoft Sans Serif"/>
                <a:cs typeface="Microsoft Sans Serif"/>
              </a:rPr>
              <a:t>lider</a:t>
            </a:r>
            <a:r>
              <a:rPr sz="2100" dirty="0">
                <a:latin typeface="Microsoft Sans Serif"/>
                <a:cs typeface="Microsoft Sans Serif"/>
              </a:rPr>
              <a:t>	</a:t>
            </a:r>
            <a:r>
              <a:rPr sz="2100" spc="-10" dirty="0">
                <a:latin typeface="Microsoft Sans Serif"/>
                <a:cs typeface="Microsoft Sans Serif"/>
              </a:rPr>
              <a:t>preduzima</a:t>
            </a:r>
            <a:r>
              <a:rPr sz="2100" dirty="0">
                <a:latin typeface="Microsoft Sans Serif"/>
                <a:cs typeface="Microsoft Sans Serif"/>
              </a:rPr>
              <a:t>	</a:t>
            </a:r>
            <a:r>
              <a:rPr sz="2100" spc="-10" dirty="0">
                <a:latin typeface="Microsoft Sans Serif"/>
                <a:cs typeface="Microsoft Sans Serif"/>
              </a:rPr>
              <a:t>akcije</a:t>
            </a:r>
            <a:r>
              <a:rPr sz="2100" dirty="0">
                <a:latin typeface="Microsoft Sans Serif"/>
                <a:cs typeface="Microsoft Sans Serif"/>
              </a:rPr>
              <a:t>	</a:t>
            </a:r>
            <a:r>
              <a:rPr sz="2100" spc="-50" dirty="0">
                <a:latin typeface="Microsoft Sans Serif"/>
                <a:cs typeface="Microsoft Sans Serif"/>
              </a:rPr>
              <a:t>i</a:t>
            </a:r>
            <a:r>
              <a:rPr sz="2100" dirty="0">
                <a:latin typeface="Microsoft Sans Serif"/>
                <a:cs typeface="Microsoft Sans Serif"/>
              </a:rPr>
              <a:t>	</a:t>
            </a:r>
            <a:r>
              <a:rPr sz="2100" spc="-10" dirty="0">
                <a:latin typeface="Microsoft Sans Serif"/>
                <a:cs typeface="Microsoft Sans Serif"/>
              </a:rPr>
              <a:t>interveniše,</a:t>
            </a:r>
            <a:r>
              <a:rPr sz="2100" dirty="0">
                <a:latin typeface="Microsoft Sans Serif"/>
                <a:cs typeface="Microsoft Sans Serif"/>
              </a:rPr>
              <a:t>	</a:t>
            </a:r>
            <a:r>
              <a:rPr sz="2100" spc="-25" dirty="0">
                <a:latin typeface="Microsoft Sans Serif"/>
                <a:cs typeface="Microsoft Sans Serif"/>
              </a:rPr>
              <a:t>tek</a:t>
            </a:r>
            <a:r>
              <a:rPr sz="2100" dirty="0">
                <a:latin typeface="Microsoft Sans Serif"/>
                <a:cs typeface="Microsoft Sans Serif"/>
              </a:rPr>
              <a:t>	</a:t>
            </a:r>
            <a:r>
              <a:rPr sz="2100" spc="-25" dirty="0">
                <a:latin typeface="Microsoft Sans Serif"/>
                <a:cs typeface="Microsoft Sans Serif"/>
              </a:rPr>
              <a:t>ako</a:t>
            </a:r>
            <a:r>
              <a:rPr sz="2100" dirty="0">
                <a:latin typeface="Microsoft Sans Serif"/>
                <a:cs typeface="Microsoft Sans Serif"/>
              </a:rPr>
              <a:t>	</a:t>
            </a:r>
            <a:r>
              <a:rPr sz="2100" spc="-20" dirty="0">
                <a:latin typeface="Microsoft Sans Serif"/>
                <a:cs typeface="Microsoft Sans Serif"/>
              </a:rPr>
              <a:t>nisu </a:t>
            </a:r>
            <a:r>
              <a:rPr sz="2100" dirty="0">
                <a:latin typeface="Microsoft Sans Serif"/>
                <a:cs typeface="Microsoft Sans Serif"/>
              </a:rPr>
              <a:t>ispunjeni</a:t>
            </a:r>
            <a:r>
              <a:rPr sz="2100" spc="-50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standardi</a:t>
            </a:r>
            <a:r>
              <a:rPr sz="2100" spc="-25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ili</a:t>
            </a:r>
            <a:r>
              <a:rPr sz="2100" spc="-30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se</a:t>
            </a:r>
            <a:r>
              <a:rPr sz="2100" spc="-30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jave</a:t>
            </a:r>
            <a:r>
              <a:rPr sz="2100" spc="-10" dirty="0">
                <a:latin typeface="Microsoft Sans Serif"/>
                <a:cs typeface="Microsoft Sans Serif"/>
              </a:rPr>
              <a:t> problemi</a:t>
            </a:r>
            <a:endParaRPr sz="2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0" y="354223"/>
            <a:ext cx="6571343" cy="1049235"/>
          </a:xfrm>
          <a:prstGeom prst="rect">
            <a:avLst/>
          </a:prstGeom>
        </p:spPr>
        <p:txBody>
          <a:bodyPr vert="horz" wrap="square" lIns="0" tIns="82168" rIns="0" bIns="0" rtlCol="0">
            <a:spAutoFit/>
          </a:bodyPr>
          <a:lstStyle/>
          <a:p>
            <a:pPr marL="2154555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70" dirty="0"/>
              <a:t> </a:t>
            </a:r>
            <a:r>
              <a:rPr dirty="0"/>
              <a:t>Neliderski</a:t>
            </a:r>
            <a:r>
              <a:rPr spc="-50" dirty="0"/>
              <a:t> </a:t>
            </a:r>
            <a:r>
              <a:rPr spc="-10" dirty="0"/>
              <a:t>faktor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2270" y="1376141"/>
            <a:ext cx="8379459" cy="496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330" marR="6985" indent="-341630" algn="just">
              <a:lnSpc>
                <a:spcPct val="100000"/>
              </a:lnSpc>
              <a:spcBef>
                <a:spcPts val="100"/>
              </a:spcBef>
              <a:buChar char="•"/>
              <a:tabLst>
                <a:tab pos="355600" algn="l"/>
              </a:tabLst>
            </a:pPr>
            <a:r>
              <a:rPr sz="2700" dirty="0">
                <a:latin typeface="Microsoft Sans Serif"/>
                <a:cs typeface="Microsoft Sans Serif"/>
              </a:rPr>
              <a:t>Ponašanje</a:t>
            </a:r>
            <a:r>
              <a:rPr sz="2700" spc="26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koje</a:t>
            </a:r>
            <a:r>
              <a:rPr sz="2700" spc="26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je</a:t>
            </a:r>
            <a:r>
              <a:rPr sz="2700" spc="254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netransakciono</a:t>
            </a:r>
            <a:r>
              <a:rPr sz="2700" spc="26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i</a:t>
            </a:r>
            <a:r>
              <a:rPr sz="2700" spc="26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koje</a:t>
            </a:r>
            <a:r>
              <a:rPr sz="2700" spc="26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se</a:t>
            </a:r>
            <a:r>
              <a:rPr sz="2700" spc="254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još</a:t>
            </a:r>
            <a:r>
              <a:rPr sz="2700" spc="245" dirty="0">
                <a:latin typeface="Microsoft Sans Serif"/>
                <a:cs typeface="Microsoft Sans Serif"/>
              </a:rPr>
              <a:t> </a:t>
            </a:r>
            <a:r>
              <a:rPr sz="2700" spc="-20" dirty="0">
                <a:latin typeface="Microsoft Sans Serif"/>
                <a:cs typeface="Microsoft Sans Serif"/>
              </a:rPr>
              <a:t>više 	</a:t>
            </a:r>
            <a:r>
              <a:rPr sz="2700" dirty="0">
                <a:latin typeface="Microsoft Sans Serif"/>
                <a:cs typeface="Microsoft Sans Serif"/>
              </a:rPr>
              <a:t>udaljava</a:t>
            </a:r>
            <a:r>
              <a:rPr sz="2700" spc="-4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od</a:t>
            </a:r>
            <a:r>
              <a:rPr sz="2700" spc="-40" dirty="0">
                <a:latin typeface="Microsoft Sans Serif"/>
                <a:cs typeface="Microsoft Sans Serif"/>
              </a:rPr>
              <a:t> </a:t>
            </a:r>
            <a:r>
              <a:rPr sz="2700" spc="-10" dirty="0">
                <a:latin typeface="Microsoft Sans Serif"/>
                <a:cs typeface="Microsoft Sans Serif"/>
              </a:rPr>
              <a:t>transformacionog</a:t>
            </a:r>
            <a:endParaRPr sz="2700" dirty="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  <a:spcBef>
                <a:spcPts val="650"/>
              </a:spcBef>
            </a:pPr>
            <a:r>
              <a:rPr sz="2700" dirty="0">
                <a:latin typeface="Microsoft Sans Serif"/>
                <a:cs typeface="Microsoft Sans Serif"/>
              </a:rPr>
              <a:t>7)</a:t>
            </a:r>
            <a:r>
              <a:rPr sz="2700" spc="10" dirty="0">
                <a:latin typeface="Microsoft Sans Serif"/>
                <a:cs typeface="Microsoft Sans Serif"/>
              </a:rPr>
              <a:t> </a:t>
            </a:r>
            <a:r>
              <a:rPr sz="2700" b="1" i="1" dirty="0">
                <a:latin typeface="Arial"/>
                <a:cs typeface="Arial"/>
              </a:rPr>
              <a:t>Laissez-</a:t>
            </a:r>
            <a:r>
              <a:rPr sz="2700" b="1" i="1" spc="-5" dirty="0">
                <a:latin typeface="Arial"/>
                <a:cs typeface="Arial"/>
              </a:rPr>
              <a:t> </a:t>
            </a:r>
            <a:r>
              <a:rPr sz="2700" b="1" i="1" spc="-10" dirty="0">
                <a:latin typeface="Arial"/>
                <a:cs typeface="Arial"/>
              </a:rPr>
              <a:t>faire</a:t>
            </a:r>
            <a:endParaRPr sz="27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650"/>
              </a:spcBef>
              <a:buFont typeface="Wingdings"/>
              <a:buChar char=""/>
              <a:tabLst>
                <a:tab pos="355600" algn="l"/>
              </a:tabLst>
            </a:pPr>
            <a:r>
              <a:rPr sz="2700" dirty="0">
                <a:latin typeface="Microsoft Sans Serif"/>
                <a:cs typeface="Microsoft Sans Serif"/>
              </a:rPr>
              <a:t>odsustvo</a:t>
            </a:r>
            <a:r>
              <a:rPr sz="2700" spc="15" dirty="0">
                <a:latin typeface="Microsoft Sans Serif"/>
                <a:cs typeface="Microsoft Sans Serif"/>
              </a:rPr>
              <a:t> </a:t>
            </a:r>
            <a:r>
              <a:rPr sz="2700" spc="-10" dirty="0">
                <a:latin typeface="Microsoft Sans Serif"/>
                <a:cs typeface="Microsoft Sans Serif"/>
              </a:rPr>
              <a:t>liderstva</a:t>
            </a:r>
            <a:endParaRPr sz="2700" dirty="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645"/>
              </a:spcBef>
              <a:buFont typeface="Wingdings"/>
              <a:buChar char=""/>
              <a:tabLst>
                <a:tab pos="355600" algn="l"/>
              </a:tabLst>
            </a:pPr>
            <a:r>
              <a:rPr sz="2700" dirty="0">
                <a:latin typeface="Microsoft Sans Serif"/>
                <a:cs typeface="Microsoft Sans Serif"/>
              </a:rPr>
              <a:t>lider</a:t>
            </a:r>
            <a:r>
              <a:rPr sz="2700" spc="67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zauzima</a:t>
            </a:r>
            <a:r>
              <a:rPr sz="2700" spc="67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poziciju</a:t>
            </a:r>
            <a:r>
              <a:rPr sz="2700" spc="66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nemešanja</a:t>
            </a:r>
            <a:r>
              <a:rPr sz="2700" spc="67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(“neka</a:t>
            </a:r>
            <a:r>
              <a:rPr sz="2700" spc="-20" dirty="0">
                <a:latin typeface="Microsoft Sans Serif"/>
                <a:cs typeface="Microsoft Sans Serif"/>
              </a:rPr>
              <a:t>  </a:t>
            </a:r>
            <a:r>
              <a:rPr sz="2700" dirty="0">
                <a:latin typeface="Microsoft Sans Serif"/>
                <a:cs typeface="Microsoft Sans Serif"/>
              </a:rPr>
              <a:t>ide</a:t>
            </a:r>
            <a:r>
              <a:rPr sz="2700" spc="655" dirty="0">
                <a:latin typeface="Microsoft Sans Serif"/>
                <a:cs typeface="Microsoft Sans Serif"/>
              </a:rPr>
              <a:t> </a:t>
            </a:r>
            <a:r>
              <a:rPr sz="2700" spc="-20" dirty="0">
                <a:latin typeface="Microsoft Sans Serif"/>
                <a:cs typeface="Microsoft Sans Serif"/>
              </a:rPr>
              <a:t>kako </a:t>
            </a:r>
            <a:r>
              <a:rPr sz="2700" spc="-10" dirty="0">
                <a:latin typeface="Microsoft Sans Serif"/>
                <a:cs typeface="Microsoft Sans Serif"/>
              </a:rPr>
              <a:t>ide”)</a:t>
            </a:r>
            <a:endParaRPr sz="2700" dirty="0">
              <a:latin typeface="Microsoft Sans Serif"/>
              <a:cs typeface="Microsoft Sans Serif"/>
            </a:endParaRPr>
          </a:p>
          <a:p>
            <a:pPr marL="355600" marR="5715" indent="-342900" algn="just">
              <a:lnSpc>
                <a:spcPct val="100000"/>
              </a:lnSpc>
              <a:spcBef>
                <a:spcPts val="650"/>
              </a:spcBef>
              <a:buFont typeface="Wingdings"/>
              <a:buChar char=""/>
              <a:tabLst>
                <a:tab pos="355600" algn="l"/>
              </a:tabLst>
            </a:pPr>
            <a:r>
              <a:rPr sz="2700" dirty="0">
                <a:latin typeface="Microsoft Sans Serif"/>
                <a:cs typeface="Microsoft Sans Serif"/>
              </a:rPr>
              <a:t>lider</a:t>
            </a:r>
            <a:r>
              <a:rPr sz="2700" spc="24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koji</a:t>
            </a:r>
            <a:r>
              <a:rPr sz="2700" spc="229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se</a:t>
            </a:r>
            <a:r>
              <a:rPr sz="2700" spc="25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odriče</a:t>
            </a:r>
            <a:r>
              <a:rPr sz="2700" spc="23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odgovornosti,</a:t>
            </a:r>
            <a:r>
              <a:rPr sz="2700" spc="254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odgađa</a:t>
            </a:r>
            <a:r>
              <a:rPr sz="2700" spc="250" dirty="0">
                <a:latin typeface="Microsoft Sans Serif"/>
                <a:cs typeface="Microsoft Sans Serif"/>
              </a:rPr>
              <a:t> </a:t>
            </a:r>
            <a:r>
              <a:rPr sz="2700" spc="-10" dirty="0">
                <a:latin typeface="Microsoft Sans Serif"/>
                <a:cs typeface="Microsoft Sans Serif"/>
              </a:rPr>
              <a:t>donošenje </a:t>
            </a:r>
            <a:r>
              <a:rPr sz="2700" dirty="0">
                <a:latin typeface="Microsoft Sans Serif"/>
                <a:cs typeface="Microsoft Sans Serif"/>
              </a:rPr>
              <a:t>odluka,</a:t>
            </a:r>
            <a:r>
              <a:rPr sz="2700" spc="18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ne</a:t>
            </a:r>
            <a:r>
              <a:rPr sz="2700" spc="18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daje</a:t>
            </a:r>
            <a:r>
              <a:rPr sz="2700" spc="18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povratne</a:t>
            </a:r>
            <a:r>
              <a:rPr sz="2700" spc="18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informacije</a:t>
            </a:r>
            <a:r>
              <a:rPr sz="2700" spc="19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i</a:t>
            </a:r>
            <a:r>
              <a:rPr sz="2700" spc="18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slabo</a:t>
            </a:r>
            <a:r>
              <a:rPr sz="2700" spc="17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se</a:t>
            </a:r>
            <a:r>
              <a:rPr sz="2700" spc="170" dirty="0">
                <a:latin typeface="Microsoft Sans Serif"/>
                <a:cs typeface="Microsoft Sans Serif"/>
              </a:rPr>
              <a:t> </a:t>
            </a:r>
            <a:r>
              <a:rPr sz="2700" spc="-10" dirty="0">
                <a:latin typeface="Microsoft Sans Serif"/>
                <a:cs typeface="Microsoft Sans Serif"/>
              </a:rPr>
              <a:t>trudi </a:t>
            </a:r>
            <a:r>
              <a:rPr sz="2700" dirty="0">
                <a:latin typeface="Microsoft Sans Serif"/>
                <a:cs typeface="Microsoft Sans Serif"/>
              </a:rPr>
              <a:t>da</a:t>
            </a:r>
            <a:r>
              <a:rPr sz="2700" spc="-1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zadovolji</a:t>
            </a:r>
            <a:r>
              <a:rPr sz="2700" spc="-1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potrebe</a:t>
            </a:r>
            <a:r>
              <a:rPr sz="2700" spc="-10" dirty="0">
                <a:latin typeface="Microsoft Sans Serif"/>
                <a:cs typeface="Microsoft Sans Serif"/>
              </a:rPr>
              <a:t> sledbenika</a:t>
            </a:r>
            <a:endParaRPr sz="2700" dirty="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650"/>
              </a:spcBef>
              <a:buFont typeface="Wingdings"/>
              <a:buChar char=""/>
              <a:tabLst>
                <a:tab pos="355600" algn="l"/>
              </a:tabLst>
            </a:pPr>
            <a:r>
              <a:rPr sz="2700" dirty="0">
                <a:latin typeface="Microsoft Sans Serif"/>
                <a:cs typeface="Microsoft Sans Serif"/>
              </a:rPr>
              <a:t>nema</a:t>
            </a:r>
            <a:r>
              <a:rPr sz="2700" spc="14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razmene</a:t>
            </a:r>
            <a:r>
              <a:rPr sz="2700" spc="15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sa</a:t>
            </a:r>
            <a:r>
              <a:rPr sz="2700" spc="13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sledbenicima,</a:t>
            </a:r>
            <a:r>
              <a:rPr sz="2700" spc="15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niti</a:t>
            </a:r>
            <a:r>
              <a:rPr sz="2700" spc="15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pokušaja</a:t>
            </a:r>
            <a:r>
              <a:rPr sz="2700" spc="15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da</a:t>
            </a:r>
            <a:r>
              <a:rPr sz="2700" spc="145" dirty="0">
                <a:latin typeface="Microsoft Sans Serif"/>
                <a:cs typeface="Microsoft Sans Serif"/>
              </a:rPr>
              <a:t> </a:t>
            </a:r>
            <a:r>
              <a:rPr sz="2700" spc="-25" dirty="0">
                <a:latin typeface="Microsoft Sans Serif"/>
                <a:cs typeface="Microsoft Sans Serif"/>
              </a:rPr>
              <a:t>im </a:t>
            </a:r>
            <a:r>
              <a:rPr sz="2700" dirty="0">
                <a:latin typeface="Microsoft Sans Serif"/>
                <a:cs typeface="Microsoft Sans Serif"/>
              </a:rPr>
              <a:t>se</a:t>
            </a:r>
            <a:r>
              <a:rPr sz="2700" spc="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pomogne</a:t>
            </a:r>
            <a:r>
              <a:rPr sz="2700" spc="1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da</a:t>
            </a:r>
            <a:r>
              <a:rPr sz="2700" spc="2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se</a:t>
            </a:r>
            <a:r>
              <a:rPr sz="2700" spc="1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razvijaju</a:t>
            </a:r>
            <a:r>
              <a:rPr sz="2700" spc="-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i</a:t>
            </a:r>
            <a:r>
              <a:rPr sz="2700" spc="15" dirty="0">
                <a:latin typeface="Microsoft Sans Serif"/>
                <a:cs typeface="Microsoft Sans Serif"/>
              </a:rPr>
              <a:t> </a:t>
            </a:r>
            <a:r>
              <a:rPr sz="2700" spc="-10" dirty="0">
                <a:latin typeface="Microsoft Sans Serif"/>
                <a:cs typeface="Microsoft Sans Serif"/>
              </a:rPr>
              <a:t>napreduju</a:t>
            </a:r>
            <a:endParaRPr sz="27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" y="238525"/>
            <a:ext cx="868616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Kako</a:t>
            </a:r>
            <a:r>
              <a:rPr sz="3600" spc="-60" dirty="0"/>
              <a:t> </a:t>
            </a:r>
            <a:r>
              <a:rPr sz="3600" dirty="0"/>
              <a:t>pristup</a:t>
            </a:r>
            <a:r>
              <a:rPr sz="3600" spc="-65" dirty="0"/>
              <a:t> </a:t>
            </a:r>
            <a:r>
              <a:rPr sz="3600" dirty="0"/>
              <a:t>objašnjava</a:t>
            </a:r>
            <a:r>
              <a:rPr sz="3600" spc="-70" dirty="0"/>
              <a:t> </a:t>
            </a:r>
            <a:r>
              <a:rPr sz="3600" spc="-10" dirty="0"/>
              <a:t>liderstvo?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383540" y="1164082"/>
            <a:ext cx="8455025" cy="49307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762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  <a:tab pos="1489075" algn="l"/>
                <a:tab pos="2621915" algn="l"/>
                <a:tab pos="3912870" algn="l"/>
                <a:tab pos="4639945" algn="l"/>
                <a:tab pos="6900545" algn="l"/>
                <a:tab pos="8348345" algn="l"/>
              </a:tabLst>
            </a:pPr>
            <a:r>
              <a:rPr sz="3200" spc="-20" dirty="0">
                <a:latin typeface="Microsoft Sans Serif"/>
                <a:cs typeface="Microsoft Sans Serif"/>
              </a:rPr>
              <a:t>kako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lideri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20" dirty="0">
                <a:latin typeface="Microsoft Sans Serif"/>
                <a:cs typeface="Microsoft Sans Serif"/>
              </a:rPr>
              <a:t>mogu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25" dirty="0">
                <a:latin typeface="Microsoft Sans Serif"/>
                <a:cs typeface="Microsoft Sans Serif"/>
              </a:rPr>
              <a:t>da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podstaknu,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razviju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50" dirty="0">
                <a:latin typeface="Microsoft Sans Serif"/>
                <a:cs typeface="Microsoft Sans Serif"/>
              </a:rPr>
              <a:t>i </a:t>
            </a:r>
            <a:r>
              <a:rPr sz="3200" dirty="0">
                <a:latin typeface="Microsoft Sans Serif"/>
                <a:cs typeface="Microsoft Sans Serif"/>
              </a:rPr>
              <a:t>sprovedu</a:t>
            </a:r>
            <a:r>
              <a:rPr sz="3200" spc="-4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značajne</a:t>
            </a:r>
            <a:r>
              <a:rPr sz="3200" spc="-4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promene</a:t>
            </a:r>
            <a:r>
              <a:rPr sz="3200" spc="-3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u</a:t>
            </a:r>
            <a:r>
              <a:rPr sz="3200" spc="-10" dirty="0">
                <a:latin typeface="Microsoft Sans Serif"/>
                <a:cs typeface="Microsoft Sans Serif"/>
              </a:rPr>
              <a:t> organizaciji</a:t>
            </a:r>
            <a:endParaRPr sz="3200" dirty="0">
              <a:latin typeface="Microsoft Sans Serif"/>
              <a:cs typeface="Microsoft Sans Serif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690"/>
              </a:spcBef>
              <a:buSzPct val="96428"/>
              <a:buFont typeface="Wingdings"/>
              <a:buChar char=""/>
              <a:tabLst>
                <a:tab pos="756285" algn="l"/>
                <a:tab pos="2579370" algn="l"/>
                <a:tab pos="4679950" algn="l"/>
                <a:tab pos="5153660" algn="l"/>
                <a:tab pos="7392670" algn="l"/>
                <a:tab pos="8065134" algn="l"/>
              </a:tabLst>
            </a:pPr>
            <a:r>
              <a:rPr sz="2800" spc="-10" dirty="0">
                <a:latin typeface="Microsoft Sans Serif"/>
                <a:cs typeface="Microsoft Sans Serif"/>
              </a:rPr>
              <a:t>osnažuju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sledbenike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50" dirty="0">
                <a:latin typeface="Microsoft Sans Serif"/>
                <a:cs typeface="Microsoft Sans Serif"/>
              </a:rPr>
              <a:t>i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usmeravaju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5" dirty="0">
                <a:latin typeface="Microsoft Sans Serif"/>
                <a:cs typeface="Microsoft Sans Serif"/>
              </a:rPr>
              <a:t>ih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5" dirty="0">
                <a:latin typeface="Microsoft Sans Serif"/>
                <a:cs typeface="Microsoft Sans Serif"/>
              </a:rPr>
              <a:t>ka </a:t>
            </a:r>
            <a:r>
              <a:rPr sz="2800" spc="-10" dirty="0">
                <a:latin typeface="Microsoft Sans Serif"/>
                <a:cs typeface="Microsoft Sans Serif"/>
              </a:rPr>
              <a:t>promenama</a:t>
            </a:r>
            <a:endParaRPr sz="2800" dirty="0">
              <a:latin typeface="Microsoft Sans Serif"/>
              <a:cs typeface="Microsoft Sans Serif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SzPct val="96428"/>
              <a:buFont typeface="Wingdings"/>
              <a:buChar char=""/>
              <a:tabLst>
                <a:tab pos="756285" algn="l"/>
              </a:tabLst>
            </a:pPr>
            <a:r>
              <a:rPr sz="2800" dirty="0">
                <a:latin typeface="Microsoft Sans Serif"/>
                <a:cs typeface="Microsoft Sans Serif"/>
              </a:rPr>
              <a:t>snažni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uzori su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sledbenicima</a:t>
            </a:r>
            <a:endParaRPr sz="2800" dirty="0">
              <a:latin typeface="Microsoft Sans Serif"/>
              <a:cs typeface="Microsoft Sans Serif"/>
            </a:endParaRPr>
          </a:p>
          <a:p>
            <a:pPr marL="756285" lvl="1" indent="-286385">
              <a:lnSpc>
                <a:spcPct val="100000"/>
              </a:lnSpc>
              <a:spcBef>
                <a:spcPts val="675"/>
              </a:spcBef>
              <a:buSzPct val="96428"/>
              <a:buFont typeface="Wingdings"/>
              <a:buChar char=""/>
              <a:tabLst>
                <a:tab pos="756285" algn="l"/>
              </a:tabLst>
            </a:pPr>
            <a:r>
              <a:rPr sz="2800" dirty="0">
                <a:latin typeface="Microsoft Sans Serif"/>
                <a:cs typeface="Microsoft Sans Serif"/>
              </a:rPr>
              <a:t>stvaraju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b="1" i="1" dirty="0">
                <a:latin typeface="Arial"/>
                <a:cs typeface="Arial"/>
              </a:rPr>
              <a:t>viziju</a:t>
            </a:r>
            <a:r>
              <a:rPr sz="2800" b="1" i="1" spc="-85" dirty="0">
                <a:latin typeface="Arial"/>
                <a:cs typeface="Arial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na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osnovu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kolektivnog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interesa</a:t>
            </a:r>
            <a:endParaRPr sz="2800" dirty="0">
              <a:latin typeface="Microsoft Sans Serif"/>
              <a:cs typeface="Microsoft Sans Serif"/>
            </a:endParaRPr>
          </a:p>
          <a:p>
            <a:pPr marL="756285" lvl="1" indent="-286385">
              <a:lnSpc>
                <a:spcPct val="100000"/>
              </a:lnSpc>
              <a:spcBef>
                <a:spcPts val="675"/>
              </a:spcBef>
              <a:buSzPct val="96428"/>
              <a:buFont typeface="Wingdings"/>
              <a:buChar char=""/>
              <a:tabLst>
                <a:tab pos="756285" algn="l"/>
              </a:tabLst>
            </a:pPr>
            <a:r>
              <a:rPr sz="2800" dirty="0">
                <a:latin typeface="Microsoft Sans Serif"/>
                <a:cs typeface="Microsoft Sans Serif"/>
              </a:rPr>
              <a:t>kreiraju</a:t>
            </a:r>
            <a:r>
              <a:rPr sz="2800" spc="-7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socijalni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ambijent</a:t>
            </a:r>
            <a:endParaRPr sz="2800" dirty="0">
              <a:latin typeface="Microsoft Sans Serif"/>
              <a:cs typeface="Microsoft Sans Serif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SzPct val="96428"/>
              <a:buFont typeface="Wingdings"/>
              <a:buChar char=""/>
              <a:tabLst>
                <a:tab pos="756285" algn="l"/>
              </a:tabLst>
            </a:pPr>
            <a:r>
              <a:rPr sz="2800" dirty="0">
                <a:latin typeface="Microsoft Sans Serif"/>
                <a:cs typeface="Microsoft Sans Serif"/>
              </a:rPr>
              <a:t>efektivni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su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u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radu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sa</a:t>
            </a:r>
            <a:r>
              <a:rPr sz="2800" spc="-10" dirty="0">
                <a:latin typeface="Microsoft Sans Serif"/>
                <a:cs typeface="Microsoft Sans Serif"/>
              </a:rPr>
              <a:t> ljudima</a:t>
            </a:r>
            <a:endParaRPr sz="2800" dirty="0">
              <a:latin typeface="Microsoft Sans Serif"/>
              <a:cs typeface="Microsoft Sans Serif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675"/>
              </a:spcBef>
              <a:buSzPct val="96428"/>
              <a:buFont typeface="Wingdings"/>
              <a:buChar char=""/>
              <a:tabLst>
                <a:tab pos="756285" algn="l"/>
                <a:tab pos="2557780" algn="l"/>
                <a:tab pos="3149600" algn="l"/>
                <a:tab pos="4592955" algn="l"/>
                <a:tab pos="5561965" algn="l"/>
                <a:tab pos="6510655" algn="l"/>
                <a:tab pos="6804659" algn="l"/>
                <a:tab pos="7217409" algn="l"/>
                <a:tab pos="8065134" algn="l"/>
              </a:tabLst>
            </a:pPr>
            <a:r>
              <a:rPr sz="2800" spc="-10" dirty="0">
                <a:latin typeface="Microsoft Sans Serif"/>
                <a:cs typeface="Microsoft Sans Serif"/>
              </a:rPr>
              <a:t>sledbenici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5" dirty="0">
                <a:latin typeface="Microsoft Sans Serif"/>
                <a:cs typeface="Microsoft Sans Serif"/>
              </a:rPr>
              <a:t>se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osećaju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bolje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lično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50" dirty="0">
                <a:latin typeface="Microsoft Sans Serif"/>
                <a:cs typeface="Microsoft Sans Serif"/>
              </a:rPr>
              <a:t>i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50" dirty="0">
                <a:latin typeface="Microsoft Sans Serif"/>
                <a:cs typeface="Microsoft Sans Serif"/>
              </a:rPr>
              <a:t>u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0" dirty="0">
                <a:latin typeface="Microsoft Sans Serif"/>
                <a:cs typeface="Microsoft Sans Serif"/>
              </a:rPr>
              <a:t>vezi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5" dirty="0">
                <a:latin typeface="Microsoft Sans Serif"/>
                <a:cs typeface="Microsoft Sans Serif"/>
              </a:rPr>
              <a:t>sa </a:t>
            </a:r>
            <a:r>
              <a:rPr sz="2800" dirty="0">
                <a:latin typeface="Microsoft Sans Serif"/>
                <a:cs typeface="Microsoft Sans Serif"/>
              </a:rPr>
              <a:t>sopstvenim</a:t>
            </a:r>
            <a:r>
              <a:rPr sz="2800" spc="-8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doprinosom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opštem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dobru</a:t>
            </a:r>
            <a:endParaRPr sz="28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305038"/>
            <a:ext cx="762907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76680">
              <a:lnSpc>
                <a:spcPct val="100000"/>
              </a:lnSpc>
              <a:spcBef>
                <a:spcPts val="95"/>
              </a:spcBef>
            </a:pPr>
            <a:r>
              <a:rPr dirty="0"/>
              <a:t>Prednosti</a:t>
            </a:r>
            <a:r>
              <a:rPr spc="-50" dirty="0"/>
              <a:t> </a:t>
            </a:r>
            <a:r>
              <a:rPr dirty="0"/>
              <a:t>i</a:t>
            </a:r>
            <a:r>
              <a:rPr spc="-60" dirty="0"/>
              <a:t> </a:t>
            </a:r>
            <a:r>
              <a:rPr dirty="0"/>
              <a:t>mane</a:t>
            </a:r>
            <a:r>
              <a:rPr spc="-40" dirty="0"/>
              <a:t> </a:t>
            </a:r>
            <a:r>
              <a:rPr spc="-10" dirty="0"/>
              <a:t>pristupa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943102"/>
            <a:ext cx="7025005" cy="1416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7030" indent="-354330">
              <a:lnSpc>
                <a:spcPct val="100000"/>
              </a:lnSpc>
              <a:spcBef>
                <a:spcPts val="100"/>
              </a:spcBef>
              <a:buAutoNum type="arabicParenR"/>
              <a:tabLst>
                <a:tab pos="367030" algn="l"/>
              </a:tabLst>
            </a:pPr>
            <a:r>
              <a:rPr sz="2400" dirty="0">
                <a:latin typeface="Microsoft Sans Serif"/>
                <a:cs typeface="Microsoft Sans Serif"/>
              </a:rPr>
              <a:t>mnogo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je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istraživano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</a:t>
            </a:r>
            <a:r>
              <a:rPr sz="2400" spc="-4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to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sa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različitih</a:t>
            </a:r>
            <a:r>
              <a:rPr sz="2400" spc="-2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aspekata</a:t>
            </a:r>
            <a:endParaRPr sz="2400" dirty="0">
              <a:latin typeface="Microsoft Sans Serif"/>
              <a:cs typeface="Microsoft Sans Serif"/>
            </a:endParaRPr>
          </a:p>
          <a:p>
            <a:pPr marL="367030" indent="-354330">
              <a:lnSpc>
                <a:spcPct val="100000"/>
              </a:lnSpc>
              <a:buAutoNum type="arabicParenR"/>
              <a:tabLst>
                <a:tab pos="367030" algn="l"/>
              </a:tabLst>
            </a:pPr>
            <a:r>
              <a:rPr sz="2400" dirty="0">
                <a:latin typeface="Microsoft Sans Serif"/>
                <a:cs typeface="Microsoft Sans Serif"/>
              </a:rPr>
              <a:t>intutitivna</a:t>
            </a:r>
            <a:r>
              <a:rPr sz="2400" spc="-10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privlačnost</a:t>
            </a:r>
            <a:r>
              <a:rPr sz="2400" spc="-8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pristupa</a:t>
            </a:r>
            <a:endParaRPr sz="2400" dirty="0">
              <a:latin typeface="Microsoft Sans Serif"/>
              <a:cs typeface="Microsoft Sans Serif"/>
            </a:endParaRPr>
          </a:p>
          <a:p>
            <a:pPr marL="551815" indent="-539115">
              <a:lnSpc>
                <a:spcPts val="2590"/>
              </a:lnSpc>
              <a:buAutoNum type="arabicParenR"/>
              <a:tabLst>
                <a:tab pos="551815" algn="l"/>
                <a:tab pos="1955800" algn="l"/>
                <a:tab pos="2545715" algn="l"/>
                <a:tab pos="4086860" algn="l"/>
                <a:tab pos="4845685" algn="l"/>
                <a:tab pos="6028690" algn="l"/>
              </a:tabLst>
            </a:pPr>
            <a:r>
              <a:rPr sz="2400" spc="-10" dirty="0">
                <a:latin typeface="Microsoft Sans Serif"/>
                <a:cs typeface="Microsoft Sans Serif"/>
              </a:rPr>
              <a:t>liderstvo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25" dirty="0">
                <a:latin typeface="Microsoft Sans Serif"/>
                <a:cs typeface="Microsoft Sans Serif"/>
              </a:rPr>
              <a:t>se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posmatra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25" dirty="0">
                <a:latin typeface="Microsoft Sans Serif"/>
                <a:cs typeface="Microsoft Sans Serif"/>
              </a:rPr>
              <a:t>kao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proces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između</a:t>
            </a:r>
            <a:endParaRPr sz="2400" dirty="0">
              <a:latin typeface="Microsoft Sans Serif"/>
              <a:cs typeface="Microsoft Sans Serif"/>
            </a:endParaRPr>
          </a:p>
          <a:p>
            <a:pPr marL="622300">
              <a:lnSpc>
                <a:spcPts val="2590"/>
              </a:lnSpc>
            </a:pPr>
            <a:r>
              <a:rPr sz="2400" spc="-10" dirty="0">
                <a:latin typeface="Microsoft Sans Serif"/>
                <a:cs typeface="Microsoft Sans Serif"/>
              </a:rPr>
              <a:t>sledbenika</a:t>
            </a:r>
            <a:endParaRPr sz="24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51242" y="1674698"/>
            <a:ext cx="11099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29335" algn="l"/>
              </a:tabLst>
            </a:pPr>
            <a:r>
              <a:rPr sz="2400" spc="-10" dirty="0">
                <a:latin typeface="Microsoft Sans Serif"/>
                <a:cs typeface="Microsoft Sans Serif"/>
              </a:rPr>
              <a:t>lidera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50" dirty="0">
                <a:latin typeface="Microsoft Sans Serif"/>
                <a:cs typeface="Microsoft Sans Serif"/>
              </a:rPr>
              <a:t>i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3540" y="2333371"/>
            <a:ext cx="8377555" cy="3903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7030" indent="-354330" algn="just">
              <a:lnSpc>
                <a:spcPct val="100000"/>
              </a:lnSpc>
              <a:spcBef>
                <a:spcPts val="100"/>
              </a:spcBef>
              <a:buAutoNum type="arabicParenR" startAt="4"/>
              <a:tabLst>
                <a:tab pos="367030" algn="l"/>
              </a:tabLst>
            </a:pPr>
            <a:r>
              <a:rPr sz="2400" dirty="0">
                <a:latin typeface="Microsoft Sans Serif"/>
                <a:cs typeface="Microsoft Sans Serif"/>
              </a:rPr>
              <a:t>omogućava</a:t>
            </a:r>
            <a:r>
              <a:rPr sz="2400" spc="-9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šire</a:t>
            </a:r>
            <a:r>
              <a:rPr sz="2400" spc="-10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sagledavanje</a:t>
            </a:r>
            <a:r>
              <a:rPr sz="2400" spc="-7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liderstva</a:t>
            </a:r>
            <a:endParaRPr sz="2400">
              <a:latin typeface="Microsoft Sans Serif"/>
              <a:cs typeface="Microsoft Sans Serif"/>
            </a:endParaRPr>
          </a:p>
          <a:p>
            <a:pPr marL="367030" indent="-354330" algn="just">
              <a:lnSpc>
                <a:spcPct val="100000"/>
              </a:lnSpc>
              <a:buAutoNum type="arabicParenR" startAt="4"/>
              <a:tabLst>
                <a:tab pos="367030" algn="l"/>
              </a:tabLst>
            </a:pPr>
            <a:r>
              <a:rPr sz="2400" dirty="0">
                <a:latin typeface="Microsoft Sans Serif"/>
                <a:cs typeface="Microsoft Sans Serif"/>
              </a:rPr>
              <a:t>naglašene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su</a:t>
            </a:r>
            <a:r>
              <a:rPr sz="2400" spc="-6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potrebe,</a:t>
            </a:r>
            <a:r>
              <a:rPr sz="2400" spc="-5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vrednosti</a:t>
            </a:r>
            <a:r>
              <a:rPr sz="2400" spc="-4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</a:t>
            </a:r>
            <a:r>
              <a:rPr sz="2400" spc="-6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moral</a:t>
            </a:r>
            <a:r>
              <a:rPr sz="2400" spc="-6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sledbenika</a:t>
            </a:r>
            <a:endParaRPr sz="2400">
              <a:latin typeface="Microsoft Sans Serif"/>
              <a:cs typeface="Microsoft Sans Serif"/>
            </a:endParaRPr>
          </a:p>
          <a:p>
            <a:pPr marL="428625" marR="5080" indent="-416559" algn="just">
              <a:lnSpc>
                <a:spcPct val="80000"/>
              </a:lnSpc>
              <a:spcBef>
                <a:spcPts val="575"/>
              </a:spcBef>
              <a:buAutoNum type="arabicParenR" startAt="4"/>
              <a:tabLst>
                <a:tab pos="622300" algn="l"/>
              </a:tabLst>
            </a:pPr>
            <a:r>
              <a:rPr sz="2400" dirty="0">
                <a:latin typeface="Microsoft Sans Serif"/>
                <a:cs typeface="Microsoft Sans Serif"/>
              </a:rPr>
              <a:t>postoji</a:t>
            </a:r>
            <a:r>
              <a:rPr sz="2400" spc="44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veliki</a:t>
            </a:r>
            <a:r>
              <a:rPr sz="2400" spc="4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broj</a:t>
            </a:r>
            <a:r>
              <a:rPr sz="2400" spc="45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dokaza</a:t>
            </a:r>
            <a:r>
              <a:rPr sz="2400" spc="4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da</a:t>
            </a:r>
            <a:r>
              <a:rPr sz="2400" spc="45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je</a:t>
            </a:r>
            <a:r>
              <a:rPr sz="2400" spc="4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efektivna</a:t>
            </a:r>
            <a:r>
              <a:rPr sz="2400" spc="44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forma</a:t>
            </a:r>
            <a:r>
              <a:rPr sz="2400" spc="45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liderstva 	</a:t>
            </a:r>
            <a:r>
              <a:rPr sz="2400" dirty="0">
                <a:latin typeface="Microsoft Sans Serif"/>
                <a:cs typeface="Microsoft Sans Serif"/>
              </a:rPr>
              <a:t>(pozitivna</a:t>
            </a:r>
            <a:r>
              <a:rPr sz="2400" spc="400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korelacija</a:t>
            </a:r>
            <a:r>
              <a:rPr sz="2400" spc="400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sa</a:t>
            </a:r>
            <a:r>
              <a:rPr sz="2400" spc="395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zadovoljstvo,</a:t>
            </a:r>
            <a:r>
              <a:rPr sz="2400" spc="395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motivacijom</a:t>
            </a:r>
            <a:r>
              <a:rPr sz="2400" spc="395" dirty="0">
                <a:latin typeface="Microsoft Sans Serif"/>
                <a:cs typeface="Microsoft Sans Serif"/>
              </a:rPr>
              <a:t>  </a:t>
            </a:r>
            <a:r>
              <a:rPr sz="2400" spc="-50" dirty="0">
                <a:latin typeface="Microsoft Sans Serif"/>
                <a:cs typeface="Microsoft Sans Serif"/>
              </a:rPr>
              <a:t>i 	</a:t>
            </a:r>
            <a:r>
              <a:rPr sz="2400" spc="-10" dirty="0">
                <a:latin typeface="Microsoft Sans Serif"/>
                <a:cs typeface="Microsoft Sans Serif"/>
              </a:rPr>
              <a:t>performansama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sledbenika)</a:t>
            </a:r>
            <a:endParaRPr sz="2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65"/>
              </a:spcBef>
            </a:pPr>
            <a:endParaRPr sz="2400">
              <a:latin typeface="Microsoft Sans Serif"/>
              <a:cs typeface="Microsoft Sans Serif"/>
            </a:endParaRPr>
          </a:p>
          <a:p>
            <a:pPr marL="367665" indent="-354965">
              <a:lnSpc>
                <a:spcPct val="100000"/>
              </a:lnSpc>
              <a:spcBef>
                <a:spcPts val="5"/>
              </a:spcBef>
              <a:buAutoNum type="arabicParenR"/>
              <a:tabLst>
                <a:tab pos="367665" algn="l"/>
              </a:tabLst>
            </a:pPr>
            <a:r>
              <a:rPr sz="2400" dirty="0">
                <a:latin typeface="Microsoft Sans Serif"/>
                <a:cs typeface="Microsoft Sans Serif"/>
              </a:rPr>
              <a:t>konceptualna</a:t>
            </a:r>
            <a:r>
              <a:rPr sz="2400" spc="-15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nejasnoća</a:t>
            </a:r>
            <a:endParaRPr sz="2400">
              <a:latin typeface="Microsoft Sans Serif"/>
              <a:cs typeface="Microsoft Sans Serif"/>
            </a:endParaRPr>
          </a:p>
          <a:p>
            <a:pPr marL="367665" indent="-354965">
              <a:lnSpc>
                <a:spcPct val="100000"/>
              </a:lnSpc>
              <a:buAutoNum type="arabicParenR"/>
              <a:tabLst>
                <a:tab pos="367665" algn="l"/>
              </a:tabLst>
            </a:pPr>
            <a:r>
              <a:rPr sz="2400" dirty="0">
                <a:latin typeface="Microsoft Sans Serif"/>
                <a:cs typeface="Microsoft Sans Serif"/>
              </a:rPr>
              <a:t>način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merenja</a:t>
            </a:r>
            <a:endParaRPr sz="2400">
              <a:latin typeface="Microsoft Sans Serif"/>
              <a:cs typeface="Microsoft Sans Serif"/>
            </a:endParaRPr>
          </a:p>
          <a:p>
            <a:pPr marL="367665" indent="-354965">
              <a:lnSpc>
                <a:spcPct val="100000"/>
              </a:lnSpc>
              <a:buAutoNum type="arabicParenR"/>
              <a:tabLst>
                <a:tab pos="367665" algn="l"/>
              </a:tabLst>
            </a:pPr>
            <a:r>
              <a:rPr sz="2400" dirty="0">
                <a:latin typeface="Microsoft Sans Serif"/>
                <a:cs typeface="Microsoft Sans Serif"/>
              </a:rPr>
              <a:t>liderstvo</a:t>
            </a:r>
            <a:r>
              <a:rPr sz="2400" spc="-4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se</a:t>
            </a:r>
            <a:r>
              <a:rPr sz="2400" spc="-5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posmatra</a:t>
            </a:r>
            <a:r>
              <a:rPr sz="2400" spc="-5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kao</a:t>
            </a:r>
            <a:r>
              <a:rPr sz="2400" spc="-5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osobina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ličnosti</a:t>
            </a:r>
            <a:endParaRPr sz="2400">
              <a:latin typeface="Microsoft Sans Serif"/>
              <a:cs typeface="Microsoft Sans Serif"/>
            </a:endParaRPr>
          </a:p>
          <a:p>
            <a:pPr marL="367030" indent="-354330">
              <a:lnSpc>
                <a:spcPct val="100000"/>
              </a:lnSpc>
              <a:buAutoNum type="arabicParenR"/>
              <a:tabLst>
                <a:tab pos="367030" algn="l"/>
              </a:tabLst>
            </a:pPr>
            <a:r>
              <a:rPr sz="2400" dirty="0">
                <a:latin typeface="Microsoft Sans Serif"/>
                <a:cs typeface="Microsoft Sans Serif"/>
              </a:rPr>
              <a:t>elitistično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</a:t>
            </a:r>
            <a:r>
              <a:rPr sz="2400" spc="-7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antidemokratično</a:t>
            </a:r>
            <a:r>
              <a:rPr sz="2400" spc="-5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liderstvo</a:t>
            </a:r>
            <a:r>
              <a:rPr sz="2400" spc="-5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(“herojsko</a:t>
            </a:r>
            <a:r>
              <a:rPr sz="2400" spc="-7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liderstvo”)</a:t>
            </a:r>
            <a:endParaRPr sz="2400">
              <a:latin typeface="Microsoft Sans Serif"/>
              <a:cs typeface="Microsoft Sans Serif"/>
            </a:endParaRPr>
          </a:p>
          <a:p>
            <a:pPr marL="367665" indent="-354965">
              <a:lnSpc>
                <a:spcPct val="100000"/>
              </a:lnSpc>
              <a:buAutoNum type="arabicParenR"/>
              <a:tabLst>
                <a:tab pos="367665" algn="l"/>
              </a:tabLst>
            </a:pPr>
            <a:r>
              <a:rPr sz="2400" dirty="0">
                <a:latin typeface="Microsoft Sans Serif"/>
                <a:cs typeface="Microsoft Sans Serif"/>
              </a:rPr>
              <a:t>mogućnosti</a:t>
            </a:r>
            <a:r>
              <a:rPr sz="2400" spc="-10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zloupotrebe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43491" y="694424"/>
            <a:ext cx="5784976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sz="3600" dirty="0"/>
              <a:t>Primena</a:t>
            </a:r>
            <a:r>
              <a:rPr sz="3600" spc="-140" dirty="0"/>
              <a:t> </a:t>
            </a:r>
            <a:r>
              <a:rPr sz="3600" spc="-10" dirty="0"/>
              <a:t>pristupa</a:t>
            </a:r>
            <a:endParaRPr sz="3600" dirty="0"/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533400" y="2256563"/>
            <a:ext cx="8077199" cy="234487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r>
              <a:rPr sz="2400" dirty="0"/>
              <a:t>pruža</a:t>
            </a:r>
            <a:r>
              <a:rPr sz="2400" spc="745" dirty="0"/>
              <a:t>  </a:t>
            </a:r>
            <a:r>
              <a:rPr sz="2400" dirty="0"/>
              <a:t>generalni</a:t>
            </a:r>
            <a:r>
              <a:rPr sz="2400" spc="750" dirty="0"/>
              <a:t>  </a:t>
            </a:r>
            <a:r>
              <a:rPr sz="2400" dirty="0"/>
              <a:t>način</a:t>
            </a:r>
            <a:r>
              <a:rPr sz="2400" spc="755" dirty="0"/>
              <a:t>  </a:t>
            </a:r>
            <a:r>
              <a:rPr sz="2400" dirty="0"/>
              <a:t>razmišljanja</a:t>
            </a:r>
            <a:r>
              <a:rPr sz="2400" spc="760" dirty="0"/>
              <a:t>  </a:t>
            </a:r>
            <a:r>
              <a:rPr sz="2400" spc="-50" dirty="0"/>
              <a:t>o </a:t>
            </a:r>
            <a:r>
              <a:rPr sz="2400" dirty="0"/>
              <a:t>liderstvu</a:t>
            </a:r>
            <a:r>
              <a:rPr sz="2400" spc="340" dirty="0"/>
              <a:t>  </a:t>
            </a:r>
            <a:r>
              <a:rPr sz="2400" dirty="0"/>
              <a:t>u</a:t>
            </a:r>
            <a:r>
              <a:rPr sz="2400" spc="350" dirty="0"/>
              <a:t>  </a:t>
            </a:r>
            <a:r>
              <a:rPr sz="2400" dirty="0"/>
              <a:t>kom</a:t>
            </a:r>
            <a:r>
              <a:rPr sz="2400" spc="345" dirty="0"/>
              <a:t>  </a:t>
            </a:r>
            <a:r>
              <a:rPr sz="2400" dirty="0"/>
              <a:t>se</a:t>
            </a:r>
            <a:r>
              <a:rPr sz="2400" spc="345" dirty="0"/>
              <a:t>  </a:t>
            </a:r>
            <a:r>
              <a:rPr sz="2400" dirty="0"/>
              <a:t>naglašavaju</a:t>
            </a:r>
            <a:r>
              <a:rPr sz="2400" spc="345" dirty="0"/>
              <a:t>  </a:t>
            </a:r>
            <a:r>
              <a:rPr sz="2400" spc="-10" dirty="0"/>
              <a:t>ideali, </a:t>
            </a:r>
            <a:r>
              <a:rPr sz="2400" dirty="0"/>
              <a:t>inspiracija,</a:t>
            </a:r>
            <a:r>
              <a:rPr sz="2400" spc="-105" dirty="0"/>
              <a:t> </a:t>
            </a:r>
            <a:r>
              <a:rPr sz="2400" dirty="0"/>
              <a:t>inovacije</a:t>
            </a:r>
            <a:r>
              <a:rPr sz="2400" spc="-100" dirty="0"/>
              <a:t> </a:t>
            </a:r>
            <a:r>
              <a:rPr sz="2400" dirty="0"/>
              <a:t>i</a:t>
            </a:r>
            <a:r>
              <a:rPr sz="2400" spc="-105" dirty="0"/>
              <a:t> </a:t>
            </a:r>
            <a:r>
              <a:rPr sz="2400" dirty="0" err="1"/>
              <a:t>individualni</a:t>
            </a:r>
            <a:r>
              <a:rPr sz="2400" spc="-85" dirty="0"/>
              <a:t> </a:t>
            </a:r>
            <a:r>
              <a:rPr sz="2400" spc="-10" dirty="0" err="1"/>
              <a:t>interesi</a:t>
            </a:r>
            <a:endParaRPr lang="sr-Latn-RS" sz="2400" spc="-10" dirty="0"/>
          </a:p>
          <a:p>
            <a:pPr marL="12700" marR="5080" indent="0" algn="just">
              <a:lnSpc>
                <a:spcPct val="100000"/>
              </a:lnSpc>
              <a:spcBef>
                <a:spcPts val="105"/>
              </a:spcBef>
              <a:buNone/>
              <a:tabLst>
                <a:tab pos="355600" algn="l"/>
              </a:tabLst>
            </a:pPr>
            <a:endParaRPr sz="2400" spc="-10" dirty="0"/>
          </a:p>
          <a:p>
            <a:pPr marL="355600" marR="5715" indent="-342900" algn="just">
              <a:lnSpc>
                <a:spcPct val="100000"/>
              </a:lnSpc>
              <a:spcBef>
                <a:spcPts val="770"/>
              </a:spcBef>
              <a:buChar char="•"/>
              <a:tabLst>
                <a:tab pos="355600" algn="l"/>
              </a:tabLst>
            </a:pPr>
            <a:r>
              <a:rPr sz="2400" dirty="0"/>
              <a:t>može</a:t>
            </a:r>
            <a:r>
              <a:rPr sz="2400" spc="-15" dirty="0"/>
              <a:t>  </a:t>
            </a:r>
            <a:r>
              <a:rPr sz="2400" dirty="0"/>
              <a:t>se</a:t>
            </a:r>
            <a:r>
              <a:rPr sz="2400" spc="-10" dirty="0"/>
              <a:t>  </a:t>
            </a:r>
            <a:r>
              <a:rPr sz="2400" dirty="0"/>
              <a:t>primenjivati</a:t>
            </a:r>
            <a:r>
              <a:rPr sz="2400" spc="-20" dirty="0"/>
              <a:t>  </a:t>
            </a:r>
            <a:r>
              <a:rPr sz="2400" dirty="0"/>
              <a:t>na</a:t>
            </a:r>
            <a:r>
              <a:rPr sz="2400" spc="-15" dirty="0"/>
              <a:t>  </a:t>
            </a:r>
            <a:r>
              <a:rPr sz="2400" dirty="0"/>
              <a:t>svim</a:t>
            </a:r>
            <a:r>
              <a:rPr sz="2400" spc="-20" dirty="0"/>
              <a:t>  </a:t>
            </a:r>
            <a:r>
              <a:rPr sz="2400" dirty="0"/>
              <a:t>nivoima</a:t>
            </a:r>
            <a:r>
              <a:rPr sz="2400" spc="-15" dirty="0"/>
              <a:t>  </a:t>
            </a:r>
            <a:r>
              <a:rPr sz="2400" spc="-50" dirty="0"/>
              <a:t>u </a:t>
            </a:r>
            <a:r>
              <a:rPr sz="2400" dirty="0"/>
              <a:t>organizaciji</a:t>
            </a:r>
            <a:r>
              <a:rPr sz="2400" spc="-55" dirty="0"/>
              <a:t> </a:t>
            </a:r>
            <a:r>
              <a:rPr sz="2400" dirty="0"/>
              <a:t>i</a:t>
            </a:r>
            <a:r>
              <a:rPr sz="2400" spc="-30" dirty="0"/>
              <a:t> </a:t>
            </a:r>
            <a:r>
              <a:rPr sz="2400" dirty="0"/>
              <a:t>u</a:t>
            </a:r>
            <a:r>
              <a:rPr sz="2400" spc="-55" dirty="0"/>
              <a:t> </a:t>
            </a:r>
            <a:r>
              <a:rPr sz="2400" dirty="0"/>
              <a:t>različitim</a:t>
            </a:r>
            <a:r>
              <a:rPr sz="2400" spc="-50" dirty="0"/>
              <a:t> </a:t>
            </a:r>
            <a:r>
              <a:rPr sz="2400" spc="-10" dirty="0"/>
              <a:t>aktivnostima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20</TotalTime>
  <Words>1058</Words>
  <Application>Microsoft Office PowerPoint</Application>
  <PresentationFormat>On-screen Show (4:3)</PresentationFormat>
  <Paragraphs>144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Gill Sans MT</vt:lpstr>
      <vt:lpstr>Microsoft Sans Serif</vt:lpstr>
      <vt:lpstr>Times New Roman</vt:lpstr>
      <vt:lpstr>Wingdings</vt:lpstr>
      <vt:lpstr>Gallery</vt:lpstr>
      <vt:lpstr>TRANSFORMACIONI PRISTUP LIDERSTVU    dr Jelisaveta Vučković</vt:lpstr>
      <vt:lpstr>Opis pristupa</vt:lpstr>
      <vt:lpstr>Definisanje</vt:lpstr>
      <vt:lpstr>PowerPoint Presentation</vt:lpstr>
      <vt:lpstr>Transformaciono liderstvo i harizma</vt:lpstr>
      <vt:lpstr>Osobine ličnosti, ponašanja i njihovo dejstvo na sledbenike harizmatičnog liderstva</vt:lpstr>
      <vt:lpstr>Model transformacionog liderstva – Bass 1985.</vt:lpstr>
      <vt:lpstr>Faktori liderstva</vt:lpstr>
      <vt:lpstr>1. Transformacioni faktori liderstva</vt:lpstr>
      <vt:lpstr>1. Transformacioni faktori liderstva</vt:lpstr>
      <vt:lpstr>Dodatni efekat transformacionog liderstva</vt:lpstr>
      <vt:lpstr>2. Transakcioni faktori liderstva</vt:lpstr>
      <vt:lpstr>3. Neliderski faktor</vt:lpstr>
      <vt:lpstr>Kako pristup objašnjava liderstvo?</vt:lpstr>
      <vt:lpstr>Prednosti i mane pristupa</vt:lpstr>
      <vt:lpstr>Primena pristupa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ivana</dc:creator>
  <cp:lastModifiedBy>Miwshovi</cp:lastModifiedBy>
  <cp:revision>4</cp:revision>
  <dcterms:created xsi:type="dcterms:W3CDTF">2025-05-27T21:33:25Z</dcterms:created>
  <dcterms:modified xsi:type="dcterms:W3CDTF">2025-05-27T23:45:11Z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2013-07-04T00:00:00Z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2025-05-27T00:00:00Z</vt:filetime>
  </property>
  <property fmtid="{D5CDD505-2E9C-101B-9397-08002B2CF9AE}" pid="5" name="Producer">
    <vt:lpwstr>Microsoft® PowerPoint® 2010</vt:lpwstr>
  </property>
</Properties>
</file>