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1304" y="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9099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281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613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734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560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243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673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9789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915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28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344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23466" y="2502865"/>
            <a:ext cx="5497067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7957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999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823466" y="2502865"/>
            <a:ext cx="5497067" cy="241412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335" algn="ctr">
              <a:lnSpc>
                <a:spcPct val="100000"/>
              </a:lnSpc>
              <a:spcBef>
                <a:spcPts val="105"/>
              </a:spcBef>
            </a:pPr>
            <a:r>
              <a:rPr dirty="0"/>
              <a:t>TIMSKO</a:t>
            </a:r>
            <a:r>
              <a:rPr spc="30" dirty="0"/>
              <a:t> </a:t>
            </a:r>
            <a:r>
              <a:rPr spc="-10" dirty="0"/>
              <a:t>LIDERSTVO</a:t>
            </a:r>
            <a:br>
              <a:rPr lang="sr-Latn-RS" spc="-10"/>
            </a:br>
            <a:br>
              <a:rPr lang="sr-Latn-RS" spc="-10"/>
            </a:br>
            <a:br>
              <a:rPr lang="sr-Latn-RS" spc="-10"/>
            </a:br>
            <a:r>
              <a:rPr lang="sr-Latn-RS" sz="2400" spc="-10"/>
              <a:t>dr Jelisaveta Vučković</a:t>
            </a:r>
            <a:endParaRPr spc="-1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366654"/>
            <a:ext cx="8378190" cy="1112484"/>
          </a:xfrm>
          <a:prstGeom prst="rect">
            <a:avLst/>
          </a:prstGeom>
        </p:spPr>
        <p:txBody>
          <a:bodyPr vert="horz" wrap="square" lIns="0" tIns="194945" rIns="0" bIns="0" rtlCol="0">
            <a:spAutoFit/>
          </a:bodyPr>
          <a:lstStyle/>
          <a:p>
            <a:pPr marL="600075" algn="ctr">
              <a:lnSpc>
                <a:spcPct val="100000"/>
              </a:lnSpc>
              <a:spcBef>
                <a:spcPts val="1535"/>
              </a:spcBef>
            </a:pPr>
            <a:r>
              <a:rPr sz="2800" dirty="0"/>
              <a:t>Opis</a:t>
            </a:r>
            <a:r>
              <a:rPr sz="2800" spc="-40" dirty="0"/>
              <a:t> </a:t>
            </a:r>
            <a:r>
              <a:rPr sz="2800" spc="-10" dirty="0"/>
              <a:t>pristupa</a:t>
            </a:r>
          </a:p>
          <a:p>
            <a:pPr marL="12700">
              <a:lnSpc>
                <a:spcPct val="100000"/>
              </a:lnSpc>
              <a:spcBef>
                <a:spcPts val="905"/>
              </a:spcBef>
              <a:tabLst>
                <a:tab pos="480059" algn="l"/>
                <a:tab pos="3146425" algn="l"/>
                <a:tab pos="4822825" algn="l"/>
                <a:tab pos="5330825" algn="l"/>
              </a:tabLst>
            </a:pPr>
            <a:endParaRPr sz="2400" dirty="0"/>
          </a:p>
        </p:txBody>
      </p:sp>
      <p:sp>
        <p:nvSpPr>
          <p:cNvPr id="4" name="object 4"/>
          <p:cNvSpPr txBox="1"/>
          <p:nvPr/>
        </p:nvSpPr>
        <p:spPr>
          <a:xfrm>
            <a:off x="383540" y="1749374"/>
            <a:ext cx="8378190" cy="467995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marR="5080" indent="-342900" algn="just">
              <a:lnSpc>
                <a:spcPct val="90000"/>
              </a:lnSpc>
              <a:spcBef>
                <a:spcPts val="434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timovi:</a:t>
            </a:r>
            <a:r>
              <a:rPr sz="2800" spc="305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organizacione</a:t>
            </a:r>
            <a:r>
              <a:rPr sz="2800" spc="320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grupe</a:t>
            </a:r>
            <a:r>
              <a:rPr sz="2800" spc="310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sastavljene</a:t>
            </a:r>
            <a:r>
              <a:rPr sz="2800" spc="320" dirty="0">
                <a:latin typeface="Microsoft Sans Serif"/>
                <a:cs typeface="Microsoft Sans Serif"/>
              </a:rPr>
              <a:t>   </a:t>
            </a:r>
            <a:r>
              <a:rPr sz="2800" spc="-25" dirty="0">
                <a:latin typeface="Microsoft Sans Serif"/>
                <a:cs typeface="Microsoft Sans Serif"/>
              </a:rPr>
              <a:t>od </a:t>
            </a:r>
            <a:r>
              <a:rPr sz="2800" dirty="0">
                <a:latin typeface="Microsoft Sans Serif"/>
                <a:cs typeface="Microsoft Sans Serif"/>
              </a:rPr>
              <a:t>međusobno</a:t>
            </a:r>
            <a:r>
              <a:rPr sz="2800" spc="635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zavisnih</a:t>
            </a:r>
            <a:r>
              <a:rPr sz="2800" spc="640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članova,</a:t>
            </a:r>
            <a:r>
              <a:rPr sz="2800" spc="635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koji</a:t>
            </a:r>
            <a:r>
              <a:rPr sz="2800" spc="630" dirty="0">
                <a:latin typeface="Microsoft Sans Serif"/>
                <a:cs typeface="Microsoft Sans Serif"/>
              </a:rPr>
              <a:t>   </a:t>
            </a:r>
            <a:r>
              <a:rPr sz="2800" spc="-10" dirty="0">
                <a:latin typeface="Microsoft Sans Serif"/>
                <a:cs typeface="Microsoft Sans Serif"/>
              </a:rPr>
              <a:t>imaju </a:t>
            </a:r>
            <a:r>
              <a:rPr sz="2800" dirty="0">
                <a:latin typeface="Microsoft Sans Serif"/>
                <a:cs typeface="Microsoft Sans Serif"/>
              </a:rPr>
              <a:t>zajedničke</a:t>
            </a:r>
            <a:r>
              <a:rPr sz="2800" spc="16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ciljeve</a:t>
            </a:r>
            <a:r>
              <a:rPr sz="2800" spc="16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15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moraju</a:t>
            </a:r>
            <a:r>
              <a:rPr sz="2800" spc="15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da</a:t>
            </a:r>
            <a:r>
              <a:rPr sz="2800" spc="15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usklađuju</a:t>
            </a:r>
            <a:r>
              <a:rPr sz="2800" spc="160" dirty="0">
                <a:latin typeface="Microsoft Sans Serif"/>
                <a:cs typeface="Microsoft Sans Serif"/>
              </a:rPr>
              <a:t>  </a:t>
            </a:r>
            <a:r>
              <a:rPr sz="2800" spc="-10" dirty="0">
                <a:latin typeface="Microsoft Sans Serif"/>
                <a:cs typeface="Microsoft Sans Serif"/>
              </a:rPr>
              <a:t>svoje </a:t>
            </a:r>
            <a:r>
              <a:rPr sz="2800" dirty="0">
                <a:latin typeface="Microsoft Sans Serif"/>
                <a:cs typeface="Microsoft Sans Serif"/>
              </a:rPr>
              <a:t>aktivnosti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da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bi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ih</a:t>
            </a:r>
            <a:r>
              <a:rPr sz="2800" spc="-10" dirty="0">
                <a:latin typeface="Microsoft Sans Serif"/>
                <a:cs typeface="Microsoft Sans Serif"/>
              </a:rPr>
              <a:t> postigli</a:t>
            </a:r>
            <a:endParaRPr sz="2800" dirty="0">
              <a:latin typeface="Microsoft Sans Serif"/>
              <a:cs typeface="Microsoft Sans Serif"/>
            </a:endParaRPr>
          </a:p>
          <a:p>
            <a:pPr marL="756285" lvl="1" indent="-286385">
              <a:lnSpc>
                <a:spcPct val="100000"/>
              </a:lnSpc>
              <a:spcBef>
                <a:spcPts val="300"/>
              </a:spcBef>
              <a:buFont typeface="Wingdings"/>
              <a:buChar char=""/>
              <a:tabLst>
                <a:tab pos="756285" algn="l"/>
              </a:tabLst>
            </a:pPr>
            <a:r>
              <a:rPr sz="2400" dirty="0">
                <a:latin typeface="Microsoft Sans Serif"/>
                <a:cs typeface="Microsoft Sans Serif"/>
              </a:rPr>
              <a:t>20</a:t>
            </a:r>
            <a:r>
              <a:rPr lang="sr-Latn-RS" sz="2400" dirty="0">
                <a:latin typeface="Microsoft Sans Serif"/>
                <a:cs typeface="Microsoft Sans Serif"/>
              </a:rPr>
              <a:t>-</a:t>
            </a:r>
            <a:r>
              <a:rPr sz="2400" dirty="0" err="1">
                <a:latin typeface="Microsoft Sans Serif"/>
                <a:cs typeface="Microsoft Sans Serif"/>
              </a:rPr>
              <a:t>tih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god.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spc="630" dirty="0">
                <a:latin typeface="Microsoft Sans Serif"/>
                <a:cs typeface="Microsoft Sans Serif"/>
              </a:rPr>
              <a:t>–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istraživanja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grupa</a:t>
            </a:r>
            <a:endParaRPr sz="2400" dirty="0">
              <a:latin typeface="Microsoft Sans Serif"/>
              <a:cs typeface="Microsoft Sans Serif"/>
            </a:endParaRPr>
          </a:p>
          <a:p>
            <a:pPr marL="756285" lvl="1" indent="-286385">
              <a:lnSpc>
                <a:spcPct val="100000"/>
              </a:lnSpc>
              <a:spcBef>
                <a:spcPts val="290"/>
              </a:spcBef>
              <a:buFont typeface="Wingdings"/>
              <a:buChar char=""/>
              <a:tabLst>
                <a:tab pos="756285" algn="l"/>
              </a:tabLst>
            </a:pPr>
            <a:r>
              <a:rPr sz="2400" dirty="0">
                <a:latin typeface="Microsoft Sans Serif"/>
                <a:cs typeface="Microsoft Sans Serif"/>
              </a:rPr>
              <a:t>40</a:t>
            </a:r>
            <a:r>
              <a:rPr lang="sr-Latn-RS" sz="2400" dirty="0">
                <a:latin typeface="Microsoft Sans Serif"/>
                <a:cs typeface="Microsoft Sans Serif"/>
              </a:rPr>
              <a:t>-</a:t>
            </a:r>
            <a:r>
              <a:rPr sz="2400" dirty="0" err="1">
                <a:latin typeface="Microsoft Sans Serif"/>
                <a:cs typeface="Microsoft Sans Serif"/>
              </a:rPr>
              <a:t>tih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god.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spc="630" dirty="0">
                <a:latin typeface="Microsoft Sans Serif"/>
                <a:cs typeface="Microsoft Sans Serif"/>
              </a:rPr>
              <a:t>–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istraživanja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grupne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dinamike</a:t>
            </a:r>
            <a:endParaRPr sz="2400" dirty="0">
              <a:latin typeface="Microsoft Sans Serif"/>
              <a:cs typeface="Microsoft Sans Serif"/>
            </a:endParaRPr>
          </a:p>
          <a:p>
            <a:pPr marL="755650" lvl="1" indent="-285750">
              <a:lnSpc>
                <a:spcPts val="2735"/>
              </a:lnSpc>
              <a:spcBef>
                <a:spcPts val="290"/>
              </a:spcBef>
              <a:buFont typeface="Wingdings"/>
              <a:buChar char=""/>
              <a:tabLst>
                <a:tab pos="755650" algn="l"/>
              </a:tabLst>
            </a:pPr>
            <a:r>
              <a:rPr sz="2400" dirty="0">
                <a:latin typeface="Microsoft Sans Serif"/>
                <a:cs typeface="Microsoft Sans Serif"/>
              </a:rPr>
              <a:t>50</a:t>
            </a:r>
            <a:r>
              <a:rPr lang="sr-Latn-RS" sz="2400" dirty="0">
                <a:latin typeface="Microsoft Sans Serif"/>
                <a:cs typeface="Microsoft Sans Serif"/>
              </a:rPr>
              <a:t>-</a:t>
            </a:r>
            <a:r>
              <a:rPr sz="2400" dirty="0" err="1">
                <a:latin typeface="Microsoft Sans Serif"/>
                <a:cs typeface="Microsoft Sans Serif"/>
              </a:rPr>
              <a:t>tih</a:t>
            </a:r>
            <a:r>
              <a:rPr sz="2400" spc="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god.</a:t>
            </a:r>
            <a:r>
              <a:rPr sz="2400" spc="70" dirty="0">
                <a:latin typeface="Microsoft Sans Serif"/>
                <a:cs typeface="Microsoft Sans Serif"/>
              </a:rPr>
              <a:t> </a:t>
            </a:r>
            <a:r>
              <a:rPr sz="2400" spc="630" dirty="0">
                <a:latin typeface="Microsoft Sans Serif"/>
                <a:cs typeface="Microsoft Sans Serif"/>
              </a:rPr>
              <a:t>–</a:t>
            </a:r>
            <a:r>
              <a:rPr sz="2400" spc="8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analiza</a:t>
            </a:r>
            <a:r>
              <a:rPr sz="2400" spc="8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timskog</a:t>
            </a:r>
            <a:r>
              <a:rPr sz="2400" spc="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rada</a:t>
            </a:r>
            <a:r>
              <a:rPr sz="2400" spc="8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u</a:t>
            </a:r>
            <a:r>
              <a:rPr sz="2400" spc="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grupama</a:t>
            </a:r>
            <a:r>
              <a:rPr sz="2400" spc="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7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liderstva</a:t>
            </a:r>
            <a:endParaRPr sz="2400" dirty="0">
              <a:latin typeface="Microsoft Sans Serif"/>
              <a:cs typeface="Microsoft Sans Serif"/>
            </a:endParaRPr>
          </a:p>
          <a:p>
            <a:pPr marL="756285">
              <a:lnSpc>
                <a:spcPts val="2735"/>
              </a:lnSpc>
            </a:pPr>
            <a:r>
              <a:rPr sz="2400" dirty="0">
                <a:latin typeface="Microsoft Sans Serif"/>
                <a:cs typeface="Microsoft Sans Serif"/>
              </a:rPr>
              <a:t>u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grupama</a:t>
            </a:r>
            <a:endParaRPr sz="2400" dirty="0">
              <a:latin typeface="Microsoft Sans Serif"/>
              <a:cs typeface="Microsoft Sans Serif"/>
            </a:endParaRPr>
          </a:p>
          <a:p>
            <a:pPr marL="756285" lvl="1" indent="-286385">
              <a:lnSpc>
                <a:spcPct val="100000"/>
              </a:lnSpc>
              <a:spcBef>
                <a:spcPts val="290"/>
              </a:spcBef>
              <a:buFont typeface="Wingdings"/>
              <a:buChar char=""/>
              <a:tabLst>
                <a:tab pos="756285" algn="l"/>
              </a:tabLst>
            </a:pPr>
            <a:r>
              <a:rPr sz="2400" dirty="0">
                <a:latin typeface="Microsoft Sans Serif"/>
                <a:cs typeface="Microsoft Sans Serif"/>
              </a:rPr>
              <a:t>60</a:t>
            </a:r>
            <a:r>
              <a:rPr lang="sr-Latn-RS" sz="2400" dirty="0">
                <a:latin typeface="Microsoft Sans Serif"/>
                <a:cs typeface="Microsoft Sans Serif"/>
              </a:rPr>
              <a:t>-</a:t>
            </a:r>
            <a:r>
              <a:rPr sz="2400" dirty="0" err="1">
                <a:latin typeface="Microsoft Sans Serif"/>
                <a:cs typeface="Microsoft Sans Serif"/>
              </a:rPr>
              <a:t>tih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 err="1">
                <a:latin typeface="Microsoft Sans Serif"/>
                <a:cs typeface="Microsoft Sans Serif"/>
              </a:rPr>
              <a:t>i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70</a:t>
            </a:r>
            <a:r>
              <a:rPr lang="sr-Latn-RS" sz="2400" dirty="0">
                <a:latin typeface="Microsoft Sans Serif"/>
                <a:cs typeface="Microsoft Sans Serif"/>
              </a:rPr>
              <a:t>-</a:t>
            </a:r>
            <a:r>
              <a:rPr sz="2400" dirty="0" err="1">
                <a:latin typeface="Microsoft Sans Serif"/>
                <a:cs typeface="Microsoft Sans Serif"/>
              </a:rPr>
              <a:t>tih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god.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spc="630" dirty="0">
                <a:latin typeface="Microsoft Sans Serif"/>
                <a:cs typeface="Microsoft Sans Serif"/>
              </a:rPr>
              <a:t>–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razvoj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tima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liderska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efektivnost</a:t>
            </a:r>
            <a:endParaRPr sz="2400" dirty="0">
              <a:latin typeface="Microsoft Sans Serif"/>
              <a:cs typeface="Microsoft Sans Serif"/>
            </a:endParaRPr>
          </a:p>
          <a:p>
            <a:pPr marL="756285" lvl="1" indent="-286385">
              <a:lnSpc>
                <a:spcPct val="100000"/>
              </a:lnSpc>
              <a:spcBef>
                <a:spcPts val="290"/>
              </a:spcBef>
              <a:buFont typeface="Wingdings"/>
              <a:buChar char=""/>
              <a:tabLst>
                <a:tab pos="756285" algn="l"/>
              </a:tabLst>
            </a:pPr>
            <a:r>
              <a:rPr sz="2400" dirty="0">
                <a:latin typeface="Microsoft Sans Serif"/>
                <a:cs typeface="Microsoft Sans Serif"/>
              </a:rPr>
              <a:t>80</a:t>
            </a:r>
            <a:r>
              <a:rPr lang="sr-Latn-RS" sz="2400" dirty="0">
                <a:latin typeface="Microsoft Sans Serif"/>
                <a:cs typeface="Microsoft Sans Serif"/>
              </a:rPr>
              <a:t>-</a:t>
            </a:r>
            <a:r>
              <a:rPr sz="2400" dirty="0" err="1">
                <a:latin typeface="Microsoft Sans Serif"/>
                <a:cs typeface="Microsoft Sans Serif"/>
              </a:rPr>
              <a:t>tih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god.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spc="630" dirty="0">
                <a:latin typeface="Microsoft Sans Serif"/>
                <a:cs typeface="Microsoft Sans Serif"/>
              </a:rPr>
              <a:t>–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timovi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za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kvalitet,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inovacije</a:t>
            </a:r>
            <a:endParaRPr sz="2400" dirty="0">
              <a:latin typeface="Microsoft Sans Serif"/>
              <a:cs typeface="Microsoft Sans Serif"/>
            </a:endParaRPr>
          </a:p>
          <a:p>
            <a:pPr marL="756285" marR="8255" lvl="1" indent="-287020">
              <a:lnSpc>
                <a:spcPts val="2590"/>
              </a:lnSpc>
              <a:spcBef>
                <a:spcPts val="615"/>
              </a:spcBef>
              <a:buFont typeface="Wingdings"/>
              <a:buChar char=""/>
              <a:tabLst>
                <a:tab pos="756285" algn="l"/>
                <a:tab pos="1720850" algn="l"/>
                <a:tab pos="2533650" algn="l"/>
                <a:tab pos="2922270" algn="l"/>
                <a:tab pos="5040630" algn="l"/>
                <a:tab pos="6496685" algn="l"/>
                <a:tab pos="7038975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90</a:t>
            </a:r>
            <a:r>
              <a:rPr lang="sr-Latn-RS" sz="2400" spc="-10" dirty="0">
                <a:latin typeface="Microsoft Sans Serif"/>
                <a:cs typeface="Microsoft Sans Serif"/>
              </a:rPr>
              <a:t>-</a:t>
            </a:r>
            <a:r>
              <a:rPr sz="2400" spc="-10" dirty="0" err="1">
                <a:latin typeface="Microsoft Sans Serif"/>
                <a:cs typeface="Microsoft Sans Serif"/>
              </a:rPr>
              <a:t>tih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0" dirty="0">
                <a:latin typeface="Microsoft Sans Serif"/>
                <a:cs typeface="Microsoft Sans Serif"/>
              </a:rPr>
              <a:t>god.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580" dirty="0">
                <a:latin typeface="Microsoft Sans Serif"/>
                <a:cs typeface="Microsoft Sans Serif"/>
              </a:rPr>
              <a:t>–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organizacione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strategije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sa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globalnog aspekta</a:t>
            </a:r>
            <a:endParaRPr sz="24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00" y="769937"/>
            <a:ext cx="8378190" cy="531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715" indent="-342900" algn="just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800" i="1" dirty="0">
                <a:latin typeface="Arial"/>
                <a:cs typeface="Arial"/>
              </a:rPr>
              <a:t>savremene</a:t>
            </a:r>
            <a:r>
              <a:rPr sz="2800" i="1" spc="515" dirty="0">
                <a:latin typeface="Arial"/>
                <a:cs typeface="Arial"/>
              </a:rPr>
              <a:t>    </a:t>
            </a:r>
            <a:r>
              <a:rPr sz="2800" i="1" dirty="0">
                <a:latin typeface="Arial"/>
                <a:cs typeface="Arial"/>
              </a:rPr>
              <a:t>organizacije</a:t>
            </a:r>
            <a:r>
              <a:rPr sz="2800" i="1" spc="515" dirty="0">
                <a:latin typeface="Arial"/>
                <a:cs typeface="Arial"/>
              </a:rPr>
              <a:t>    </a:t>
            </a:r>
            <a:r>
              <a:rPr sz="2800" dirty="0">
                <a:latin typeface="Microsoft Sans Serif"/>
                <a:cs typeface="Microsoft Sans Serif"/>
              </a:rPr>
              <a:t>su</a:t>
            </a:r>
            <a:r>
              <a:rPr sz="2800" spc="555" dirty="0">
                <a:latin typeface="Microsoft Sans Serif"/>
                <a:cs typeface="Microsoft Sans Serif"/>
              </a:rPr>
              <a:t>    </a:t>
            </a:r>
            <a:r>
              <a:rPr sz="2800" spc="-10" dirty="0">
                <a:latin typeface="Microsoft Sans Serif"/>
                <a:cs typeface="Microsoft Sans Serif"/>
              </a:rPr>
              <a:t>konkurentne </a:t>
            </a:r>
            <a:r>
              <a:rPr sz="2800" dirty="0">
                <a:latin typeface="Microsoft Sans Serif"/>
                <a:cs typeface="Microsoft Sans Serif"/>
              </a:rPr>
              <a:t>zahvaljujući</a:t>
            </a:r>
            <a:r>
              <a:rPr sz="2800" spc="3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plićoj</a:t>
            </a:r>
            <a:r>
              <a:rPr sz="2800" spc="3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organizacionoj</a:t>
            </a:r>
            <a:r>
              <a:rPr sz="2800" spc="3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strukturi</a:t>
            </a:r>
            <a:r>
              <a:rPr sz="2800" spc="3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koja</a:t>
            </a:r>
            <a:r>
              <a:rPr sz="2800" spc="32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se </a:t>
            </a:r>
            <a:r>
              <a:rPr sz="2800" dirty="0">
                <a:latin typeface="Microsoft Sans Serif"/>
                <a:cs typeface="Microsoft Sans Serif"/>
              </a:rPr>
              <a:t>oslanja</a:t>
            </a:r>
            <a:r>
              <a:rPr sz="2800" spc="6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na</a:t>
            </a:r>
            <a:r>
              <a:rPr sz="2800" spc="650" dirty="0">
                <a:latin typeface="Microsoft Sans Serif"/>
                <a:cs typeface="Microsoft Sans Serif"/>
              </a:rPr>
              <a:t> </a:t>
            </a:r>
            <a:r>
              <a:rPr sz="2800" b="1" dirty="0">
                <a:latin typeface="Arial"/>
                <a:cs typeface="Arial"/>
              </a:rPr>
              <a:t>timove</a:t>
            </a:r>
            <a:r>
              <a:rPr sz="2800" b="1" spc="630" dirty="0">
                <a:latin typeface="Arial"/>
                <a:cs typeface="Arial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650" dirty="0">
                <a:latin typeface="Microsoft Sans Serif"/>
                <a:cs typeface="Microsoft Sans Serif"/>
              </a:rPr>
              <a:t> </a:t>
            </a:r>
            <a:r>
              <a:rPr sz="2800" b="1" dirty="0">
                <a:latin typeface="Arial"/>
                <a:cs typeface="Arial"/>
              </a:rPr>
              <a:t>nove</a:t>
            </a:r>
            <a:r>
              <a:rPr sz="2800" b="1" spc="6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tehnologije</a:t>
            </a:r>
            <a:r>
              <a:rPr sz="2800" b="1" spc="620" dirty="0">
                <a:latin typeface="Arial"/>
                <a:cs typeface="Arial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da</a:t>
            </a:r>
            <a:r>
              <a:rPr sz="2800" spc="6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bi</a:t>
            </a:r>
            <a:r>
              <a:rPr sz="2800" spc="64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se </a:t>
            </a:r>
            <a:r>
              <a:rPr sz="2800" dirty="0">
                <a:latin typeface="Microsoft Sans Serif"/>
                <a:cs typeface="Microsoft Sans Serif"/>
              </a:rPr>
              <a:t>omogućila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komunikacija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vremenu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prostoru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organizaciona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struktura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zasnovana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na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timovima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je </a:t>
            </a:r>
            <a:r>
              <a:rPr sz="2800" dirty="0">
                <a:latin typeface="Microsoft Sans Serif"/>
                <a:cs typeface="Microsoft Sans Serif"/>
              </a:rPr>
              <a:t>konkurentna</a:t>
            </a:r>
            <a:r>
              <a:rPr sz="2800" spc="254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jer</a:t>
            </a:r>
            <a:r>
              <a:rPr sz="2800" spc="250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omogućava</a:t>
            </a:r>
            <a:r>
              <a:rPr sz="2800" spc="254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brz</a:t>
            </a:r>
            <a:r>
              <a:rPr sz="2800" spc="250" dirty="0">
                <a:latin typeface="Microsoft Sans Serif"/>
                <a:cs typeface="Microsoft Sans Serif"/>
              </a:rPr>
              <a:t>   </a:t>
            </a:r>
            <a:r>
              <a:rPr sz="2800" dirty="0">
                <a:latin typeface="Microsoft Sans Serif"/>
                <a:cs typeface="Microsoft Sans Serif"/>
              </a:rPr>
              <a:t>odgovor</a:t>
            </a:r>
            <a:r>
              <a:rPr sz="2800" spc="250" dirty="0">
                <a:latin typeface="Microsoft Sans Serif"/>
                <a:cs typeface="Microsoft Sans Serif"/>
              </a:rPr>
              <a:t>   </a:t>
            </a:r>
            <a:r>
              <a:rPr sz="2800" spc="-50" dirty="0">
                <a:latin typeface="Microsoft Sans Serif"/>
                <a:cs typeface="Microsoft Sans Serif"/>
              </a:rPr>
              <a:t>i </a:t>
            </a:r>
            <a:r>
              <a:rPr sz="2800" dirty="0">
                <a:latin typeface="Microsoft Sans Serif"/>
                <a:cs typeface="Microsoft Sans Serif"/>
              </a:rPr>
              <a:t>prilagođavanje</a:t>
            </a:r>
            <a:r>
              <a:rPr sz="2800" spc="12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na</a:t>
            </a:r>
            <a:r>
              <a:rPr sz="2800" spc="114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stalne</a:t>
            </a:r>
            <a:r>
              <a:rPr sz="2800" spc="114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10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ubrzane</a:t>
            </a:r>
            <a:r>
              <a:rPr sz="2800" spc="12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promene</a:t>
            </a:r>
            <a:r>
              <a:rPr sz="2800" spc="114" dirty="0">
                <a:latin typeface="Microsoft Sans Serif"/>
                <a:cs typeface="Microsoft Sans Serif"/>
              </a:rPr>
              <a:t>  </a:t>
            </a:r>
            <a:r>
              <a:rPr sz="2800" spc="-50" dirty="0">
                <a:latin typeface="Microsoft Sans Serif"/>
                <a:cs typeface="Microsoft Sans Serif"/>
              </a:rPr>
              <a:t>u </a:t>
            </a:r>
            <a:r>
              <a:rPr sz="2800" spc="-10" dirty="0">
                <a:latin typeface="Microsoft Sans Serif"/>
                <a:cs typeface="Microsoft Sans Serif"/>
              </a:rPr>
              <a:t>okruženju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6350" indent="-342900" algn="just">
              <a:lnSpc>
                <a:spcPct val="100000"/>
              </a:lnSpc>
              <a:spcBef>
                <a:spcPts val="680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uvođenje</a:t>
            </a:r>
            <a:r>
              <a:rPr sz="2800" spc="3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timova</a:t>
            </a:r>
            <a:r>
              <a:rPr sz="2800" spc="2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dovodi</a:t>
            </a:r>
            <a:r>
              <a:rPr sz="2800" spc="2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do</a:t>
            </a:r>
            <a:r>
              <a:rPr sz="2800" spc="2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veće</a:t>
            </a:r>
            <a:r>
              <a:rPr sz="2800" spc="20" dirty="0">
                <a:latin typeface="Microsoft Sans Serif"/>
                <a:cs typeface="Microsoft Sans Serif"/>
              </a:rPr>
              <a:t>  </a:t>
            </a:r>
            <a:r>
              <a:rPr sz="2800" spc="-10" dirty="0">
                <a:latin typeface="Microsoft Sans Serif"/>
                <a:cs typeface="Microsoft Sans Serif"/>
              </a:rPr>
              <a:t>produktivnosti, </a:t>
            </a:r>
            <a:r>
              <a:rPr sz="2800" dirty="0">
                <a:latin typeface="Microsoft Sans Serif"/>
                <a:cs typeface="Microsoft Sans Serif"/>
              </a:rPr>
              <a:t>efektivnijeg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korišćenja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resursa,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boljeg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odlučivanja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i </a:t>
            </a:r>
            <a:r>
              <a:rPr sz="2800" dirty="0">
                <a:latin typeface="Microsoft Sans Serif"/>
                <a:cs typeface="Microsoft Sans Serif"/>
              </a:rPr>
              <a:t>donošenja</a:t>
            </a:r>
            <a:r>
              <a:rPr sz="2800" spc="41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odluka,</a:t>
            </a:r>
            <a:r>
              <a:rPr sz="2800" spc="41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većeg</a:t>
            </a:r>
            <a:r>
              <a:rPr sz="2800" spc="42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stepena</a:t>
            </a:r>
            <a:r>
              <a:rPr sz="2800" spc="42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inovacije</a:t>
            </a:r>
            <a:r>
              <a:rPr sz="2800" spc="420" dirty="0">
                <a:latin typeface="Microsoft Sans Serif"/>
                <a:cs typeface="Microsoft Sans Serif"/>
              </a:rPr>
              <a:t>  </a:t>
            </a:r>
            <a:r>
              <a:rPr sz="2800" spc="-50" dirty="0">
                <a:latin typeface="Microsoft Sans Serif"/>
                <a:cs typeface="Microsoft Sans Serif"/>
              </a:rPr>
              <a:t>i </a:t>
            </a:r>
            <a:r>
              <a:rPr sz="2800" spc="-10" dirty="0">
                <a:latin typeface="Microsoft Sans Serif"/>
                <a:cs typeface="Microsoft Sans Serif"/>
              </a:rPr>
              <a:t>kreativnosti</a:t>
            </a:r>
            <a:endParaRPr sz="2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222" y="727392"/>
            <a:ext cx="8377555" cy="54032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postizanje</a:t>
            </a:r>
            <a:r>
              <a:rPr sz="2800" spc="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uspeha</a:t>
            </a:r>
            <a:r>
              <a:rPr sz="2800" spc="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izbegavanje</a:t>
            </a:r>
            <a:r>
              <a:rPr sz="2800" spc="1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neuspeha</a:t>
            </a:r>
            <a:r>
              <a:rPr sz="2800" spc="10" dirty="0">
                <a:latin typeface="Microsoft Sans Serif"/>
                <a:cs typeface="Microsoft Sans Serif"/>
              </a:rPr>
              <a:t>  </a:t>
            </a:r>
            <a:r>
              <a:rPr sz="2800" spc="-20" dirty="0">
                <a:latin typeface="Microsoft Sans Serif"/>
                <a:cs typeface="Microsoft Sans Serif"/>
              </a:rPr>
              <a:t>tima </a:t>
            </a:r>
            <a:r>
              <a:rPr sz="2800" dirty="0">
                <a:latin typeface="Microsoft Sans Serif"/>
                <a:cs typeface="Microsoft Sans Serif"/>
              </a:rPr>
              <a:t>ključno</a:t>
            </a:r>
            <a:r>
              <a:rPr sz="2800" spc="484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je</a:t>
            </a:r>
            <a:r>
              <a:rPr sz="2800" spc="484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za</a:t>
            </a:r>
            <a:r>
              <a:rPr sz="2800" spc="4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razumevanje</a:t>
            </a:r>
            <a:r>
              <a:rPr sz="2800" spc="5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uloge</a:t>
            </a:r>
            <a:r>
              <a:rPr sz="2800" spc="484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liderstva</a:t>
            </a:r>
            <a:r>
              <a:rPr sz="2800" spc="49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unutar </a:t>
            </a:r>
            <a:r>
              <a:rPr sz="2800" spc="-20" dirty="0">
                <a:latin typeface="Microsoft Sans Serif"/>
                <a:cs typeface="Microsoft Sans Serif"/>
              </a:rPr>
              <a:t>tima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5715" indent="-342900" algn="just">
              <a:lnSpc>
                <a:spcPct val="100000"/>
              </a:lnSpc>
              <a:spcBef>
                <a:spcPts val="675"/>
              </a:spcBef>
            </a:pPr>
            <a:r>
              <a:rPr sz="2800" i="1" dirty="0">
                <a:latin typeface="Arial"/>
                <a:cs typeface="Arial"/>
              </a:rPr>
              <a:t>“Mogli</a:t>
            </a:r>
            <a:r>
              <a:rPr sz="2800" i="1" spc="-1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bismo</a:t>
            </a:r>
            <a:r>
              <a:rPr sz="2800" i="1" spc="-2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da</a:t>
            </a:r>
            <a:r>
              <a:rPr sz="2800" i="1" spc="-3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argumentujemo</a:t>
            </a:r>
            <a:r>
              <a:rPr sz="2800" i="1" spc="-2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da</a:t>
            </a:r>
            <a:r>
              <a:rPr sz="2800" i="1" spc="-2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efektivan</a:t>
            </a:r>
            <a:r>
              <a:rPr sz="2800" i="1" spc="-15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liderski </a:t>
            </a:r>
            <a:r>
              <a:rPr sz="2800" i="1" dirty="0">
                <a:latin typeface="Arial"/>
                <a:cs typeface="Arial"/>
              </a:rPr>
              <a:t>proces</a:t>
            </a:r>
            <a:r>
              <a:rPr sz="2800" i="1" spc="530" dirty="0">
                <a:latin typeface="Arial"/>
                <a:cs typeface="Arial"/>
              </a:rPr>
              <a:t>  </a:t>
            </a:r>
            <a:r>
              <a:rPr sz="2800" i="1" dirty="0">
                <a:latin typeface="Arial"/>
                <a:cs typeface="Arial"/>
              </a:rPr>
              <a:t>predstavlja</a:t>
            </a:r>
            <a:r>
              <a:rPr sz="2800" i="1" spc="535" dirty="0">
                <a:latin typeface="Arial"/>
                <a:cs typeface="Arial"/>
              </a:rPr>
              <a:t>  </a:t>
            </a:r>
            <a:r>
              <a:rPr sz="2800" i="1" dirty="0">
                <a:latin typeface="Arial"/>
                <a:cs typeface="Arial"/>
              </a:rPr>
              <a:t>možda</a:t>
            </a:r>
            <a:r>
              <a:rPr sz="2800" i="1" spc="535" dirty="0">
                <a:latin typeface="Arial"/>
                <a:cs typeface="Arial"/>
              </a:rPr>
              <a:t>  </a:t>
            </a:r>
            <a:r>
              <a:rPr sz="2800" i="1" dirty="0">
                <a:latin typeface="Arial"/>
                <a:cs typeface="Arial"/>
              </a:rPr>
              <a:t>i</a:t>
            </a:r>
            <a:r>
              <a:rPr sz="2800" i="1" spc="530" dirty="0">
                <a:latin typeface="Arial"/>
                <a:cs typeface="Arial"/>
              </a:rPr>
              <a:t>  </a:t>
            </a:r>
            <a:r>
              <a:rPr sz="2800" i="1" dirty="0">
                <a:latin typeface="Arial"/>
                <a:cs typeface="Arial"/>
              </a:rPr>
              <a:t>najvažniji</a:t>
            </a:r>
            <a:r>
              <a:rPr sz="2800" i="1" spc="540" dirty="0">
                <a:latin typeface="Arial"/>
                <a:cs typeface="Arial"/>
              </a:rPr>
              <a:t>  </a:t>
            </a:r>
            <a:r>
              <a:rPr sz="2800" i="1" spc="-10" dirty="0">
                <a:latin typeface="Arial"/>
                <a:cs typeface="Arial"/>
              </a:rPr>
              <a:t>faktor </a:t>
            </a:r>
            <a:r>
              <a:rPr sz="2800" i="1" dirty="0">
                <a:latin typeface="Arial"/>
                <a:cs typeface="Arial"/>
              </a:rPr>
              <a:t>uspeha</a:t>
            </a:r>
            <a:r>
              <a:rPr sz="2800" i="1" spc="-1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organizacionih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timova” </a:t>
            </a:r>
            <a:r>
              <a:rPr sz="2800" dirty="0">
                <a:latin typeface="Microsoft Sans Serif"/>
                <a:cs typeface="Microsoft Sans Serif"/>
              </a:rPr>
              <a:t>(Zaccaro,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Rittman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i </a:t>
            </a:r>
            <a:r>
              <a:rPr sz="2800" dirty="0">
                <a:latin typeface="Microsoft Sans Serif"/>
                <a:cs typeface="Microsoft Sans Serif"/>
              </a:rPr>
              <a:t>Marks,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2001)</a:t>
            </a:r>
            <a:endParaRPr sz="2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40"/>
              </a:spcBef>
            </a:pPr>
            <a:endParaRPr sz="2800" dirty="0">
              <a:latin typeface="Microsoft Sans Serif"/>
              <a:cs typeface="Microsoft Sans Serif"/>
            </a:endParaRPr>
          </a:p>
          <a:p>
            <a:pPr marL="355600" marR="6350" indent="-342900" algn="just">
              <a:lnSpc>
                <a:spcPct val="100000"/>
              </a:lnSpc>
              <a:buFont typeface="Microsoft Sans Serif"/>
              <a:buChar char="•"/>
              <a:tabLst>
                <a:tab pos="355600" algn="l"/>
              </a:tabLst>
            </a:pPr>
            <a:r>
              <a:rPr sz="2800" i="1" dirty="0">
                <a:latin typeface="Arial"/>
                <a:cs typeface="Arial"/>
              </a:rPr>
              <a:t>funkcije</a:t>
            </a:r>
            <a:r>
              <a:rPr sz="2800" i="1" spc="63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liderstva</a:t>
            </a:r>
            <a:r>
              <a:rPr sz="2800" i="1" spc="615" dirty="0">
                <a:latin typeface="Arial"/>
                <a:cs typeface="Arial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može</a:t>
            </a:r>
            <a:r>
              <a:rPr sz="2800" spc="6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da</a:t>
            </a:r>
            <a:r>
              <a:rPr sz="2800" spc="6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obavlja</a:t>
            </a:r>
            <a:r>
              <a:rPr sz="2800" spc="66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formalni</a:t>
            </a:r>
            <a:r>
              <a:rPr sz="2800" spc="67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lider </a:t>
            </a:r>
            <a:r>
              <a:rPr sz="2800" dirty="0">
                <a:latin typeface="Microsoft Sans Serif"/>
                <a:cs typeface="Microsoft Sans Serif"/>
              </a:rPr>
              <a:t>tima</a:t>
            </a:r>
            <a:r>
              <a:rPr sz="2800" spc="34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ili</a:t>
            </a:r>
            <a:r>
              <a:rPr sz="2800" spc="34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one</a:t>
            </a:r>
            <a:r>
              <a:rPr sz="2800" spc="34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mogu</a:t>
            </a:r>
            <a:r>
              <a:rPr sz="2800" spc="34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da</a:t>
            </a:r>
            <a:r>
              <a:rPr sz="2800" spc="34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budu</a:t>
            </a:r>
            <a:r>
              <a:rPr sz="2800" spc="34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podeljene</a:t>
            </a:r>
            <a:r>
              <a:rPr sz="2800" spc="355" dirty="0">
                <a:latin typeface="Microsoft Sans Serif"/>
                <a:cs typeface="Microsoft Sans Serif"/>
              </a:rPr>
              <a:t>  </a:t>
            </a:r>
            <a:r>
              <a:rPr sz="2800" spc="-20" dirty="0">
                <a:latin typeface="Microsoft Sans Serif"/>
                <a:cs typeface="Microsoft Sans Serif"/>
              </a:rPr>
              <a:t>među </a:t>
            </a:r>
            <a:r>
              <a:rPr sz="2800" dirty="0">
                <a:latin typeface="Microsoft Sans Serif"/>
                <a:cs typeface="Microsoft Sans Serif"/>
              </a:rPr>
              <a:t>članovima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tima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725" dirty="0">
                <a:latin typeface="Microsoft Sans Serif"/>
                <a:cs typeface="Microsoft Sans Serif"/>
              </a:rPr>
              <a:t>–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b="1" dirty="0">
                <a:latin typeface="Arial"/>
                <a:cs typeface="Arial"/>
              </a:rPr>
              <a:t>zajedničko/podeljeno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liderstvo </a:t>
            </a:r>
            <a:r>
              <a:rPr sz="2800" dirty="0">
                <a:latin typeface="Microsoft Sans Serif"/>
                <a:cs typeface="Microsoft Sans Serif"/>
              </a:rPr>
              <a:t>(liderski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potencijal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celog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tima)</a:t>
            </a:r>
            <a:endParaRPr sz="2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8411" y="0"/>
            <a:ext cx="6571343" cy="1049235"/>
          </a:xfrm>
          <a:prstGeom prst="rect">
            <a:avLst/>
          </a:prstGeom>
        </p:spPr>
        <p:txBody>
          <a:bodyPr vert="horz" wrap="square" lIns="0" tIns="491871" rIns="0" bIns="0" rtlCol="0">
            <a:spAutoFit/>
          </a:bodyPr>
          <a:lstStyle/>
          <a:p>
            <a:pPr marL="303530">
              <a:lnSpc>
                <a:spcPct val="100000"/>
              </a:lnSpc>
              <a:spcBef>
                <a:spcPts val="105"/>
              </a:spcBef>
            </a:pPr>
            <a:r>
              <a:rPr dirty="0"/>
              <a:t>Model</a:t>
            </a:r>
            <a:r>
              <a:rPr spc="-45" dirty="0"/>
              <a:t> </a:t>
            </a:r>
            <a:r>
              <a:rPr dirty="0"/>
              <a:t>timskog</a:t>
            </a:r>
            <a:r>
              <a:rPr spc="-65" dirty="0"/>
              <a:t> </a:t>
            </a:r>
            <a:r>
              <a:rPr spc="-10" dirty="0"/>
              <a:t>liderstva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95374"/>
            <a:ext cx="8074659" cy="119697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9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Microsoft Sans Serif"/>
                <a:cs typeface="Microsoft Sans Serif"/>
              </a:rPr>
              <a:t>liderstvo</a:t>
            </a:r>
            <a:r>
              <a:rPr sz="3200" spc="-10" dirty="0">
                <a:latin typeface="Microsoft Sans Serif"/>
                <a:cs typeface="Microsoft Sans Serif"/>
              </a:rPr>
              <a:t> </a:t>
            </a:r>
            <a:r>
              <a:rPr sz="3200" spc="840" dirty="0">
                <a:latin typeface="Microsoft Sans Serif"/>
                <a:cs typeface="Microsoft Sans Serif"/>
              </a:rPr>
              <a:t>–</a:t>
            </a:r>
            <a:r>
              <a:rPr sz="3200" spc="-5" dirty="0">
                <a:latin typeface="Microsoft Sans Serif"/>
                <a:cs typeface="Microsoft Sans Serif"/>
              </a:rPr>
              <a:t> </a:t>
            </a:r>
            <a:r>
              <a:rPr lang="en-US" sz="3200" dirty="0">
                <a:latin typeface="Microsoft Sans Serif"/>
                <a:cs typeface="Microsoft Sans Serif"/>
              </a:rPr>
              <a:t>“</a:t>
            </a:r>
            <a:r>
              <a:rPr sz="3200" dirty="0" err="1">
                <a:latin typeface="Microsoft Sans Serif"/>
                <a:cs typeface="Microsoft Sans Serif"/>
              </a:rPr>
              <a:t>pokretač</a:t>
            </a:r>
            <a:r>
              <a:rPr sz="3200" dirty="0">
                <a:latin typeface="Microsoft Sans Serif"/>
                <a:cs typeface="Microsoft Sans Serif"/>
              </a:rPr>
              <a:t>”</a:t>
            </a:r>
            <a:r>
              <a:rPr sz="3200" spc="-4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timske</a:t>
            </a:r>
            <a:r>
              <a:rPr sz="3200" spc="-2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efektivnosti</a:t>
            </a:r>
            <a:endParaRPr sz="3200" dirty="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2616200" algn="l"/>
                <a:tab pos="5146040" algn="l"/>
                <a:tab pos="5962015" algn="l"/>
              </a:tabLst>
            </a:pPr>
            <a:r>
              <a:rPr sz="3200" spc="-10" dirty="0">
                <a:latin typeface="Microsoft Sans Serif"/>
                <a:cs typeface="Microsoft Sans Serif"/>
              </a:rPr>
              <a:t>mentalna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mapa/slika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790" dirty="0">
                <a:latin typeface="Microsoft Sans Serif"/>
                <a:cs typeface="Microsoft Sans Serif"/>
              </a:rPr>
              <a:t>–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omogućava</a:t>
            </a:r>
            <a:endParaRPr sz="3200" dirty="0">
              <a:latin typeface="Microsoft Sans Serif"/>
              <a:cs typeface="Microsoft Sans Serif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59789" y="2517203"/>
          <a:ext cx="7768589" cy="14287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3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0534">
                <a:tc>
                  <a:txBody>
                    <a:bodyPr/>
                    <a:lstStyle/>
                    <a:p>
                      <a:pPr marL="31750">
                        <a:lnSpc>
                          <a:spcPts val="3540"/>
                        </a:lnSpc>
                        <a:tabLst>
                          <a:tab pos="2028189" algn="l"/>
                          <a:tab pos="3979545" algn="l"/>
                        </a:tabLst>
                      </a:pPr>
                      <a:r>
                        <a:rPr sz="3200" spc="-10" dirty="0">
                          <a:latin typeface="Microsoft Sans Serif"/>
                          <a:cs typeface="Microsoft Sans Serif"/>
                        </a:rPr>
                        <a:t>otkrivanje</a:t>
                      </a:r>
                      <a:r>
                        <a:rPr sz="3200" dirty="0"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3200" spc="-10" dirty="0">
                          <a:latin typeface="Microsoft Sans Serif"/>
                          <a:cs typeface="Microsoft Sans Serif"/>
                        </a:rPr>
                        <a:t>problema</a:t>
                      </a:r>
                      <a:r>
                        <a:rPr sz="3200" dirty="0"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3200" spc="-50" dirty="0">
                          <a:latin typeface="Microsoft Sans Serif"/>
                          <a:cs typeface="Microsoft Sans Serif"/>
                        </a:rPr>
                        <a:t>u</a:t>
                      </a:r>
                      <a:endParaRPr sz="3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ts val="3540"/>
                        </a:lnSpc>
                      </a:pPr>
                      <a:r>
                        <a:rPr sz="3200" spc="-20" dirty="0">
                          <a:latin typeface="Microsoft Sans Serif"/>
                          <a:cs typeface="Microsoft Sans Serif"/>
                        </a:rPr>
                        <a:t>timu</a:t>
                      </a:r>
                      <a:endParaRPr sz="3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3540"/>
                        </a:lnSpc>
                      </a:pPr>
                      <a:r>
                        <a:rPr sz="3200" spc="-50" dirty="0">
                          <a:latin typeface="Microsoft Sans Serif"/>
                          <a:cs typeface="Microsoft Sans Serif"/>
                        </a:rPr>
                        <a:t>i</a:t>
                      </a:r>
                      <a:endParaRPr sz="3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3540"/>
                        </a:lnSpc>
                      </a:pPr>
                      <a:r>
                        <a:rPr sz="3200" spc="-10" dirty="0">
                          <a:latin typeface="Microsoft Sans Serif"/>
                          <a:cs typeface="Microsoft Sans Serif"/>
                        </a:rPr>
                        <a:t>pokretanje</a:t>
                      </a:r>
                      <a:endParaRPr sz="3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L="31750">
                        <a:lnSpc>
                          <a:spcPts val="3675"/>
                        </a:lnSpc>
                        <a:tabLst>
                          <a:tab pos="3208020" algn="l"/>
                        </a:tabLst>
                      </a:pPr>
                      <a:r>
                        <a:rPr sz="3200" spc="-10" dirty="0">
                          <a:latin typeface="Microsoft Sans Serif"/>
                          <a:cs typeface="Microsoft Sans Serif"/>
                        </a:rPr>
                        <a:t>odgovarajućih</a:t>
                      </a:r>
                      <a:r>
                        <a:rPr sz="3200" dirty="0"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3200" spc="-10" dirty="0">
                          <a:latin typeface="Microsoft Sans Serif"/>
                          <a:cs typeface="Microsoft Sans Serif"/>
                        </a:rPr>
                        <a:t>akcija</a:t>
                      </a:r>
                      <a:endParaRPr sz="3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41020">
                        <a:lnSpc>
                          <a:spcPts val="3675"/>
                        </a:lnSpc>
                      </a:pPr>
                      <a:r>
                        <a:rPr sz="3200" spc="-25" dirty="0">
                          <a:latin typeface="Microsoft Sans Serif"/>
                          <a:cs typeface="Microsoft Sans Serif"/>
                        </a:rPr>
                        <a:t>za</a:t>
                      </a:r>
                      <a:endParaRPr sz="3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3675"/>
                        </a:lnSpc>
                      </a:pPr>
                      <a:r>
                        <a:rPr sz="3200" spc="-10" dirty="0">
                          <a:latin typeface="Microsoft Sans Serif"/>
                          <a:cs typeface="Microsoft Sans Serif"/>
                        </a:rPr>
                        <a:t>rešavanje</a:t>
                      </a:r>
                      <a:endParaRPr sz="3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534">
                <a:tc>
                  <a:txBody>
                    <a:bodyPr/>
                    <a:lstStyle/>
                    <a:p>
                      <a:pPr marL="31750">
                        <a:lnSpc>
                          <a:spcPts val="3610"/>
                        </a:lnSpc>
                      </a:pPr>
                      <a:r>
                        <a:rPr sz="3200" spc="-10" dirty="0">
                          <a:latin typeface="Microsoft Sans Serif"/>
                          <a:cs typeface="Microsoft Sans Serif"/>
                        </a:rPr>
                        <a:t>problema</a:t>
                      </a:r>
                      <a:endParaRPr sz="3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535940" y="4026865"/>
            <a:ext cx="4654550" cy="15875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  <a:tab pos="2768600" algn="l"/>
              </a:tabLst>
            </a:pPr>
            <a:r>
              <a:rPr sz="3200" spc="-10" dirty="0">
                <a:latin typeface="Microsoft Sans Serif"/>
                <a:cs typeface="Microsoft Sans Serif"/>
              </a:rPr>
              <a:t>fleksibilnost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ponašanja rekvizita”)</a:t>
            </a:r>
            <a:endParaRPr sz="320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Microsoft Sans Serif"/>
                <a:cs typeface="Microsoft Sans Serif"/>
              </a:rPr>
              <a:t>liderska</a:t>
            </a:r>
            <a:r>
              <a:rPr sz="3200" spc="-5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efektivnost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74589" y="4026865"/>
            <a:ext cx="10198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Microsoft Sans Serif"/>
                <a:cs typeface="Microsoft Sans Serif"/>
              </a:rPr>
              <a:t>lidera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79514" y="4026865"/>
            <a:ext cx="183070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Microsoft Sans Serif"/>
                <a:cs typeface="Microsoft Sans Serif"/>
              </a:rPr>
              <a:t>(“mnoštvo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95600" y="88186"/>
            <a:ext cx="3528947" cy="1371600"/>
          </a:xfrm>
          <a:custGeom>
            <a:avLst/>
            <a:gdLst/>
            <a:ahLst/>
            <a:cxnLst/>
            <a:rect l="l" t="t" r="r" b="b"/>
            <a:pathLst>
              <a:path w="2514600" h="1371600">
                <a:moveTo>
                  <a:pt x="0" y="1371600"/>
                </a:moveTo>
                <a:lnTo>
                  <a:pt x="2514600" y="1371600"/>
                </a:lnTo>
                <a:lnTo>
                  <a:pt x="2514600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60785" y="151664"/>
            <a:ext cx="216973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Liderske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odluke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00653" y="738408"/>
            <a:ext cx="2012314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 indent="-79375">
              <a:lnSpc>
                <a:spcPct val="100000"/>
              </a:lnSpc>
              <a:spcBef>
                <a:spcPts val="95"/>
              </a:spcBef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Nadgledati</a:t>
            </a:r>
            <a:r>
              <a:rPr sz="1600" spc="-6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ili</a:t>
            </a:r>
            <a:r>
              <a:rPr sz="1600" spc="-7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delovati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Zadaci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ili</a:t>
            </a:r>
            <a:r>
              <a:rPr sz="1600" spc="-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odnosi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Interno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ili</a:t>
            </a:r>
            <a:r>
              <a:rPr sz="1600" spc="-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eksterno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2133600"/>
            <a:ext cx="3352800" cy="533400"/>
          </a:xfrm>
          <a:custGeom>
            <a:avLst/>
            <a:gdLst/>
            <a:ahLst/>
            <a:cxnLst/>
            <a:rect l="l" t="t" r="r" b="b"/>
            <a:pathLst>
              <a:path w="3352800" h="533400">
                <a:moveTo>
                  <a:pt x="0" y="533400"/>
                </a:moveTo>
                <a:lnTo>
                  <a:pt x="3352800" y="533400"/>
                </a:lnTo>
                <a:lnTo>
                  <a:pt x="33528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60933" y="2244978"/>
            <a:ext cx="2839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Interne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liderske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aktivnosti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76800" y="2133600"/>
            <a:ext cx="3352800" cy="533400"/>
          </a:xfrm>
          <a:custGeom>
            <a:avLst/>
            <a:gdLst/>
            <a:ahLst/>
            <a:cxnLst/>
            <a:rect l="l" t="t" r="r" b="b"/>
            <a:pathLst>
              <a:path w="3352800" h="533400">
                <a:moveTo>
                  <a:pt x="0" y="533400"/>
                </a:moveTo>
                <a:lnTo>
                  <a:pt x="3352800" y="533400"/>
                </a:lnTo>
                <a:lnTo>
                  <a:pt x="33528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031740" y="2244978"/>
            <a:ext cx="3042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Eksterne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liderske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aktivnosti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76600" y="5715000"/>
            <a:ext cx="2743200" cy="914400"/>
          </a:xfrm>
          <a:custGeom>
            <a:avLst/>
            <a:gdLst/>
            <a:ahLst/>
            <a:cxnLst/>
            <a:rect l="l" t="t" r="r" b="b"/>
            <a:pathLst>
              <a:path w="2743200" h="914400">
                <a:moveTo>
                  <a:pt x="0" y="914400"/>
                </a:moveTo>
                <a:lnTo>
                  <a:pt x="2743200" y="914400"/>
                </a:lnTo>
                <a:lnTo>
                  <a:pt x="27432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355975" y="5773928"/>
            <a:ext cx="2074545" cy="788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Timska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efektivnost</a:t>
            </a:r>
            <a:endParaRPr sz="1800">
              <a:latin typeface="Arial"/>
              <a:cs typeface="Arial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Radni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učinak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Razvoj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00037" y="528637"/>
            <a:ext cx="8543925" cy="5876925"/>
            <a:chOff x="300037" y="528637"/>
            <a:chExt cx="8543925" cy="5876925"/>
          </a:xfrm>
        </p:grpSpPr>
        <p:sp>
          <p:nvSpPr>
            <p:cNvPr id="12" name="object 12"/>
            <p:cNvSpPr/>
            <p:nvPr/>
          </p:nvSpPr>
          <p:spPr>
            <a:xfrm>
              <a:off x="6424548" y="533400"/>
              <a:ext cx="2414905" cy="5867400"/>
            </a:xfrm>
            <a:custGeom>
              <a:avLst/>
              <a:gdLst/>
              <a:ahLst/>
              <a:cxnLst/>
              <a:rect l="l" t="t" r="r" b="b"/>
              <a:pathLst>
                <a:path w="2414904" h="5867400">
                  <a:moveTo>
                    <a:pt x="0" y="44958"/>
                  </a:moveTo>
                  <a:lnTo>
                    <a:pt x="50878" y="33063"/>
                  </a:lnTo>
                  <a:lnTo>
                    <a:pt x="101935" y="22971"/>
                  </a:lnTo>
                  <a:lnTo>
                    <a:pt x="153145" y="14693"/>
                  </a:lnTo>
                  <a:lnTo>
                    <a:pt x="204484" y="8244"/>
                  </a:lnTo>
                  <a:lnTo>
                    <a:pt x="255927" y="3636"/>
                  </a:lnTo>
                  <a:lnTo>
                    <a:pt x="307450" y="884"/>
                  </a:lnTo>
                  <a:lnTo>
                    <a:pt x="359028" y="0"/>
                  </a:lnTo>
                  <a:lnTo>
                    <a:pt x="398542" y="531"/>
                  </a:lnTo>
                  <a:lnTo>
                    <a:pt x="437875" y="2118"/>
                  </a:lnTo>
                  <a:lnTo>
                    <a:pt x="477020" y="4753"/>
                  </a:lnTo>
                  <a:lnTo>
                    <a:pt x="515970" y="8425"/>
                  </a:lnTo>
                  <a:lnTo>
                    <a:pt x="554720" y="13125"/>
                  </a:lnTo>
                  <a:lnTo>
                    <a:pt x="593262" y="18843"/>
                  </a:lnTo>
                  <a:lnTo>
                    <a:pt x="631590" y="25569"/>
                  </a:lnTo>
                  <a:lnTo>
                    <a:pt x="669697" y="33296"/>
                  </a:lnTo>
                  <a:lnTo>
                    <a:pt x="707576" y="42012"/>
                  </a:lnTo>
                  <a:lnTo>
                    <a:pt x="745222" y="51708"/>
                  </a:lnTo>
                  <a:lnTo>
                    <a:pt x="782626" y="62375"/>
                  </a:lnTo>
                  <a:lnTo>
                    <a:pt x="819783" y="74004"/>
                  </a:lnTo>
                  <a:lnTo>
                    <a:pt x="856685" y="86584"/>
                  </a:lnTo>
                  <a:lnTo>
                    <a:pt x="893327" y="100107"/>
                  </a:lnTo>
                  <a:lnTo>
                    <a:pt x="929701" y="114563"/>
                  </a:lnTo>
                  <a:lnTo>
                    <a:pt x="965801" y="129942"/>
                  </a:lnTo>
                  <a:lnTo>
                    <a:pt x="1001621" y="146235"/>
                  </a:lnTo>
                  <a:lnTo>
                    <a:pt x="1037153" y="163432"/>
                  </a:lnTo>
                  <a:lnTo>
                    <a:pt x="1072390" y="181525"/>
                  </a:lnTo>
                  <a:lnTo>
                    <a:pt x="1107327" y="200502"/>
                  </a:lnTo>
                  <a:lnTo>
                    <a:pt x="1141957" y="220355"/>
                  </a:lnTo>
                  <a:lnTo>
                    <a:pt x="1176272" y="241075"/>
                  </a:lnTo>
                  <a:lnTo>
                    <a:pt x="1210267" y="262652"/>
                  </a:lnTo>
                  <a:lnTo>
                    <a:pt x="1243934" y="285076"/>
                  </a:lnTo>
                  <a:lnTo>
                    <a:pt x="1277268" y="308338"/>
                  </a:lnTo>
                  <a:lnTo>
                    <a:pt x="1310260" y="332428"/>
                  </a:lnTo>
                  <a:lnTo>
                    <a:pt x="1342906" y="357338"/>
                  </a:lnTo>
                  <a:lnTo>
                    <a:pt x="1375197" y="383056"/>
                  </a:lnTo>
                  <a:lnTo>
                    <a:pt x="1407127" y="409575"/>
                  </a:lnTo>
                  <a:lnTo>
                    <a:pt x="1438691" y="436884"/>
                  </a:lnTo>
                  <a:lnTo>
                    <a:pt x="1469880" y="464973"/>
                  </a:lnTo>
                  <a:lnTo>
                    <a:pt x="1500689" y="493835"/>
                  </a:lnTo>
                  <a:lnTo>
                    <a:pt x="1531110" y="523458"/>
                  </a:lnTo>
                  <a:lnTo>
                    <a:pt x="1561138" y="553833"/>
                  </a:lnTo>
                  <a:lnTo>
                    <a:pt x="1590764" y="584952"/>
                  </a:lnTo>
                  <a:lnTo>
                    <a:pt x="1619984" y="616803"/>
                  </a:lnTo>
                  <a:lnTo>
                    <a:pt x="1648790" y="649379"/>
                  </a:lnTo>
                  <a:lnTo>
                    <a:pt x="1677175" y="682669"/>
                  </a:lnTo>
                  <a:lnTo>
                    <a:pt x="1705133" y="716664"/>
                  </a:lnTo>
                  <a:lnTo>
                    <a:pt x="1732657" y="751355"/>
                  </a:lnTo>
                  <a:lnTo>
                    <a:pt x="1759740" y="786731"/>
                  </a:lnTo>
                  <a:lnTo>
                    <a:pt x="1786377" y="822784"/>
                  </a:lnTo>
                  <a:lnTo>
                    <a:pt x="1812559" y="859504"/>
                  </a:lnTo>
                  <a:lnTo>
                    <a:pt x="1838281" y="896881"/>
                  </a:lnTo>
                  <a:lnTo>
                    <a:pt x="1863536" y="934906"/>
                  </a:lnTo>
                  <a:lnTo>
                    <a:pt x="1888317" y="973570"/>
                  </a:lnTo>
                  <a:lnTo>
                    <a:pt x="1912618" y="1012862"/>
                  </a:lnTo>
                  <a:lnTo>
                    <a:pt x="1936432" y="1052774"/>
                  </a:lnTo>
                  <a:lnTo>
                    <a:pt x="1959751" y="1093296"/>
                  </a:lnTo>
                  <a:lnTo>
                    <a:pt x="1982571" y="1134418"/>
                  </a:lnTo>
                  <a:lnTo>
                    <a:pt x="2004883" y="1176131"/>
                  </a:lnTo>
                  <a:lnTo>
                    <a:pt x="2026682" y="1218426"/>
                  </a:lnTo>
                  <a:lnTo>
                    <a:pt x="2047960" y="1261292"/>
                  </a:lnTo>
                  <a:lnTo>
                    <a:pt x="2068711" y="1304721"/>
                  </a:lnTo>
                  <a:lnTo>
                    <a:pt x="2088929" y="1348703"/>
                  </a:lnTo>
                  <a:lnTo>
                    <a:pt x="2108606" y="1393229"/>
                  </a:lnTo>
                  <a:lnTo>
                    <a:pt x="2127736" y="1438288"/>
                  </a:lnTo>
                  <a:lnTo>
                    <a:pt x="2146312" y="1483872"/>
                  </a:lnTo>
                  <a:lnTo>
                    <a:pt x="2164329" y="1529971"/>
                  </a:lnTo>
                  <a:lnTo>
                    <a:pt x="2181778" y="1576575"/>
                  </a:lnTo>
                  <a:lnTo>
                    <a:pt x="2198653" y="1623676"/>
                  </a:lnTo>
                  <a:lnTo>
                    <a:pt x="2214949" y="1671262"/>
                  </a:lnTo>
                  <a:lnTo>
                    <a:pt x="2230657" y="1719326"/>
                  </a:lnTo>
                  <a:lnTo>
                    <a:pt x="2245772" y="1767857"/>
                  </a:lnTo>
                  <a:lnTo>
                    <a:pt x="2260286" y="1816846"/>
                  </a:lnTo>
                  <a:lnTo>
                    <a:pt x="2274194" y="1866284"/>
                  </a:lnTo>
                  <a:lnTo>
                    <a:pt x="2287488" y="1916160"/>
                  </a:lnTo>
                  <a:lnTo>
                    <a:pt x="2300162" y="1966466"/>
                  </a:lnTo>
                  <a:lnTo>
                    <a:pt x="2312209" y="2017192"/>
                  </a:lnTo>
                  <a:lnTo>
                    <a:pt x="2323623" y="2068329"/>
                  </a:lnTo>
                  <a:lnTo>
                    <a:pt x="2334396" y="2119866"/>
                  </a:lnTo>
                  <a:lnTo>
                    <a:pt x="2344522" y="2171795"/>
                  </a:lnTo>
                  <a:lnTo>
                    <a:pt x="2353995" y="2224106"/>
                  </a:lnTo>
                  <a:lnTo>
                    <a:pt x="2362808" y="2276790"/>
                  </a:lnTo>
                  <a:lnTo>
                    <a:pt x="2370955" y="2329836"/>
                  </a:lnTo>
                  <a:lnTo>
                    <a:pt x="2378427" y="2383236"/>
                  </a:lnTo>
                  <a:lnTo>
                    <a:pt x="2385220" y="2436980"/>
                  </a:lnTo>
                  <a:lnTo>
                    <a:pt x="2391326" y="2491059"/>
                  </a:lnTo>
                  <a:lnTo>
                    <a:pt x="2396738" y="2545462"/>
                  </a:lnTo>
                  <a:lnTo>
                    <a:pt x="2401450" y="2600181"/>
                  </a:lnTo>
                  <a:lnTo>
                    <a:pt x="2405456" y="2655206"/>
                  </a:lnTo>
                  <a:lnTo>
                    <a:pt x="2408748" y="2710527"/>
                  </a:lnTo>
                  <a:lnTo>
                    <a:pt x="2411321" y="2766136"/>
                  </a:lnTo>
                  <a:lnTo>
                    <a:pt x="2413166" y="2822022"/>
                  </a:lnTo>
                  <a:lnTo>
                    <a:pt x="2414278" y="2878176"/>
                  </a:lnTo>
                  <a:lnTo>
                    <a:pt x="2414651" y="2934589"/>
                  </a:lnTo>
                  <a:lnTo>
                    <a:pt x="2414278" y="2990936"/>
                  </a:lnTo>
                  <a:lnTo>
                    <a:pt x="2413167" y="3047031"/>
                  </a:lnTo>
                  <a:lnTo>
                    <a:pt x="2411322" y="3102866"/>
                  </a:lnTo>
                  <a:lnTo>
                    <a:pt x="2408750" y="3158430"/>
                  </a:lnTo>
                  <a:lnTo>
                    <a:pt x="2405458" y="3213713"/>
                  </a:lnTo>
                  <a:lnTo>
                    <a:pt x="2401453" y="3268707"/>
                  </a:lnTo>
                  <a:lnTo>
                    <a:pt x="2396740" y="3323400"/>
                  </a:lnTo>
                  <a:lnTo>
                    <a:pt x="2391328" y="3377784"/>
                  </a:lnTo>
                  <a:lnTo>
                    <a:pt x="2385221" y="3431848"/>
                  </a:lnTo>
                  <a:lnTo>
                    <a:pt x="2378428" y="3485584"/>
                  </a:lnTo>
                  <a:lnTo>
                    <a:pt x="2370953" y="3538981"/>
                  </a:lnTo>
                  <a:lnTo>
                    <a:pt x="2362805" y="3592029"/>
                  </a:lnTo>
                  <a:lnTo>
                    <a:pt x="2353989" y="3644719"/>
                  </a:lnTo>
                  <a:lnTo>
                    <a:pt x="2344512" y="3697042"/>
                  </a:lnTo>
                  <a:lnTo>
                    <a:pt x="2334380" y="3748987"/>
                  </a:lnTo>
                  <a:lnTo>
                    <a:pt x="2323601" y="3800545"/>
                  </a:lnTo>
                  <a:lnTo>
                    <a:pt x="2312180" y="3851706"/>
                  </a:lnTo>
                  <a:lnTo>
                    <a:pt x="2300125" y="3902461"/>
                  </a:lnTo>
                  <a:lnTo>
                    <a:pt x="2287442" y="3952799"/>
                  </a:lnTo>
                  <a:lnTo>
                    <a:pt x="2274137" y="4002712"/>
                  </a:lnTo>
                  <a:lnTo>
                    <a:pt x="2260217" y="4052189"/>
                  </a:lnTo>
                  <a:lnTo>
                    <a:pt x="2245688" y="4101220"/>
                  </a:lnTo>
                  <a:lnTo>
                    <a:pt x="2230558" y="4149797"/>
                  </a:lnTo>
                  <a:lnTo>
                    <a:pt x="2214832" y="4197908"/>
                  </a:lnTo>
                  <a:lnTo>
                    <a:pt x="2198517" y="4245545"/>
                  </a:lnTo>
                  <a:lnTo>
                    <a:pt x="2181620" y="4292699"/>
                  </a:lnTo>
                  <a:lnTo>
                    <a:pt x="2164148" y="4339358"/>
                  </a:lnTo>
                  <a:lnTo>
                    <a:pt x="2146107" y="4385514"/>
                  </a:lnTo>
                  <a:lnTo>
                    <a:pt x="2127503" y="4431156"/>
                  </a:lnTo>
                  <a:lnTo>
                    <a:pt x="2108343" y="4476276"/>
                  </a:lnTo>
                  <a:lnTo>
                    <a:pt x="2088634" y="4520863"/>
                  </a:lnTo>
                  <a:lnTo>
                    <a:pt x="2068382" y="4564908"/>
                  </a:lnTo>
                  <a:lnTo>
                    <a:pt x="2047593" y="4608400"/>
                  </a:lnTo>
                  <a:lnTo>
                    <a:pt x="2026275" y="4651331"/>
                  </a:lnTo>
                  <a:lnTo>
                    <a:pt x="2004434" y="4693691"/>
                  </a:lnTo>
                  <a:lnTo>
                    <a:pt x="1982077" y="4735469"/>
                  </a:lnTo>
                  <a:lnTo>
                    <a:pt x="1959209" y="4776657"/>
                  </a:lnTo>
                  <a:lnTo>
                    <a:pt x="1935838" y="4817244"/>
                  </a:lnTo>
                  <a:lnTo>
                    <a:pt x="1911970" y="4857221"/>
                  </a:lnTo>
                  <a:lnTo>
                    <a:pt x="1887612" y="4896578"/>
                  </a:lnTo>
                  <a:lnTo>
                    <a:pt x="1862770" y="4935306"/>
                  </a:lnTo>
                  <a:lnTo>
                    <a:pt x="1837451" y="4973394"/>
                  </a:lnTo>
                  <a:lnTo>
                    <a:pt x="1811662" y="5010833"/>
                  </a:lnTo>
                  <a:lnTo>
                    <a:pt x="1785408" y="5047614"/>
                  </a:lnTo>
                  <a:lnTo>
                    <a:pt x="1758697" y="5083726"/>
                  </a:lnTo>
                  <a:lnTo>
                    <a:pt x="1731535" y="5119160"/>
                  </a:lnTo>
                  <a:lnTo>
                    <a:pt x="1703929" y="5153907"/>
                  </a:lnTo>
                  <a:lnTo>
                    <a:pt x="1675885" y="5187956"/>
                  </a:lnTo>
                  <a:lnTo>
                    <a:pt x="1647410" y="5221297"/>
                  </a:lnTo>
                  <a:lnTo>
                    <a:pt x="1618510" y="5253922"/>
                  </a:lnTo>
                  <a:lnTo>
                    <a:pt x="1589192" y="5285821"/>
                  </a:lnTo>
                  <a:lnTo>
                    <a:pt x="1559463" y="5316983"/>
                  </a:lnTo>
                  <a:lnTo>
                    <a:pt x="1529329" y="5347399"/>
                  </a:lnTo>
                  <a:lnTo>
                    <a:pt x="1498796" y="5377059"/>
                  </a:lnTo>
                  <a:lnTo>
                    <a:pt x="1467872" y="5405954"/>
                  </a:lnTo>
                  <a:lnTo>
                    <a:pt x="1436562" y="5434075"/>
                  </a:lnTo>
                  <a:lnTo>
                    <a:pt x="1404874" y="5461410"/>
                  </a:lnTo>
                  <a:lnTo>
                    <a:pt x="1372814" y="5487951"/>
                  </a:lnTo>
                  <a:lnTo>
                    <a:pt x="1340388" y="5513688"/>
                  </a:lnTo>
                  <a:lnTo>
                    <a:pt x="1307603" y="5538611"/>
                  </a:lnTo>
                  <a:lnTo>
                    <a:pt x="1274466" y="5562710"/>
                  </a:lnTo>
                  <a:lnTo>
                    <a:pt x="1240983" y="5585976"/>
                  </a:lnTo>
                  <a:lnTo>
                    <a:pt x="1207160" y="5608399"/>
                  </a:lnTo>
                  <a:lnTo>
                    <a:pt x="1173005" y="5629970"/>
                  </a:lnTo>
                  <a:lnTo>
                    <a:pt x="1138524" y="5650678"/>
                  </a:lnTo>
                  <a:lnTo>
                    <a:pt x="1103723" y="5670515"/>
                  </a:lnTo>
                  <a:lnTo>
                    <a:pt x="1068610" y="5689469"/>
                  </a:lnTo>
                  <a:lnTo>
                    <a:pt x="1033189" y="5707533"/>
                  </a:lnTo>
                  <a:lnTo>
                    <a:pt x="997469" y="5724695"/>
                  </a:lnTo>
                  <a:lnTo>
                    <a:pt x="961456" y="5740946"/>
                  </a:lnTo>
                  <a:lnTo>
                    <a:pt x="925156" y="5756277"/>
                  </a:lnTo>
                  <a:lnTo>
                    <a:pt x="888576" y="5770677"/>
                  </a:lnTo>
                  <a:lnTo>
                    <a:pt x="851722" y="5784138"/>
                  </a:lnTo>
                  <a:lnTo>
                    <a:pt x="814601" y="5796649"/>
                  </a:lnTo>
                  <a:lnTo>
                    <a:pt x="777219" y="5808201"/>
                  </a:lnTo>
                  <a:lnTo>
                    <a:pt x="739584" y="5818784"/>
                  </a:lnTo>
                  <a:lnTo>
                    <a:pt x="701701" y="5828388"/>
                  </a:lnTo>
                  <a:lnTo>
                    <a:pt x="663578" y="5837004"/>
                  </a:lnTo>
                  <a:lnTo>
                    <a:pt x="625220" y="5844622"/>
                  </a:lnTo>
                  <a:lnTo>
                    <a:pt x="586635" y="5851231"/>
                  </a:lnTo>
                  <a:lnTo>
                    <a:pt x="547829" y="5856824"/>
                  </a:lnTo>
                  <a:lnTo>
                    <a:pt x="508808" y="5861389"/>
                  </a:lnTo>
                  <a:lnTo>
                    <a:pt x="469579" y="5864918"/>
                  </a:lnTo>
                  <a:lnTo>
                    <a:pt x="430149" y="58674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4800" y="3200400"/>
              <a:ext cx="3124200" cy="1981200"/>
            </a:xfrm>
            <a:custGeom>
              <a:avLst/>
              <a:gdLst/>
              <a:ahLst/>
              <a:cxnLst/>
              <a:rect l="l" t="t" r="r" b="b"/>
              <a:pathLst>
                <a:path w="3124200" h="1981200">
                  <a:moveTo>
                    <a:pt x="0" y="1981200"/>
                  </a:moveTo>
                  <a:lnTo>
                    <a:pt x="3124200" y="1981200"/>
                  </a:lnTo>
                  <a:lnTo>
                    <a:pt x="3124200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83540" y="3304413"/>
            <a:ext cx="2874010" cy="17646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Zadaci</a:t>
            </a:r>
            <a:endParaRPr sz="1800">
              <a:latin typeface="Arial"/>
              <a:cs typeface="Arial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Usresređivanje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na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ciljeve</a:t>
            </a:r>
            <a:endParaRPr sz="1600">
              <a:latin typeface="Microsoft Sans Serif"/>
              <a:cs typeface="Microsoft Sans Serif"/>
            </a:endParaRPr>
          </a:p>
          <a:p>
            <a:pPr marL="12700" marR="5715" indent="-825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	Strukturisanje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radi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ostvarivanja rezultata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Olakšavanje</a:t>
            </a:r>
            <a:r>
              <a:rPr sz="1600" spc="-8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donošenja</a:t>
            </a:r>
            <a:r>
              <a:rPr sz="1600" spc="-8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odluka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Trening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Održavanje</a:t>
            </a:r>
            <a:r>
              <a:rPr sz="1600" spc="-6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standarda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81400" y="3200400"/>
            <a:ext cx="2362200" cy="1981200"/>
          </a:xfrm>
          <a:custGeom>
            <a:avLst/>
            <a:gdLst/>
            <a:ahLst/>
            <a:cxnLst/>
            <a:rect l="l" t="t" r="r" b="b"/>
            <a:pathLst>
              <a:path w="2362200" h="1981200">
                <a:moveTo>
                  <a:pt x="0" y="1981200"/>
                </a:moveTo>
                <a:lnTo>
                  <a:pt x="2362200" y="1981200"/>
                </a:lnTo>
                <a:lnTo>
                  <a:pt x="2362200" y="0"/>
                </a:lnTo>
                <a:lnTo>
                  <a:pt x="0" y="0"/>
                </a:lnTo>
                <a:lnTo>
                  <a:pt x="0" y="1981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660775" y="3304413"/>
            <a:ext cx="2174240" cy="17646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Odnosi</a:t>
            </a:r>
            <a:endParaRPr sz="1800">
              <a:latin typeface="Arial"/>
              <a:cs typeface="Arial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Podučavanje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Saradnja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Upravljanje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konfliktima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Izgradnja</a:t>
            </a:r>
            <a:r>
              <a:rPr sz="1600" spc="-8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posvećenosti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Zadovoljenje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potreba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Definisanje</a:t>
            </a:r>
            <a:r>
              <a:rPr sz="1600" spc="-1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načela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172200" y="3200400"/>
            <a:ext cx="2133600" cy="1981200"/>
          </a:xfrm>
          <a:custGeom>
            <a:avLst/>
            <a:gdLst/>
            <a:ahLst/>
            <a:cxnLst/>
            <a:rect l="l" t="t" r="r" b="b"/>
            <a:pathLst>
              <a:path w="2133600" h="1981200">
                <a:moveTo>
                  <a:pt x="0" y="1981200"/>
                </a:moveTo>
                <a:lnTo>
                  <a:pt x="2133600" y="1981200"/>
                </a:lnTo>
                <a:lnTo>
                  <a:pt x="2133600" y="0"/>
                </a:lnTo>
                <a:lnTo>
                  <a:pt x="0" y="0"/>
                </a:lnTo>
                <a:lnTo>
                  <a:pt x="0" y="1981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251828" y="3304413"/>
            <a:ext cx="1292860" cy="788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Okruženje</a:t>
            </a:r>
            <a:endParaRPr sz="1800">
              <a:latin typeface="Arial"/>
              <a:cs typeface="Arial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Umrežavanje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Zastupanje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51828" y="4067936"/>
            <a:ext cx="208216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 indent="-79375">
              <a:lnSpc>
                <a:spcPct val="100000"/>
              </a:lnSpc>
              <a:spcBef>
                <a:spcPts val="95"/>
              </a:spcBef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Obezbeđenje</a:t>
            </a:r>
            <a:r>
              <a:rPr sz="1600" spc="-1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podrške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51828" y="4312158"/>
            <a:ext cx="18675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 indent="-79375">
              <a:lnSpc>
                <a:spcPct val="100000"/>
              </a:lnSpc>
              <a:spcBef>
                <a:spcPts val="95"/>
              </a:spcBef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Zaštita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Procenjivanje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Deljenje</a:t>
            </a:r>
            <a:r>
              <a:rPr sz="1600" spc="-8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informacija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43000" y="1600200"/>
            <a:ext cx="5638800" cy="4114800"/>
          </a:xfrm>
          <a:custGeom>
            <a:avLst/>
            <a:gdLst/>
            <a:ahLst/>
            <a:cxnLst/>
            <a:rect l="l" t="t" r="r" b="b"/>
            <a:pathLst>
              <a:path w="5638800" h="4114800">
                <a:moveTo>
                  <a:pt x="685800" y="228600"/>
                </a:moveTo>
                <a:lnTo>
                  <a:pt x="5562600" y="228600"/>
                </a:lnTo>
              </a:path>
              <a:path w="5638800" h="4114800">
                <a:moveTo>
                  <a:pt x="685800" y="228600"/>
                </a:moveTo>
                <a:lnTo>
                  <a:pt x="685800" y="533400"/>
                </a:lnTo>
              </a:path>
              <a:path w="5638800" h="4114800">
                <a:moveTo>
                  <a:pt x="5562600" y="228600"/>
                </a:moveTo>
                <a:lnTo>
                  <a:pt x="5562600" y="533400"/>
                </a:lnTo>
              </a:path>
              <a:path w="5638800" h="4114800">
                <a:moveTo>
                  <a:pt x="3276600" y="0"/>
                </a:moveTo>
                <a:lnTo>
                  <a:pt x="3276600" y="228600"/>
                </a:lnTo>
              </a:path>
              <a:path w="5638800" h="4114800">
                <a:moveTo>
                  <a:pt x="685800" y="1066800"/>
                </a:moveTo>
                <a:lnTo>
                  <a:pt x="685800" y="1371600"/>
                </a:lnTo>
              </a:path>
              <a:path w="5638800" h="4114800">
                <a:moveTo>
                  <a:pt x="0" y="1371600"/>
                </a:moveTo>
                <a:lnTo>
                  <a:pt x="3276600" y="1371600"/>
                </a:lnTo>
              </a:path>
              <a:path w="5638800" h="4114800">
                <a:moveTo>
                  <a:pt x="0" y="1371600"/>
                </a:moveTo>
                <a:lnTo>
                  <a:pt x="0" y="1600200"/>
                </a:lnTo>
              </a:path>
              <a:path w="5638800" h="4114800">
                <a:moveTo>
                  <a:pt x="3276600" y="1371600"/>
                </a:moveTo>
                <a:lnTo>
                  <a:pt x="3276600" y="1600200"/>
                </a:lnTo>
              </a:path>
              <a:path w="5638800" h="4114800">
                <a:moveTo>
                  <a:pt x="5562600" y="1066800"/>
                </a:moveTo>
                <a:lnTo>
                  <a:pt x="5562600" y="1600200"/>
                </a:lnTo>
              </a:path>
              <a:path w="5638800" h="4114800">
                <a:moveTo>
                  <a:pt x="762000" y="3886200"/>
                </a:moveTo>
                <a:lnTo>
                  <a:pt x="5638800" y="3886200"/>
                </a:lnTo>
              </a:path>
              <a:path w="5638800" h="4114800">
                <a:moveTo>
                  <a:pt x="762000" y="3581400"/>
                </a:moveTo>
                <a:lnTo>
                  <a:pt x="762000" y="3886200"/>
                </a:lnTo>
              </a:path>
              <a:path w="5638800" h="4114800">
                <a:moveTo>
                  <a:pt x="5638800" y="3581400"/>
                </a:moveTo>
                <a:lnTo>
                  <a:pt x="5638800" y="3886200"/>
                </a:lnTo>
              </a:path>
              <a:path w="5638800" h="4114800">
                <a:moveTo>
                  <a:pt x="3352800" y="3581400"/>
                </a:moveTo>
                <a:lnTo>
                  <a:pt x="3352800" y="41148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0705" y="55829"/>
            <a:ext cx="39439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Liderske</a:t>
            </a:r>
            <a:r>
              <a:rPr spc="-150" dirty="0"/>
              <a:t> </a:t>
            </a:r>
            <a:r>
              <a:rPr spc="-10" dirty="0"/>
              <a:t>odluke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819658"/>
            <a:ext cx="8451215" cy="13055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5080" indent="-342900">
              <a:lnSpc>
                <a:spcPts val="3020"/>
              </a:lnSpc>
              <a:spcBef>
                <a:spcPts val="480"/>
              </a:spcBef>
              <a:buFont typeface="Microsoft Sans Serif"/>
              <a:buChar char="•"/>
              <a:tabLst>
                <a:tab pos="355600" algn="l"/>
                <a:tab pos="1971039" algn="l"/>
                <a:tab pos="3269615" algn="l"/>
                <a:tab pos="3717925" algn="l"/>
                <a:tab pos="4799965" algn="l"/>
                <a:tab pos="5109210" algn="l"/>
                <a:tab pos="5656580" algn="l"/>
                <a:tab pos="7572375" algn="l"/>
                <a:tab pos="8199120" algn="l"/>
              </a:tabLst>
            </a:pPr>
            <a:r>
              <a:rPr sz="2800" b="1" spc="-10" dirty="0">
                <a:latin typeface="Arial"/>
                <a:cs typeface="Arial"/>
              </a:rPr>
              <a:t>Liderska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10" dirty="0">
                <a:latin typeface="Arial"/>
                <a:cs typeface="Arial"/>
              </a:rPr>
              <a:t>odluka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25" dirty="0">
                <a:latin typeface="Arial"/>
                <a:cs typeface="Arial"/>
              </a:rPr>
              <a:t>1</a:t>
            </a:r>
            <a:r>
              <a:rPr sz="2800" spc="-25" dirty="0">
                <a:latin typeface="Microsoft Sans Serif"/>
                <a:cs typeface="Microsoft Sans Serif"/>
              </a:rPr>
              <a:t>: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Treba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li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da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nadgledam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tim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30" dirty="0">
                <a:latin typeface="Microsoft Sans Serif"/>
                <a:cs typeface="Microsoft Sans Serif"/>
              </a:rPr>
              <a:t>ili </a:t>
            </a:r>
            <a:r>
              <a:rPr sz="2800" dirty="0">
                <a:latin typeface="Microsoft Sans Serif"/>
                <a:cs typeface="Microsoft Sans Serif"/>
              </a:rPr>
              <a:t>da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delujem?</a:t>
            </a:r>
            <a:endParaRPr sz="280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spcBef>
                <a:spcPts val="300"/>
              </a:spcBef>
              <a:buChar char="•"/>
              <a:tabLst>
                <a:tab pos="354965" algn="l"/>
              </a:tabLst>
            </a:pPr>
            <a:r>
              <a:rPr sz="2800" dirty="0">
                <a:latin typeface="Microsoft Sans Serif"/>
                <a:cs typeface="Microsoft Sans Serif"/>
              </a:rPr>
              <a:t>McGrath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725" dirty="0">
                <a:latin typeface="Microsoft Sans Serif"/>
                <a:cs typeface="Microsoft Sans Serif"/>
              </a:rPr>
              <a:t>–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ključne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liderske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funkcije</a:t>
            </a:r>
            <a:endParaRPr sz="2800">
              <a:latin typeface="Microsoft Sans Serif"/>
              <a:cs typeface="Microsoft Sans Serif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347912" y="3262312"/>
          <a:ext cx="5334000" cy="33235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61795">
                <a:tc>
                  <a:txBody>
                    <a:bodyPr/>
                    <a:lstStyle/>
                    <a:p>
                      <a:pPr marL="91440" marR="9080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Utvrđivanje nedostataka grupe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spc="-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5661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Sprovođenje korektivnih postupaka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2400" spc="-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1795">
                <a:tc>
                  <a:txBody>
                    <a:bodyPr/>
                    <a:lstStyle/>
                    <a:p>
                      <a:pPr marL="91440" marR="95948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Predviđanje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promena</a:t>
                      </a:r>
                      <a:r>
                        <a:rPr sz="2400" spc="-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50" dirty="0">
                          <a:latin typeface="Microsoft Sans Serif"/>
                          <a:cs typeface="Microsoft Sans Serif"/>
                        </a:rPr>
                        <a:t>u </a:t>
                      </a: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okruženju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2400" spc="-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381635">
                        <a:lnSpc>
                          <a:spcPct val="110000"/>
                        </a:lnSpc>
                        <a:spcBef>
                          <a:spcPts val="20"/>
                        </a:spcBef>
                      </a:pP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Sprečavanje </a:t>
                      </a:r>
                      <a:r>
                        <a:rPr sz="2400" dirty="0">
                          <a:latin typeface="Microsoft Sans Serif"/>
                          <a:cs typeface="Microsoft Sans Serif"/>
                        </a:rPr>
                        <a:t>štetnih</a:t>
                      </a:r>
                      <a:r>
                        <a:rPr sz="2400" spc="-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400" spc="-10" dirty="0">
                          <a:latin typeface="Microsoft Sans Serif"/>
                          <a:cs typeface="Microsoft Sans Serif"/>
                        </a:rPr>
                        <a:t>promena </a:t>
                      </a:r>
                      <a:r>
                        <a:rPr sz="2400" spc="-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88340" y="3682365"/>
            <a:ext cx="11334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Microsoft Sans Serif"/>
                <a:cs typeface="Microsoft Sans Serif"/>
              </a:rPr>
              <a:t>Interno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8340" y="5359095"/>
            <a:ext cx="14287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Microsoft Sans Serif"/>
                <a:cs typeface="Microsoft Sans Serif"/>
              </a:rPr>
              <a:t>Eksterno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37428" y="2310511"/>
            <a:ext cx="341439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Microsoft Sans Serif"/>
                <a:cs typeface="Microsoft Sans Serif"/>
              </a:rPr>
              <a:t>Preduzimanje</a:t>
            </a:r>
            <a:endParaRPr sz="2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latin typeface="Microsoft Sans Serif"/>
                <a:cs typeface="Microsoft Sans Serif"/>
              </a:rPr>
              <a:t>odgovarajućih</a:t>
            </a:r>
            <a:r>
              <a:rPr sz="2800" spc="-13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koraka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3594" y="2539111"/>
            <a:ext cx="20231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Microsoft Sans Serif"/>
                <a:cs typeface="Microsoft Sans Serif"/>
              </a:rPr>
              <a:t>Nadgledanje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6613" y="257301"/>
            <a:ext cx="8570595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Arial"/>
                <a:cs typeface="Arial"/>
              </a:rPr>
              <a:t>Liderska</a:t>
            </a:r>
            <a:r>
              <a:rPr sz="2800" b="1" spc="-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odluka</a:t>
            </a:r>
            <a:r>
              <a:rPr sz="2800" b="1" spc="-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2</a:t>
            </a:r>
            <a:r>
              <a:rPr sz="2800" dirty="0"/>
              <a:t>:</a:t>
            </a:r>
            <a:r>
              <a:rPr sz="2800" spc="15" dirty="0"/>
              <a:t> </a:t>
            </a:r>
            <a:r>
              <a:rPr sz="2800" dirty="0"/>
              <a:t>Treba</a:t>
            </a:r>
            <a:r>
              <a:rPr sz="2800" spc="-15" dirty="0"/>
              <a:t> </a:t>
            </a:r>
            <a:r>
              <a:rPr sz="2800" dirty="0"/>
              <a:t>li</a:t>
            </a:r>
            <a:r>
              <a:rPr sz="2800" spc="15" dirty="0"/>
              <a:t> </a:t>
            </a:r>
            <a:r>
              <a:rPr sz="2800" dirty="0"/>
              <a:t>da</a:t>
            </a:r>
            <a:r>
              <a:rPr sz="2800" spc="20" dirty="0"/>
              <a:t> </a:t>
            </a:r>
            <a:r>
              <a:rPr sz="2800" dirty="0"/>
              <a:t>intervenišem</a:t>
            </a:r>
            <a:r>
              <a:rPr sz="2800" spc="-25" dirty="0"/>
              <a:t> da </a:t>
            </a:r>
            <a:r>
              <a:rPr sz="2800" dirty="0"/>
              <a:t>bi</a:t>
            </a:r>
            <a:r>
              <a:rPr sz="2800" spc="-20" dirty="0"/>
              <a:t> </a:t>
            </a:r>
            <a:r>
              <a:rPr sz="2800" dirty="0"/>
              <a:t>se</a:t>
            </a:r>
            <a:r>
              <a:rPr sz="2800" spc="-15" dirty="0"/>
              <a:t> </a:t>
            </a:r>
            <a:r>
              <a:rPr sz="2800" dirty="0"/>
              <a:t>ostvarili</a:t>
            </a:r>
            <a:r>
              <a:rPr sz="2800" spc="-15" dirty="0"/>
              <a:t> </a:t>
            </a:r>
            <a:r>
              <a:rPr sz="2800" dirty="0"/>
              <a:t>zadaci</a:t>
            </a:r>
            <a:r>
              <a:rPr sz="2800" spc="-25" dirty="0"/>
              <a:t> </a:t>
            </a:r>
            <a:r>
              <a:rPr sz="2800" dirty="0"/>
              <a:t>ili</a:t>
            </a:r>
            <a:r>
              <a:rPr sz="2800" spc="-10" dirty="0"/>
              <a:t> </a:t>
            </a:r>
            <a:r>
              <a:rPr sz="2800" dirty="0"/>
              <a:t>da</a:t>
            </a:r>
            <a:r>
              <a:rPr sz="2800" spc="-5" dirty="0"/>
              <a:t> </a:t>
            </a:r>
            <a:r>
              <a:rPr sz="2800" dirty="0"/>
              <a:t>bi se </a:t>
            </a:r>
            <a:r>
              <a:rPr sz="2800" spc="-10" dirty="0"/>
              <a:t>zadovoljile </a:t>
            </a:r>
            <a:r>
              <a:rPr sz="2800" dirty="0"/>
              <a:t>potrebe</a:t>
            </a:r>
            <a:r>
              <a:rPr sz="2800" spc="-30" dirty="0"/>
              <a:t> </a:t>
            </a:r>
            <a:r>
              <a:rPr sz="2800" dirty="0"/>
              <a:t>vezane</a:t>
            </a:r>
            <a:r>
              <a:rPr sz="2800" spc="-45" dirty="0"/>
              <a:t> </a:t>
            </a:r>
            <a:r>
              <a:rPr sz="2800" dirty="0"/>
              <a:t>za</a:t>
            </a:r>
            <a:r>
              <a:rPr sz="2800" spc="-5" dirty="0"/>
              <a:t> </a:t>
            </a:r>
            <a:r>
              <a:rPr sz="2800" dirty="0"/>
              <a:t>međuljudske</a:t>
            </a:r>
            <a:r>
              <a:rPr sz="2800" spc="-40" dirty="0"/>
              <a:t> </a:t>
            </a:r>
            <a:r>
              <a:rPr sz="2800" spc="-10" dirty="0"/>
              <a:t>odnose?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1853311"/>
            <a:ext cx="8453120" cy="2244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liderske</a:t>
            </a:r>
            <a:r>
              <a:rPr sz="2800" spc="3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funkcije</a:t>
            </a:r>
            <a:r>
              <a:rPr sz="2800" spc="3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usmerene</a:t>
            </a:r>
            <a:r>
              <a:rPr sz="2800" spc="3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na</a:t>
            </a:r>
            <a:r>
              <a:rPr sz="2800" spc="30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zadatke:</a:t>
            </a:r>
            <a:r>
              <a:rPr sz="2800" spc="29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obavljanje </a:t>
            </a:r>
            <a:r>
              <a:rPr sz="2800" dirty="0">
                <a:latin typeface="Microsoft Sans Serif"/>
                <a:cs typeface="Microsoft Sans Serif"/>
              </a:rPr>
              <a:t>posla,</a:t>
            </a:r>
            <a:r>
              <a:rPr sz="2800" spc="620" dirty="0">
                <a:latin typeface="Microsoft Sans Serif"/>
                <a:cs typeface="Microsoft Sans Serif"/>
              </a:rPr>
              <a:t>    </a:t>
            </a:r>
            <a:r>
              <a:rPr sz="2800" dirty="0">
                <a:latin typeface="Microsoft Sans Serif"/>
                <a:cs typeface="Microsoft Sans Serif"/>
              </a:rPr>
              <a:t>odlučivanje,</a:t>
            </a:r>
            <a:r>
              <a:rPr sz="2800" spc="625" dirty="0">
                <a:latin typeface="Microsoft Sans Serif"/>
                <a:cs typeface="Microsoft Sans Serif"/>
              </a:rPr>
              <a:t>    </a:t>
            </a:r>
            <a:r>
              <a:rPr sz="2800" dirty="0">
                <a:latin typeface="Microsoft Sans Serif"/>
                <a:cs typeface="Microsoft Sans Serif"/>
              </a:rPr>
              <a:t>rešavanje</a:t>
            </a:r>
            <a:r>
              <a:rPr sz="2800" spc="625" dirty="0">
                <a:latin typeface="Microsoft Sans Serif"/>
                <a:cs typeface="Microsoft Sans Serif"/>
              </a:rPr>
              <a:t>    </a:t>
            </a:r>
            <a:r>
              <a:rPr sz="2800" spc="-10" dirty="0">
                <a:latin typeface="Microsoft Sans Serif"/>
                <a:cs typeface="Microsoft Sans Serif"/>
              </a:rPr>
              <a:t>problema, </a:t>
            </a:r>
            <a:r>
              <a:rPr sz="2800" dirty="0">
                <a:latin typeface="Microsoft Sans Serif"/>
                <a:cs typeface="Microsoft Sans Serif"/>
              </a:rPr>
              <a:t>prilagođavanje</a:t>
            </a:r>
            <a:r>
              <a:rPr sz="2800" spc="229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promenama,</a:t>
            </a:r>
            <a:r>
              <a:rPr sz="2800" spc="229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planiranje</a:t>
            </a:r>
            <a:r>
              <a:rPr sz="2800" spc="2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204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realizaciju ciljeva</a:t>
            </a:r>
            <a:endParaRPr sz="2800" dirty="0">
              <a:latin typeface="Microsoft Sans Serif"/>
              <a:cs typeface="Microsoft Sans Serif"/>
            </a:endParaRPr>
          </a:p>
          <a:p>
            <a:pPr marL="354965" indent="-342265" algn="just">
              <a:lnSpc>
                <a:spcPct val="100000"/>
              </a:lnSpc>
              <a:spcBef>
                <a:spcPts val="675"/>
              </a:spcBef>
              <a:buFont typeface="Wingdings"/>
              <a:buChar char=""/>
              <a:tabLst>
                <a:tab pos="354965" algn="l"/>
              </a:tabLst>
            </a:pPr>
            <a:r>
              <a:rPr sz="2800" dirty="0">
                <a:latin typeface="Microsoft Sans Serif"/>
                <a:cs typeface="Microsoft Sans Serif"/>
              </a:rPr>
              <a:t>liderske</a:t>
            </a:r>
            <a:r>
              <a:rPr sz="2800" spc="2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funkcije</a:t>
            </a:r>
            <a:r>
              <a:rPr sz="2800" spc="229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održavanja</a:t>
            </a:r>
            <a:r>
              <a:rPr sz="2800" spc="2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međuljudskih</a:t>
            </a:r>
            <a:r>
              <a:rPr sz="2800" spc="24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odnosa: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0240" y="4072585"/>
            <a:ext cx="62903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31645" algn="l"/>
                <a:tab pos="3409950" algn="l"/>
                <a:tab pos="4596130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stvaranje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pozitivne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radne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atmosfere,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50463" y="4499609"/>
            <a:ext cx="342328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30225">
              <a:lnSpc>
                <a:spcPct val="100000"/>
              </a:lnSpc>
              <a:spcBef>
                <a:spcPts val="95"/>
              </a:spcBef>
              <a:tabLst>
                <a:tab pos="1661795" algn="l"/>
                <a:tab pos="2821305" algn="l"/>
                <a:tab pos="3330575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problema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50" dirty="0">
                <a:latin typeface="Microsoft Sans Serif"/>
                <a:cs typeface="Microsoft Sans Serif"/>
              </a:rPr>
              <a:t>i </a:t>
            </a:r>
            <a:r>
              <a:rPr sz="2800" spc="-10" dirty="0">
                <a:latin typeface="Microsoft Sans Serif"/>
                <a:cs typeface="Microsoft Sans Serif"/>
              </a:rPr>
              <a:t>potreba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članova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50" dirty="0">
                <a:latin typeface="Microsoft Sans Serif"/>
                <a:cs typeface="Microsoft Sans Serif"/>
              </a:rPr>
              <a:t>i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31557" y="4072585"/>
            <a:ext cx="162750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7785" algn="just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Microsoft Sans Serif"/>
                <a:cs typeface="Microsoft Sans Serif"/>
              </a:rPr>
              <a:t>rešavanje konflikata, stvaranje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0240" y="4499609"/>
            <a:ext cx="255841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Microsoft Sans Serif"/>
                <a:cs typeface="Microsoft Sans Serif"/>
              </a:rPr>
              <a:t>interpersonalnih zadovoljavanje jedinstva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7340" y="5865367"/>
            <a:ext cx="79324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354965" algn="l"/>
              </a:tabLst>
            </a:pPr>
            <a:r>
              <a:rPr sz="2800" dirty="0">
                <a:latin typeface="Microsoft Sans Serif"/>
                <a:cs typeface="Microsoft Sans Serif"/>
              </a:rPr>
              <a:t>vrhunsko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timsko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liderstvo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obuhvata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obe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funkcije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0862" y="304622"/>
            <a:ext cx="7941309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01850" marR="5080" indent="-2089785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Arial"/>
                <a:cs typeface="Arial"/>
              </a:rPr>
              <a:t>Liderska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odluka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3</a:t>
            </a:r>
            <a:r>
              <a:rPr sz="2800" dirty="0"/>
              <a:t>:</a:t>
            </a:r>
            <a:r>
              <a:rPr sz="2800" spc="20" dirty="0"/>
              <a:t> </a:t>
            </a:r>
            <a:r>
              <a:rPr sz="2800" dirty="0"/>
              <a:t>Da</a:t>
            </a:r>
            <a:r>
              <a:rPr sz="2800" spc="5" dirty="0"/>
              <a:t> </a:t>
            </a:r>
            <a:r>
              <a:rPr sz="2800" dirty="0"/>
              <a:t>li</a:t>
            </a:r>
            <a:r>
              <a:rPr sz="2800" spc="10" dirty="0"/>
              <a:t> </a:t>
            </a:r>
            <a:r>
              <a:rPr sz="2800" dirty="0"/>
              <a:t>da</a:t>
            </a:r>
            <a:r>
              <a:rPr sz="2800" spc="5" dirty="0"/>
              <a:t> </a:t>
            </a:r>
            <a:r>
              <a:rPr sz="2800" spc="-10" dirty="0"/>
              <a:t>intervenišem </a:t>
            </a:r>
            <a:r>
              <a:rPr sz="2800" dirty="0"/>
              <a:t>interno</a:t>
            </a:r>
            <a:r>
              <a:rPr sz="2800" spc="-60" dirty="0"/>
              <a:t> </a:t>
            </a:r>
            <a:r>
              <a:rPr sz="2800" dirty="0"/>
              <a:t>ili</a:t>
            </a:r>
            <a:r>
              <a:rPr sz="2800" spc="-80" dirty="0"/>
              <a:t> </a:t>
            </a:r>
            <a:r>
              <a:rPr sz="2800" spc="-10" dirty="0" err="1"/>
              <a:t>eksterno</a:t>
            </a:r>
            <a:r>
              <a:rPr sz="2800" spc="-10" dirty="0"/>
              <a:t>?</a:t>
            </a:r>
            <a:br>
              <a:rPr lang="sr-Latn-RS" sz="2800" spc="-10" dirty="0"/>
            </a:br>
            <a:endParaRPr sz="2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1776806"/>
            <a:ext cx="8455025" cy="34394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5600" algn="l"/>
              </a:tabLst>
            </a:pPr>
            <a:r>
              <a:rPr sz="2700" dirty="0">
                <a:latin typeface="Microsoft Sans Serif"/>
                <a:cs typeface="Microsoft Sans Serif"/>
              </a:rPr>
              <a:t>lider</a:t>
            </a:r>
            <a:r>
              <a:rPr sz="2700" spc="41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mora</a:t>
            </a:r>
            <a:r>
              <a:rPr sz="2700" spc="42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da</a:t>
            </a:r>
            <a:r>
              <a:rPr sz="2700" spc="42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donese</a:t>
            </a:r>
            <a:r>
              <a:rPr sz="2700" spc="42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stratešku</a:t>
            </a:r>
            <a:r>
              <a:rPr sz="2700" spc="434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odluku</a:t>
            </a:r>
            <a:r>
              <a:rPr sz="2700" spc="42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i</a:t>
            </a:r>
            <a:r>
              <a:rPr sz="2700" spc="42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odredi</a:t>
            </a:r>
            <a:r>
              <a:rPr sz="2700" spc="420" dirty="0">
                <a:latin typeface="Microsoft Sans Serif"/>
                <a:cs typeface="Microsoft Sans Serif"/>
              </a:rPr>
              <a:t> </a:t>
            </a:r>
            <a:r>
              <a:rPr sz="2700" spc="-20" dirty="0">
                <a:latin typeface="Microsoft Sans Serif"/>
                <a:cs typeface="Microsoft Sans Serif"/>
              </a:rPr>
              <a:t>koji </a:t>
            </a:r>
            <a:r>
              <a:rPr sz="2700" dirty="0">
                <a:latin typeface="Microsoft Sans Serif"/>
                <a:cs typeface="Microsoft Sans Serif"/>
              </a:rPr>
              <a:t>nivo</a:t>
            </a:r>
            <a:r>
              <a:rPr sz="2700" spc="495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timskog</a:t>
            </a:r>
            <a:r>
              <a:rPr sz="2700" spc="500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procesa</a:t>
            </a:r>
            <a:r>
              <a:rPr sz="2700" spc="490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zahteva</a:t>
            </a:r>
            <a:r>
              <a:rPr sz="2700" spc="495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lidersku</a:t>
            </a:r>
            <a:r>
              <a:rPr sz="2700" spc="495" dirty="0">
                <a:latin typeface="Microsoft Sans Serif"/>
                <a:cs typeface="Microsoft Sans Serif"/>
              </a:rPr>
              <a:t>  </a:t>
            </a:r>
            <a:r>
              <a:rPr sz="2700" spc="-10" dirty="0">
                <a:latin typeface="Microsoft Sans Serif"/>
                <a:cs typeface="Microsoft Sans Serif"/>
              </a:rPr>
              <a:t>pažnju: </a:t>
            </a:r>
            <a:r>
              <a:rPr sz="2700" dirty="0">
                <a:latin typeface="Microsoft Sans Serif"/>
                <a:cs typeface="Microsoft Sans Serif"/>
              </a:rPr>
              <a:t>unutrašnja</a:t>
            </a:r>
            <a:r>
              <a:rPr sz="2700" spc="56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dinamika</a:t>
            </a:r>
            <a:r>
              <a:rPr sz="2700" spc="56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zadataka</a:t>
            </a:r>
            <a:r>
              <a:rPr sz="2700" spc="57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ili</a:t>
            </a:r>
            <a:r>
              <a:rPr sz="2700" spc="56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odnosa</a:t>
            </a:r>
            <a:r>
              <a:rPr sz="2700" spc="57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u</a:t>
            </a:r>
            <a:r>
              <a:rPr sz="2700" spc="54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timu,</a:t>
            </a:r>
            <a:r>
              <a:rPr sz="2700" spc="580" dirty="0">
                <a:latin typeface="Microsoft Sans Serif"/>
                <a:cs typeface="Microsoft Sans Serif"/>
              </a:rPr>
              <a:t> </a:t>
            </a:r>
            <a:r>
              <a:rPr sz="2700" spc="-25" dirty="0">
                <a:latin typeface="Microsoft Sans Serif"/>
                <a:cs typeface="Microsoft Sans Serif"/>
              </a:rPr>
              <a:t>ili </a:t>
            </a:r>
            <a:r>
              <a:rPr sz="2700" dirty="0">
                <a:latin typeface="Microsoft Sans Serif"/>
                <a:cs typeface="Microsoft Sans Serif"/>
              </a:rPr>
              <a:t>spoljnja</a:t>
            </a:r>
            <a:r>
              <a:rPr sz="2700" spc="-11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dinamika</a:t>
            </a:r>
            <a:r>
              <a:rPr sz="2700" spc="-95" dirty="0">
                <a:latin typeface="Microsoft Sans Serif"/>
                <a:cs typeface="Microsoft Sans Serif"/>
              </a:rPr>
              <a:t> </a:t>
            </a:r>
            <a:r>
              <a:rPr sz="2700" spc="-10" dirty="0" err="1">
                <a:latin typeface="Microsoft Sans Serif"/>
                <a:cs typeface="Microsoft Sans Serif"/>
              </a:rPr>
              <a:t>okruženja</a:t>
            </a:r>
            <a:r>
              <a:rPr sz="2700" spc="-10" dirty="0">
                <a:latin typeface="Microsoft Sans Serif"/>
                <a:cs typeface="Microsoft Sans Serif"/>
              </a:rPr>
              <a:t>?</a:t>
            </a:r>
            <a:endParaRPr lang="sr-Latn-RS" sz="2700" spc="-10" dirty="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endParaRPr sz="2700" dirty="0">
              <a:latin typeface="Microsoft Sans Serif"/>
              <a:cs typeface="Microsoft Sans Serif"/>
            </a:endParaRPr>
          </a:p>
          <a:p>
            <a:pPr marL="355600" marR="5715" indent="-342900" algn="just">
              <a:lnSpc>
                <a:spcPct val="100000"/>
              </a:lnSpc>
              <a:spcBef>
                <a:spcPts val="650"/>
              </a:spcBef>
              <a:buFont typeface="Wingdings"/>
              <a:buChar char=""/>
              <a:tabLst>
                <a:tab pos="355600" algn="l"/>
              </a:tabLst>
            </a:pPr>
            <a:r>
              <a:rPr sz="2700" dirty="0">
                <a:latin typeface="Microsoft Sans Serif"/>
                <a:cs typeface="Microsoft Sans Serif"/>
              </a:rPr>
              <a:t>lider</a:t>
            </a:r>
            <a:r>
              <a:rPr sz="2700" spc="310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uspostavlja</a:t>
            </a:r>
            <a:r>
              <a:rPr sz="2700" spc="315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ravnotežu</a:t>
            </a:r>
            <a:r>
              <a:rPr sz="2700" spc="305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između</a:t>
            </a:r>
            <a:r>
              <a:rPr sz="2700" spc="310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unutrašnjih</a:t>
            </a:r>
            <a:r>
              <a:rPr sz="2700" spc="305" dirty="0">
                <a:latin typeface="Microsoft Sans Serif"/>
                <a:cs typeface="Microsoft Sans Serif"/>
              </a:rPr>
              <a:t>  </a:t>
            </a:r>
            <a:r>
              <a:rPr sz="2700" spc="-50" dirty="0">
                <a:latin typeface="Microsoft Sans Serif"/>
                <a:cs typeface="Microsoft Sans Serif"/>
              </a:rPr>
              <a:t>i </a:t>
            </a:r>
            <a:r>
              <a:rPr sz="2700" dirty="0">
                <a:latin typeface="Microsoft Sans Serif"/>
                <a:cs typeface="Microsoft Sans Serif"/>
              </a:rPr>
              <a:t>spoljašnjih</a:t>
            </a:r>
            <a:r>
              <a:rPr sz="2700" spc="204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zahteva</a:t>
            </a:r>
            <a:r>
              <a:rPr sz="2700" spc="204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tima</a:t>
            </a:r>
            <a:r>
              <a:rPr sz="2700" spc="204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i</a:t>
            </a:r>
            <a:r>
              <a:rPr sz="2700" spc="200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reaguje</a:t>
            </a:r>
            <a:r>
              <a:rPr sz="2700" spc="195" dirty="0">
                <a:latin typeface="Microsoft Sans Serif"/>
                <a:cs typeface="Microsoft Sans Serif"/>
              </a:rPr>
              <a:t>  </a:t>
            </a:r>
            <a:r>
              <a:rPr sz="2700" dirty="0">
                <a:latin typeface="Microsoft Sans Serif"/>
                <a:cs typeface="Microsoft Sans Serif"/>
              </a:rPr>
              <a:t>na</a:t>
            </a:r>
            <a:r>
              <a:rPr sz="2700" spc="200" dirty="0">
                <a:latin typeface="Microsoft Sans Serif"/>
                <a:cs typeface="Microsoft Sans Serif"/>
              </a:rPr>
              <a:t>  </a:t>
            </a:r>
            <a:r>
              <a:rPr sz="2700" spc="-10" dirty="0">
                <a:latin typeface="Microsoft Sans Serif"/>
                <a:cs typeface="Microsoft Sans Serif"/>
              </a:rPr>
              <a:t>adekvatan način</a:t>
            </a:r>
            <a:endParaRPr sz="27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0400" y="228600"/>
            <a:ext cx="2514600" cy="1371600"/>
          </a:xfrm>
          <a:custGeom>
            <a:avLst/>
            <a:gdLst/>
            <a:ahLst/>
            <a:cxnLst/>
            <a:rect l="l" t="t" r="r" b="b"/>
            <a:pathLst>
              <a:path w="2514600" h="1371600">
                <a:moveTo>
                  <a:pt x="0" y="1371600"/>
                </a:moveTo>
                <a:lnTo>
                  <a:pt x="2514600" y="1371600"/>
                </a:lnTo>
                <a:lnTo>
                  <a:pt x="2514600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55975" y="184025"/>
            <a:ext cx="1765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Liderske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odluke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9775" y="668781"/>
            <a:ext cx="2012314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 indent="-79375">
              <a:lnSpc>
                <a:spcPct val="100000"/>
              </a:lnSpc>
              <a:spcBef>
                <a:spcPts val="95"/>
              </a:spcBef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Nadgledati</a:t>
            </a:r>
            <a:r>
              <a:rPr sz="1600" spc="-6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ili</a:t>
            </a:r>
            <a:r>
              <a:rPr sz="1600" spc="-7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delovati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Zadaci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ili</a:t>
            </a:r>
            <a:r>
              <a:rPr sz="1600" spc="-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odnosi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Interno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ili</a:t>
            </a:r>
            <a:r>
              <a:rPr sz="1600" spc="-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eksterno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2133600"/>
            <a:ext cx="3352800" cy="533400"/>
          </a:xfrm>
          <a:custGeom>
            <a:avLst/>
            <a:gdLst/>
            <a:ahLst/>
            <a:cxnLst/>
            <a:rect l="l" t="t" r="r" b="b"/>
            <a:pathLst>
              <a:path w="3352800" h="533400">
                <a:moveTo>
                  <a:pt x="0" y="533400"/>
                </a:moveTo>
                <a:lnTo>
                  <a:pt x="3352800" y="533400"/>
                </a:lnTo>
                <a:lnTo>
                  <a:pt x="33528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60933" y="2244978"/>
            <a:ext cx="2839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Interne</a:t>
            </a:r>
            <a:r>
              <a:rPr sz="18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liderske</a:t>
            </a:r>
            <a:r>
              <a:rPr sz="18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aktivnosti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76800" y="2133600"/>
            <a:ext cx="3352800" cy="533400"/>
          </a:xfrm>
          <a:custGeom>
            <a:avLst/>
            <a:gdLst/>
            <a:ahLst/>
            <a:cxnLst/>
            <a:rect l="l" t="t" r="r" b="b"/>
            <a:pathLst>
              <a:path w="3352800" h="533400">
                <a:moveTo>
                  <a:pt x="0" y="533400"/>
                </a:moveTo>
                <a:lnTo>
                  <a:pt x="3352800" y="533400"/>
                </a:lnTo>
                <a:lnTo>
                  <a:pt x="33528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031740" y="2244978"/>
            <a:ext cx="3042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Eksterne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liderske</a:t>
            </a: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aktivnosti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76600" y="5715000"/>
            <a:ext cx="2743200" cy="914400"/>
          </a:xfrm>
          <a:custGeom>
            <a:avLst/>
            <a:gdLst/>
            <a:ahLst/>
            <a:cxnLst/>
            <a:rect l="l" t="t" r="r" b="b"/>
            <a:pathLst>
              <a:path w="2743200" h="914400">
                <a:moveTo>
                  <a:pt x="0" y="914400"/>
                </a:moveTo>
                <a:lnTo>
                  <a:pt x="2743200" y="914400"/>
                </a:lnTo>
                <a:lnTo>
                  <a:pt x="27432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355975" y="5773928"/>
            <a:ext cx="2074545" cy="788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Timska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efektivnost</a:t>
            </a:r>
            <a:endParaRPr sz="1800">
              <a:latin typeface="Arial"/>
              <a:cs typeface="Arial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Radni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učinak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Razvoj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00037" y="528637"/>
            <a:ext cx="8543925" cy="5876925"/>
            <a:chOff x="300037" y="528637"/>
            <a:chExt cx="8543925" cy="5876925"/>
          </a:xfrm>
        </p:grpSpPr>
        <p:sp>
          <p:nvSpPr>
            <p:cNvPr id="12" name="object 12"/>
            <p:cNvSpPr/>
            <p:nvPr/>
          </p:nvSpPr>
          <p:spPr>
            <a:xfrm>
              <a:off x="6424548" y="533400"/>
              <a:ext cx="2414905" cy="5867400"/>
            </a:xfrm>
            <a:custGeom>
              <a:avLst/>
              <a:gdLst/>
              <a:ahLst/>
              <a:cxnLst/>
              <a:rect l="l" t="t" r="r" b="b"/>
              <a:pathLst>
                <a:path w="2414904" h="5867400">
                  <a:moveTo>
                    <a:pt x="0" y="44958"/>
                  </a:moveTo>
                  <a:lnTo>
                    <a:pt x="50878" y="33063"/>
                  </a:lnTo>
                  <a:lnTo>
                    <a:pt x="101935" y="22971"/>
                  </a:lnTo>
                  <a:lnTo>
                    <a:pt x="153145" y="14693"/>
                  </a:lnTo>
                  <a:lnTo>
                    <a:pt x="204484" y="8244"/>
                  </a:lnTo>
                  <a:lnTo>
                    <a:pt x="255927" y="3636"/>
                  </a:lnTo>
                  <a:lnTo>
                    <a:pt x="307450" y="884"/>
                  </a:lnTo>
                  <a:lnTo>
                    <a:pt x="359028" y="0"/>
                  </a:lnTo>
                  <a:lnTo>
                    <a:pt x="398542" y="531"/>
                  </a:lnTo>
                  <a:lnTo>
                    <a:pt x="437875" y="2118"/>
                  </a:lnTo>
                  <a:lnTo>
                    <a:pt x="477020" y="4753"/>
                  </a:lnTo>
                  <a:lnTo>
                    <a:pt x="515970" y="8425"/>
                  </a:lnTo>
                  <a:lnTo>
                    <a:pt x="554720" y="13125"/>
                  </a:lnTo>
                  <a:lnTo>
                    <a:pt x="593262" y="18843"/>
                  </a:lnTo>
                  <a:lnTo>
                    <a:pt x="631590" y="25569"/>
                  </a:lnTo>
                  <a:lnTo>
                    <a:pt x="669697" y="33296"/>
                  </a:lnTo>
                  <a:lnTo>
                    <a:pt x="707576" y="42012"/>
                  </a:lnTo>
                  <a:lnTo>
                    <a:pt x="745222" y="51708"/>
                  </a:lnTo>
                  <a:lnTo>
                    <a:pt x="782626" y="62375"/>
                  </a:lnTo>
                  <a:lnTo>
                    <a:pt x="819783" y="74004"/>
                  </a:lnTo>
                  <a:lnTo>
                    <a:pt x="856685" y="86584"/>
                  </a:lnTo>
                  <a:lnTo>
                    <a:pt x="893327" y="100107"/>
                  </a:lnTo>
                  <a:lnTo>
                    <a:pt x="929701" y="114563"/>
                  </a:lnTo>
                  <a:lnTo>
                    <a:pt x="965801" y="129942"/>
                  </a:lnTo>
                  <a:lnTo>
                    <a:pt x="1001621" y="146235"/>
                  </a:lnTo>
                  <a:lnTo>
                    <a:pt x="1037153" y="163432"/>
                  </a:lnTo>
                  <a:lnTo>
                    <a:pt x="1072390" y="181525"/>
                  </a:lnTo>
                  <a:lnTo>
                    <a:pt x="1107327" y="200502"/>
                  </a:lnTo>
                  <a:lnTo>
                    <a:pt x="1141957" y="220355"/>
                  </a:lnTo>
                  <a:lnTo>
                    <a:pt x="1176272" y="241075"/>
                  </a:lnTo>
                  <a:lnTo>
                    <a:pt x="1210267" y="262652"/>
                  </a:lnTo>
                  <a:lnTo>
                    <a:pt x="1243934" y="285076"/>
                  </a:lnTo>
                  <a:lnTo>
                    <a:pt x="1277268" y="308338"/>
                  </a:lnTo>
                  <a:lnTo>
                    <a:pt x="1310260" y="332428"/>
                  </a:lnTo>
                  <a:lnTo>
                    <a:pt x="1342906" y="357338"/>
                  </a:lnTo>
                  <a:lnTo>
                    <a:pt x="1375197" y="383056"/>
                  </a:lnTo>
                  <a:lnTo>
                    <a:pt x="1407127" y="409575"/>
                  </a:lnTo>
                  <a:lnTo>
                    <a:pt x="1438691" y="436884"/>
                  </a:lnTo>
                  <a:lnTo>
                    <a:pt x="1469880" y="464973"/>
                  </a:lnTo>
                  <a:lnTo>
                    <a:pt x="1500689" y="493835"/>
                  </a:lnTo>
                  <a:lnTo>
                    <a:pt x="1531110" y="523458"/>
                  </a:lnTo>
                  <a:lnTo>
                    <a:pt x="1561138" y="553833"/>
                  </a:lnTo>
                  <a:lnTo>
                    <a:pt x="1590764" y="584952"/>
                  </a:lnTo>
                  <a:lnTo>
                    <a:pt x="1619984" y="616803"/>
                  </a:lnTo>
                  <a:lnTo>
                    <a:pt x="1648790" y="649379"/>
                  </a:lnTo>
                  <a:lnTo>
                    <a:pt x="1677175" y="682669"/>
                  </a:lnTo>
                  <a:lnTo>
                    <a:pt x="1705133" y="716664"/>
                  </a:lnTo>
                  <a:lnTo>
                    <a:pt x="1732657" y="751355"/>
                  </a:lnTo>
                  <a:lnTo>
                    <a:pt x="1759740" y="786731"/>
                  </a:lnTo>
                  <a:lnTo>
                    <a:pt x="1786377" y="822784"/>
                  </a:lnTo>
                  <a:lnTo>
                    <a:pt x="1812559" y="859504"/>
                  </a:lnTo>
                  <a:lnTo>
                    <a:pt x="1838281" y="896881"/>
                  </a:lnTo>
                  <a:lnTo>
                    <a:pt x="1863536" y="934906"/>
                  </a:lnTo>
                  <a:lnTo>
                    <a:pt x="1888317" y="973570"/>
                  </a:lnTo>
                  <a:lnTo>
                    <a:pt x="1912618" y="1012862"/>
                  </a:lnTo>
                  <a:lnTo>
                    <a:pt x="1936432" y="1052774"/>
                  </a:lnTo>
                  <a:lnTo>
                    <a:pt x="1959751" y="1093296"/>
                  </a:lnTo>
                  <a:lnTo>
                    <a:pt x="1982571" y="1134418"/>
                  </a:lnTo>
                  <a:lnTo>
                    <a:pt x="2004883" y="1176131"/>
                  </a:lnTo>
                  <a:lnTo>
                    <a:pt x="2026682" y="1218426"/>
                  </a:lnTo>
                  <a:lnTo>
                    <a:pt x="2047960" y="1261292"/>
                  </a:lnTo>
                  <a:lnTo>
                    <a:pt x="2068711" y="1304721"/>
                  </a:lnTo>
                  <a:lnTo>
                    <a:pt x="2088929" y="1348703"/>
                  </a:lnTo>
                  <a:lnTo>
                    <a:pt x="2108606" y="1393229"/>
                  </a:lnTo>
                  <a:lnTo>
                    <a:pt x="2127736" y="1438288"/>
                  </a:lnTo>
                  <a:lnTo>
                    <a:pt x="2146312" y="1483872"/>
                  </a:lnTo>
                  <a:lnTo>
                    <a:pt x="2164329" y="1529971"/>
                  </a:lnTo>
                  <a:lnTo>
                    <a:pt x="2181778" y="1576575"/>
                  </a:lnTo>
                  <a:lnTo>
                    <a:pt x="2198653" y="1623676"/>
                  </a:lnTo>
                  <a:lnTo>
                    <a:pt x="2214949" y="1671262"/>
                  </a:lnTo>
                  <a:lnTo>
                    <a:pt x="2230657" y="1719326"/>
                  </a:lnTo>
                  <a:lnTo>
                    <a:pt x="2245772" y="1767857"/>
                  </a:lnTo>
                  <a:lnTo>
                    <a:pt x="2260286" y="1816846"/>
                  </a:lnTo>
                  <a:lnTo>
                    <a:pt x="2274194" y="1866284"/>
                  </a:lnTo>
                  <a:lnTo>
                    <a:pt x="2287488" y="1916160"/>
                  </a:lnTo>
                  <a:lnTo>
                    <a:pt x="2300162" y="1966466"/>
                  </a:lnTo>
                  <a:lnTo>
                    <a:pt x="2312209" y="2017192"/>
                  </a:lnTo>
                  <a:lnTo>
                    <a:pt x="2323623" y="2068329"/>
                  </a:lnTo>
                  <a:lnTo>
                    <a:pt x="2334396" y="2119866"/>
                  </a:lnTo>
                  <a:lnTo>
                    <a:pt x="2344522" y="2171795"/>
                  </a:lnTo>
                  <a:lnTo>
                    <a:pt x="2353995" y="2224106"/>
                  </a:lnTo>
                  <a:lnTo>
                    <a:pt x="2362808" y="2276790"/>
                  </a:lnTo>
                  <a:lnTo>
                    <a:pt x="2370955" y="2329836"/>
                  </a:lnTo>
                  <a:lnTo>
                    <a:pt x="2378427" y="2383236"/>
                  </a:lnTo>
                  <a:lnTo>
                    <a:pt x="2385220" y="2436980"/>
                  </a:lnTo>
                  <a:lnTo>
                    <a:pt x="2391326" y="2491059"/>
                  </a:lnTo>
                  <a:lnTo>
                    <a:pt x="2396738" y="2545462"/>
                  </a:lnTo>
                  <a:lnTo>
                    <a:pt x="2401450" y="2600181"/>
                  </a:lnTo>
                  <a:lnTo>
                    <a:pt x="2405456" y="2655206"/>
                  </a:lnTo>
                  <a:lnTo>
                    <a:pt x="2408748" y="2710527"/>
                  </a:lnTo>
                  <a:lnTo>
                    <a:pt x="2411321" y="2766136"/>
                  </a:lnTo>
                  <a:lnTo>
                    <a:pt x="2413166" y="2822022"/>
                  </a:lnTo>
                  <a:lnTo>
                    <a:pt x="2414278" y="2878176"/>
                  </a:lnTo>
                  <a:lnTo>
                    <a:pt x="2414651" y="2934589"/>
                  </a:lnTo>
                  <a:lnTo>
                    <a:pt x="2414278" y="2990936"/>
                  </a:lnTo>
                  <a:lnTo>
                    <a:pt x="2413167" y="3047031"/>
                  </a:lnTo>
                  <a:lnTo>
                    <a:pt x="2411322" y="3102866"/>
                  </a:lnTo>
                  <a:lnTo>
                    <a:pt x="2408750" y="3158430"/>
                  </a:lnTo>
                  <a:lnTo>
                    <a:pt x="2405458" y="3213713"/>
                  </a:lnTo>
                  <a:lnTo>
                    <a:pt x="2401453" y="3268707"/>
                  </a:lnTo>
                  <a:lnTo>
                    <a:pt x="2396740" y="3323400"/>
                  </a:lnTo>
                  <a:lnTo>
                    <a:pt x="2391328" y="3377784"/>
                  </a:lnTo>
                  <a:lnTo>
                    <a:pt x="2385221" y="3431848"/>
                  </a:lnTo>
                  <a:lnTo>
                    <a:pt x="2378428" y="3485584"/>
                  </a:lnTo>
                  <a:lnTo>
                    <a:pt x="2370953" y="3538981"/>
                  </a:lnTo>
                  <a:lnTo>
                    <a:pt x="2362805" y="3592029"/>
                  </a:lnTo>
                  <a:lnTo>
                    <a:pt x="2353989" y="3644719"/>
                  </a:lnTo>
                  <a:lnTo>
                    <a:pt x="2344512" y="3697042"/>
                  </a:lnTo>
                  <a:lnTo>
                    <a:pt x="2334380" y="3748987"/>
                  </a:lnTo>
                  <a:lnTo>
                    <a:pt x="2323601" y="3800545"/>
                  </a:lnTo>
                  <a:lnTo>
                    <a:pt x="2312180" y="3851706"/>
                  </a:lnTo>
                  <a:lnTo>
                    <a:pt x="2300125" y="3902461"/>
                  </a:lnTo>
                  <a:lnTo>
                    <a:pt x="2287442" y="3952799"/>
                  </a:lnTo>
                  <a:lnTo>
                    <a:pt x="2274137" y="4002712"/>
                  </a:lnTo>
                  <a:lnTo>
                    <a:pt x="2260217" y="4052189"/>
                  </a:lnTo>
                  <a:lnTo>
                    <a:pt x="2245688" y="4101220"/>
                  </a:lnTo>
                  <a:lnTo>
                    <a:pt x="2230558" y="4149797"/>
                  </a:lnTo>
                  <a:lnTo>
                    <a:pt x="2214832" y="4197908"/>
                  </a:lnTo>
                  <a:lnTo>
                    <a:pt x="2198517" y="4245545"/>
                  </a:lnTo>
                  <a:lnTo>
                    <a:pt x="2181620" y="4292699"/>
                  </a:lnTo>
                  <a:lnTo>
                    <a:pt x="2164148" y="4339358"/>
                  </a:lnTo>
                  <a:lnTo>
                    <a:pt x="2146107" y="4385514"/>
                  </a:lnTo>
                  <a:lnTo>
                    <a:pt x="2127503" y="4431156"/>
                  </a:lnTo>
                  <a:lnTo>
                    <a:pt x="2108343" y="4476276"/>
                  </a:lnTo>
                  <a:lnTo>
                    <a:pt x="2088634" y="4520863"/>
                  </a:lnTo>
                  <a:lnTo>
                    <a:pt x="2068382" y="4564908"/>
                  </a:lnTo>
                  <a:lnTo>
                    <a:pt x="2047593" y="4608400"/>
                  </a:lnTo>
                  <a:lnTo>
                    <a:pt x="2026275" y="4651331"/>
                  </a:lnTo>
                  <a:lnTo>
                    <a:pt x="2004434" y="4693691"/>
                  </a:lnTo>
                  <a:lnTo>
                    <a:pt x="1982077" y="4735469"/>
                  </a:lnTo>
                  <a:lnTo>
                    <a:pt x="1959209" y="4776657"/>
                  </a:lnTo>
                  <a:lnTo>
                    <a:pt x="1935838" y="4817244"/>
                  </a:lnTo>
                  <a:lnTo>
                    <a:pt x="1911970" y="4857221"/>
                  </a:lnTo>
                  <a:lnTo>
                    <a:pt x="1887612" y="4896578"/>
                  </a:lnTo>
                  <a:lnTo>
                    <a:pt x="1862770" y="4935306"/>
                  </a:lnTo>
                  <a:lnTo>
                    <a:pt x="1837451" y="4973394"/>
                  </a:lnTo>
                  <a:lnTo>
                    <a:pt x="1811662" y="5010833"/>
                  </a:lnTo>
                  <a:lnTo>
                    <a:pt x="1785408" y="5047614"/>
                  </a:lnTo>
                  <a:lnTo>
                    <a:pt x="1758697" y="5083726"/>
                  </a:lnTo>
                  <a:lnTo>
                    <a:pt x="1731535" y="5119160"/>
                  </a:lnTo>
                  <a:lnTo>
                    <a:pt x="1703929" y="5153907"/>
                  </a:lnTo>
                  <a:lnTo>
                    <a:pt x="1675885" y="5187956"/>
                  </a:lnTo>
                  <a:lnTo>
                    <a:pt x="1647410" y="5221297"/>
                  </a:lnTo>
                  <a:lnTo>
                    <a:pt x="1618510" y="5253922"/>
                  </a:lnTo>
                  <a:lnTo>
                    <a:pt x="1589192" y="5285821"/>
                  </a:lnTo>
                  <a:lnTo>
                    <a:pt x="1559463" y="5316983"/>
                  </a:lnTo>
                  <a:lnTo>
                    <a:pt x="1529329" y="5347399"/>
                  </a:lnTo>
                  <a:lnTo>
                    <a:pt x="1498796" y="5377059"/>
                  </a:lnTo>
                  <a:lnTo>
                    <a:pt x="1467872" y="5405954"/>
                  </a:lnTo>
                  <a:lnTo>
                    <a:pt x="1436562" y="5434075"/>
                  </a:lnTo>
                  <a:lnTo>
                    <a:pt x="1404874" y="5461410"/>
                  </a:lnTo>
                  <a:lnTo>
                    <a:pt x="1372814" y="5487951"/>
                  </a:lnTo>
                  <a:lnTo>
                    <a:pt x="1340388" y="5513688"/>
                  </a:lnTo>
                  <a:lnTo>
                    <a:pt x="1307603" y="5538611"/>
                  </a:lnTo>
                  <a:lnTo>
                    <a:pt x="1274466" y="5562710"/>
                  </a:lnTo>
                  <a:lnTo>
                    <a:pt x="1240983" y="5585976"/>
                  </a:lnTo>
                  <a:lnTo>
                    <a:pt x="1207160" y="5608399"/>
                  </a:lnTo>
                  <a:lnTo>
                    <a:pt x="1173005" y="5629970"/>
                  </a:lnTo>
                  <a:lnTo>
                    <a:pt x="1138524" y="5650678"/>
                  </a:lnTo>
                  <a:lnTo>
                    <a:pt x="1103723" y="5670515"/>
                  </a:lnTo>
                  <a:lnTo>
                    <a:pt x="1068610" y="5689469"/>
                  </a:lnTo>
                  <a:lnTo>
                    <a:pt x="1033189" y="5707533"/>
                  </a:lnTo>
                  <a:lnTo>
                    <a:pt x="997469" y="5724695"/>
                  </a:lnTo>
                  <a:lnTo>
                    <a:pt x="961456" y="5740946"/>
                  </a:lnTo>
                  <a:lnTo>
                    <a:pt x="925156" y="5756277"/>
                  </a:lnTo>
                  <a:lnTo>
                    <a:pt x="888576" y="5770677"/>
                  </a:lnTo>
                  <a:lnTo>
                    <a:pt x="851722" y="5784138"/>
                  </a:lnTo>
                  <a:lnTo>
                    <a:pt x="814601" y="5796649"/>
                  </a:lnTo>
                  <a:lnTo>
                    <a:pt x="777219" y="5808201"/>
                  </a:lnTo>
                  <a:lnTo>
                    <a:pt x="739584" y="5818784"/>
                  </a:lnTo>
                  <a:lnTo>
                    <a:pt x="701701" y="5828388"/>
                  </a:lnTo>
                  <a:lnTo>
                    <a:pt x="663578" y="5837004"/>
                  </a:lnTo>
                  <a:lnTo>
                    <a:pt x="625220" y="5844622"/>
                  </a:lnTo>
                  <a:lnTo>
                    <a:pt x="586635" y="5851231"/>
                  </a:lnTo>
                  <a:lnTo>
                    <a:pt x="547829" y="5856824"/>
                  </a:lnTo>
                  <a:lnTo>
                    <a:pt x="508808" y="5861389"/>
                  </a:lnTo>
                  <a:lnTo>
                    <a:pt x="469579" y="5864918"/>
                  </a:lnTo>
                  <a:lnTo>
                    <a:pt x="430149" y="58674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4800" y="3200400"/>
              <a:ext cx="3124200" cy="1981200"/>
            </a:xfrm>
            <a:custGeom>
              <a:avLst/>
              <a:gdLst/>
              <a:ahLst/>
              <a:cxnLst/>
              <a:rect l="l" t="t" r="r" b="b"/>
              <a:pathLst>
                <a:path w="3124200" h="1981200">
                  <a:moveTo>
                    <a:pt x="0" y="1981200"/>
                  </a:moveTo>
                  <a:lnTo>
                    <a:pt x="3124200" y="1981200"/>
                  </a:lnTo>
                  <a:lnTo>
                    <a:pt x="3124200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83540" y="3304413"/>
            <a:ext cx="2874010" cy="17646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Zadaci</a:t>
            </a:r>
            <a:endParaRPr sz="1800">
              <a:latin typeface="Arial"/>
              <a:cs typeface="Arial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Usresređivanje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na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ciljeve</a:t>
            </a:r>
            <a:endParaRPr sz="1600">
              <a:latin typeface="Microsoft Sans Serif"/>
              <a:cs typeface="Microsoft Sans Serif"/>
            </a:endParaRPr>
          </a:p>
          <a:p>
            <a:pPr marL="12700" marR="5715" indent="-825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	Strukturisanje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radi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ostvarivanja rezultata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Olakšavanje</a:t>
            </a:r>
            <a:r>
              <a:rPr sz="1600" spc="-8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donošenja</a:t>
            </a:r>
            <a:r>
              <a:rPr sz="1600" spc="-8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odluka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Trening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Održavanje</a:t>
            </a:r>
            <a:r>
              <a:rPr sz="1600" spc="-6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standarda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81400" y="3200400"/>
            <a:ext cx="2362200" cy="1981200"/>
          </a:xfrm>
          <a:custGeom>
            <a:avLst/>
            <a:gdLst/>
            <a:ahLst/>
            <a:cxnLst/>
            <a:rect l="l" t="t" r="r" b="b"/>
            <a:pathLst>
              <a:path w="2362200" h="1981200">
                <a:moveTo>
                  <a:pt x="0" y="1981200"/>
                </a:moveTo>
                <a:lnTo>
                  <a:pt x="2362200" y="1981200"/>
                </a:lnTo>
                <a:lnTo>
                  <a:pt x="2362200" y="0"/>
                </a:lnTo>
                <a:lnTo>
                  <a:pt x="0" y="0"/>
                </a:lnTo>
                <a:lnTo>
                  <a:pt x="0" y="1981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660775" y="3304413"/>
            <a:ext cx="2174240" cy="17646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Odnosi</a:t>
            </a:r>
            <a:endParaRPr sz="1800">
              <a:latin typeface="Arial"/>
              <a:cs typeface="Arial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Podučavanje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Saradnja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Upravljanje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konfliktima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Izgradnja</a:t>
            </a:r>
            <a:r>
              <a:rPr sz="1600" spc="-8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posvećenosti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Zadovoljenje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potreba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Definisanje</a:t>
            </a:r>
            <a:r>
              <a:rPr sz="1600" spc="-1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načela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172200" y="3200400"/>
            <a:ext cx="2133600" cy="1981200"/>
          </a:xfrm>
          <a:custGeom>
            <a:avLst/>
            <a:gdLst/>
            <a:ahLst/>
            <a:cxnLst/>
            <a:rect l="l" t="t" r="r" b="b"/>
            <a:pathLst>
              <a:path w="2133600" h="1981200">
                <a:moveTo>
                  <a:pt x="0" y="1981200"/>
                </a:moveTo>
                <a:lnTo>
                  <a:pt x="2133600" y="1981200"/>
                </a:lnTo>
                <a:lnTo>
                  <a:pt x="2133600" y="0"/>
                </a:lnTo>
                <a:lnTo>
                  <a:pt x="0" y="0"/>
                </a:lnTo>
                <a:lnTo>
                  <a:pt x="0" y="1981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251828" y="3304413"/>
            <a:ext cx="1292860" cy="788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Okruženje</a:t>
            </a:r>
            <a:endParaRPr sz="1800">
              <a:latin typeface="Arial"/>
              <a:cs typeface="Arial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Umrežavanje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Zastupanje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51828" y="4067936"/>
            <a:ext cx="208216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 indent="-79375">
              <a:lnSpc>
                <a:spcPct val="100000"/>
              </a:lnSpc>
              <a:spcBef>
                <a:spcPts val="95"/>
              </a:spcBef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Obezbeđenje</a:t>
            </a:r>
            <a:r>
              <a:rPr sz="1600" spc="-1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podrške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51828" y="4312158"/>
            <a:ext cx="18675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 indent="-79375">
              <a:lnSpc>
                <a:spcPct val="100000"/>
              </a:lnSpc>
              <a:spcBef>
                <a:spcPts val="95"/>
              </a:spcBef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Zaštita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Procenjivanje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Deljenje</a:t>
            </a:r>
            <a:r>
              <a:rPr sz="1600" spc="-8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informacija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43000" y="1600200"/>
            <a:ext cx="5638800" cy="4114800"/>
          </a:xfrm>
          <a:custGeom>
            <a:avLst/>
            <a:gdLst/>
            <a:ahLst/>
            <a:cxnLst/>
            <a:rect l="l" t="t" r="r" b="b"/>
            <a:pathLst>
              <a:path w="5638800" h="4114800">
                <a:moveTo>
                  <a:pt x="685800" y="228600"/>
                </a:moveTo>
                <a:lnTo>
                  <a:pt x="5562600" y="228600"/>
                </a:lnTo>
              </a:path>
              <a:path w="5638800" h="4114800">
                <a:moveTo>
                  <a:pt x="685800" y="228600"/>
                </a:moveTo>
                <a:lnTo>
                  <a:pt x="685800" y="533400"/>
                </a:lnTo>
              </a:path>
              <a:path w="5638800" h="4114800">
                <a:moveTo>
                  <a:pt x="5562600" y="228600"/>
                </a:moveTo>
                <a:lnTo>
                  <a:pt x="5562600" y="533400"/>
                </a:lnTo>
              </a:path>
              <a:path w="5638800" h="4114800">
                <a:moveTo>
                  <a:pt x="3276600" y="0"/>
                </a:moveTo>
                <a:lnTo>
                  <a:pt x="3276600" y="228600"/>
                </a:lnTo>
              </a:path>
              <a:path w="5638800" h="4114800">
                <a:moveTo>
                  <a:pt x="685800" y="1066800"/>
                </a:moveTo>
                <a:lnTo>
                  <a:pt x="685800" y="1371600"/>
                </a:lnTo>
              </a:path>
              <a:path w="5638800" h="4114800">
                <a:moveTo>
                  <a:pt x="0" y="1371600"/>
                </a:moveTo>
                <a:lnTo>
                  <a:pt x="3276600" y="1371600"/>
                </a:lnTo>
              </a:path>
              <a:path w="5638800" h="4114800">
                <a:moveTo>
                  <a:pt x="0" y="1371600"/>
                </a:moveTo>
                <a:lnTo>
                  <a:pt x="0" y="1600200"/>
                </a:lnTo>
              </a:path>
              <a:path w="5638800" h="4114800">
                <a:moveTo>
                  <a:pt x="3276600" y="1371600"/>
                </a:moveTo>
                <a:lnTo>
                  <a:pt x="3276600" y="1600200"/>
                </a:lnTo>
              </a:path>
              <a:path w="5638800" h="4114800">
                <a:moveTo>
                  <a:pt x="5562600" y="1066800"/>
                </a:moveTo>
                <a:lnTo>
                  <a:pt x="5562600" y="1600200"/>
                </a:lnTo>
              </a:path>
              <a:path w="5638800" h="4114800">
                <a:moveTo>
                  <a:pt x="762000" y="3886200"/>
                </a:moveTo>
                <a:lnTo>
                  <a:pt x="5638800" y="3886200"/>
                </a:lnTo>
              </a:path>
              <a:path w="5638800" h="4114800">
                <a:moveTo>
                  <a:pt x="762000" y="3581400"/>
                </a:moveTo>
                <a:lnTo>
                  <a:pt x="762000" y="3886200"/>
                </a:lnTo>
              </a:path>
              <a:path w="5638800" h="4114800">
                <a:moveTo>
                  <a:pt x="5638800" y="3581400"/>
                </a:moveTo>
                <a:lnTo>
                  <a:pt x="5638800" y="3886200"/>
                </a:lnTo>
              </a:path>
              <a:path w="5638800" h="4114800">
                <a:moveTo>
                  <a:pt x="3352800" y="3581400"/>
                </a:moveTo>
                <a:lnTo>
                  <a:pt x="3352800" y="41148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21358"/>
            <a:ext cx="28340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1780539" algn="l"/>
              </a:tabLst>
            </a:pPr>
            <a:r>
              <a:rPr sz="36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Lider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	</a:t>
            </a:r>
            <a:r>
              <a:rPr sz="36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treba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8839" y="1621358"/>
            <a:ext cx="772985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871470">
              <a:lnSpc>
                <a:spcPct val="100000"/>
              </a:lnSpc>
              <a:spcBef>
                <a:spcPts val="100"/>
              </a:spcBef>
              <a:tabLst>
                <a:tab pos="2567305" algn="l"/>
                <a:tab pos="3800475" algn="l"/>
                <a:tab pos="3826510" algn="l"/>
                <a:tab pos="4932680" algn="l"/>
                <a:tab pos="5223510" algn="l"/>
                <a:tab pos="6165850" algn="l"/>
                <a:tab pos="6341110" algn="l"/>
                <a:tab pos="7357745" algn="l"/>
              </a:tabLst>
            </a:pPr>
            <a:r>
              <a:rPr sz="36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da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	</a:t>
            </a:r>
            <a:r>
              <a:rPr sz="36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uradi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		</a:t>
            </a:r>
            <a:r>
              <a:rPr sz="36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sve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		</a:t>
            </a:r>
            <a:r>
              <a:rPr sz="36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što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	</a:t>
            </a:r>
            <a:r>
              <a:rPr sz="36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je </a:t>
            </a:r>
            <a:r>
              <a:rPr sz="36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potrebno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	</a:t>
            </a:r>
            <a:r>
              <a:rPr sz="36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da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		</a:t>
            </a:r>
            <a:r>
              <a:rPr sz="3600" spc="-35" dirty="0">
                <a:solidFill>
                  <a:srgbClr val="FF0000"/>
                </a:solidFill>
                <a:latin typeface="Microsoft Sans Serif"/>
                <a:cs typeface="Microsoft Sans Serif"/>
              </a:rPr>
              <a:t>bi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	</a:t>
            </a:r>
            <a:r>
              <a:rPr sz="36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se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	</a:t>
            </a:r>
            <a:r>
              <a:rPr sz="36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ispunile</a:t>
            </a:r>
            <a:endParaRPr sz="36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839" y="2718891"/>
            <a:ext cx="60769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nezadovoljene</a:t>
            </a:r>
            <a:r>
              <a:rPr sz="3600" spc="-9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potrebe</a:t>
            </a:r>
            <a:r>
              <a:rPr sz="3600" spc="-9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36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grupe!</a:t>
            </a:r>
            <a:endParaRPr sz="3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0400" y="228600"/>
            <a:ext cx="2514600" cy="1371600"/>
          </a:xfrm>
          <a:custGeom>
            <a:avLst/>
            <a:gdLst/>
            <a:ahLst/>
            <a:cxnLst/>
            <a:rect l="l" t="t" r="r" b="b"/>
            <a:pathLst>
              <a:path w="2514600" h="1371600">
                <a:moveTo>
                  <a:pt x="0" y="1371600"/>
                </a:moveTo>
                <a:lnTo>
                  <a:pt x="2514600" y="1371600"/>
                </a:lnTo>
                <a:lnTo>
                  <a:pt x="2514600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79775" y="392684"/>
            <a:ext cx="1765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Liderske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odluke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9775" y="668781"/>
            <a:ext cx="2012314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 indent="-79375">
              <a:lnSpc>
                <a:spcPct val="100000"/>
              </a:lnSpc>
              <a:spcBef>
                <a:spcPts val="95"/>
              </a:spcBef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Nadgledati</a:t>
            </a:r>
            <a:r>
              <a:rPr sz="1600" spc="-6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ili</a:t>
            </a:r>
            <a:r>
              <a:rPr sz="1600" spc="-7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delovati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Zadaci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ili</a:t>
            </a:r>
            <a:r>
              <a:rPr sz="1600" spc="-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odnosi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Interno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ili</a:t>
            </a:r>
            <a:r>
              <a:rPr sz="1600" spc="-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eksterno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2133600"/>
            <a:ext cx="3352800" cy="533400"/>
          </a:xfrm>
          <a:custGeom>
            <a:avLst/>
            <a:gdLst/>
            <a:ahLst/>
            <a:cxnLst/>
            <a:rect l="l" t="t" r="r" b="b"/>
            <a:pathLst>
              <a:path w="3352800" h="533400">
                <a:moveTo>
                  <a:pt x="0" y="533400"/>
                </a:moveTo>
                <a:lnTo>
                  <a:pt x="3352800" y="533400"/>
                </a:lnTo>
                <a:lnTo>
                  <a:pt x="33528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60933" y="2244978"/>
            <a:ext cx="2839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Interne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liderske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aktivnosti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76800" y="2133600"/>
            <a:ext cx="3352800" cy="533400"/>
          </a:xfrm>
          <a:custGeom>
            <a:avLst/>
            <a:gdLst/>
            <a:ahLst/>
            <a:cxnLst/>
            <a:rect l="l" t="t" r="r" b="b"/>
            <a:pathLst>
              <a:path w="3352800" h="533400">
                <a:moveTo>
                  <a:pt x="0" y="533400"/>
                </a:moveTo>
                <a:lnTo>
                  <a:pt x="3352800" y="533400"/>
                </a:lnTo>
                <a:lnTo>
                  <a:pt x="33528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031740" y="2244978"/>
            <a:ext cx="3042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Eksterne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liderske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aktivnosti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667000" y="5715000"/>
            <a:ext cx="3352800" cy="914400"/>
          </a:xfrm>
          <a:custGeom>
            <a:avLst/>
            <a:gdLst/>
            <a:ahLst/>
            <a:cxnLst/>
            <a:rect l="l" t="t" r="r" b="b"/>
            <a:pathLst>
              <a:path w="3352800" h="914400">
                <a:moveTo>
                  <a:pt x="0" y="914400"/>
                </a:moveTo>
                <a:lnTo>
                  <a:pt x="3352800" y="914400"/>
                </a:lnTo>
                <a:lnTo>
                  <a:pt x="33528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746375" y="5773928"/>
            <a:ext cx="3129280" cy="788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Timska</a:t>
            </a:r>
            <a:r>
              <a:rPr sz="18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efektivnost</a:t>
            </a:r>
            <a:endParaRPr sz="1800">
              <a:latin typeface="Arial"/>
              <a:cs typeface="Arial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Radni</a:t>
            </a:r>
            <a:r>
              <a:rPr sz="1600" spc="-3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učinak</a:t>
            </a:r>
            <a:r>
              <a:rPr sz="1600" spc="-3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(realizacija</a:t>
            </a:r>
            <a:r>
              <a:rPr sz="1600" spc="-4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zadatka)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Razvoj</a:t>
            </a:r>
            <a:r>
              <a:rPr sz="1600"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(održavanje</a:t>
            </a:r>
            <a:r>
              <a:rPr sz="1600"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tima)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00037" y="528637"/>
            <a:ext cx="8543925" cy="5876925"/>
            <a:chOff x="300037" y="528637"/>
            <a:chExt cx="8543925" cy="5876925"/>
          </a:xfrm>
        </p:grpSpPr>
        <p:sp>
          <p:nvSpPr>
            <p:cNvPr id="12" name="object 12"/>
            <p:cNvSpPr/>
            <p:nvPr/>
          </p:nvSpPr>
          <p:spPr>
            <a:xfrm>
              <a:off x="6424548" y="533400"/>
              <a:ext cx="2414905" cy="5867400"/>
            </a:xfrm>
            <a:custGeom>
              <a:avLst/>
              <a:gdLst/>
              <a:ahLst/>
              <a:cxnLst/>
              <a:rect l="l" t="t" r="r" b="b"/>
              <a:pathLst>
                <a:path w="2414904" h="5867400">
                  <a:moveTo>
                    <a:pt x="0" y="44958"/>
                  </a:moveTo>
                  <a:lnTo>
                    <a:pt x="50878" y="33063"/>
                  </a:lnTo>
                  <a:lnTo>
                    <a:pt x="101935" y="22971"/>
                  </a:lnTo>
                  <a:lnTo>
                    <a:pt x="153145" y="14693"/>
                  </a:lnTo>
                  <a:lnTo>
                    <a:pt x="204484" y="8244"/>
                  </a:lnTo>
                  <a:lnTo>
                    <a:pt x="255927" y="3636"/>
                  </a:lnTo>
                  <a:lnTo>
                    <a:pt x="307450" y="884"/>
                  </a:lnTo>
                  <a:lnTo>
                    <a:pt x="359028" y="0"/>
                  </a:lnTo>
                  <a:lnTo>
                    <a:pt x="398542" y="531"/>
                  </a:lnTo>
                  <a:lnTo>
                    <a:pt x="437875" y="2118"/>
                  </a:lnTo>
                  <a:lnTo>
                    <a:pt x="477020" y="4753"/>
                  </a:lnTo>
                  <a:lnTo>
                    <a:pt x="515970" y="8425"/>
                  </a:lnTo>
                  <a:lnTo>
                    <a:pt x="554720" y="13125"/>
                  </a:lnTo>
                  <a:lnTo>
                    <a:pt x="593262" y="18843"/>
                  </a:lnTo>
                  <a:lnTo>
                    <a:pt x="631590" y="25569"/>
                  </a:lnTo>
                  <a:lnTo>
                    <a:pt x="669697" y="33296"/>
                  </a:lnTo>
                  <a:lnTo>
                    <a:pt x="707576" y="42012"/>
                  </a:lnTo>
                  <a:lnTo>
                    <a:pt x="745222" y="51708"/>
                  </a:lnTo>
                  <a:lnTo>
                    <a:pt x="782626" y="62375"/>
                  </a:lnTo>
                  <a:lnTo>
                    <a:pt x="819783" y="74004"/>
                  </a:lnTo>
                  <a:lnTo>
                    <a:pt x="856685" y="86584"/>
                  </a:lnTo>
                  <a:lnTo>
                    <a:pt x="893327" y="100107"/>
                  </a:lnTo>
                  <a:lnTo>
                    <a:pt x="929701" y="114563"/>
                  </a:lnTo>
                  <a:lnTo>
                    <a:pt x="965801" y="129942"/>
                  </a:lnTo>
                  <a:lnTo>
                    <a:pt x="1001621" y="146235"/>
                  </a:lnTo>
                  <a:lnTo>
                    <a:pt x="1037153" y="163432"/>
                  </a:lnTo>
                  <a:lnTo>
                    <a:pt x="1072390" y="181525"/>
                  </a:lnTo>
                  <a:lnTo>
                    <a:pt x="1107327" y="200502"/>
                  </a:lnTo>
                  <a:lnTo>
                    <a:pt x="1141957" y="220355"/>
                  </a:lnTo>
                  <a:lnTo>
                    <a:pt x="1176272" y="241075"/>
                  </a:lnTo>
                  <a:lnTo>
                    <a:pt x="1210267" y="262652"/>
                  </a:lnTo>
                  <a:lnTo>
                    <a:pt x="1243934" y="285076"/>
                  </a:lnTo>
                  <a:lnTo>
                    <a:pt x="1277268" y="308338"/>
                  </a:lnTo>
                  <a:lnTo>
                    <a:pt x="1310260" y="332428"/>
                  </a:lnTo>
                  <a:lnTo>
                    <a:pt x="1342906" y="357338"/>
                  </a:lnTo>
                  <a:lnTo>
                    <a:pt x="1375197" y="383056"/>
                  </a:lnTo>
                  <a:lnTo>
                    <a:pt x="1407127" y="409575"/>
                  </a:lnTo>
                  <a:lnTo>
                    <a:pt x="1438691" y="436884"/>
                  </a:lnTo>
                  <a:lnTo>
                    <a:pt x="1469880" y="464973"/>
                  </a:lnTo>
                  <a:lnTo>
                    <a:pt x="1500689" y="493835"/>
                  </a:lnTo>
                  <a:lnTo>
                    <a:pt x="1531110" y="523458"/>
                  </a:lnTo>
                  <a:lnTo>
                    <a:pt x="1561138" y="553833"/>
                  </a:lnTo>
                  <a:lnTo>
                    <a:pt x="1590764" y="584952"/>
                  </a:lnTo>
                  <a:lnTo>
                    <a:pt x="1619984" y="616803"/>
                  </a:lnTo>
                  <a:lnTo>
                    <a:pt x="1648790" y="649379"/>
                  </a:lnTo>
                  <a:lnTo>
                    <a:pt x="1677175" y="682669"/>
                  </a:lnTo>
                  <a:lnTo>
                    <a:pt x="1705133" y="716664"/>
                  </a:lnTo>
                  <a:lnTo>
                    <a:pt x="1732657" y="751355"/>
                  </a:lnTo>
                  <a:lnTo>
                    <a:pt x="1759740" y="786731"/>
                  </a:lnTo>
                  <a:lnTo>
                    <a:pt x="1786377" y="822784"/>
                  </a:lnTo>
                  <a:lnTo>
                    <a:pt x="1812559" y="859504"/>
                  </a:lnTo>
                  <a:lnTo>
                    <a:pt x="1838281" y="896881"/>
                  </a:lnTo>
                  <a:lnTo>
                    <a:pt x="1863536" y="934906"/>
                  </a:lnTo>
                  <a:lnTo>
                    <a:pt x="1888317" y="973570"/>
                  </a:lnTo>
                  <a:lnTo>
                    <a:pt x="1912618" y="1012862"/>
                  </a:lnTo>
                  <a:lnTo>
                    <a:pt x="1936432" y="1052774"/>
                  </a:lnTo>
                  <a:lnTo>
                    <a:pt x="1959751" y="1093296"/>
                  </a:lnTo>
                  <a:lnTo>
                    <a:pt x="1982571" y="1134418"/>
                  </a:lnTo>
                  <a:lnTo>
                    <a:pt x="2004883" y="1176131"/>
                  </a:lnTo>
                  <a:lnTo>
                    <a:pt x="2026682" y="1218426"/>
                  </a:lnTo>
                  <a:lnTo>
                    <a:pt x="2047960" y="1261292"/>
                  </a:lnTo>
                  <a:lnTo>
                    <a:pt x="2068711" y="1304721"/>
                  </a:lnTo>
                  <a:lnTo>
                    <a:pt x="2088929" y="1348703"/>
                  </a:lnTo>
                  <a:lnTo>
                    <a:pt x="2108606" y="1393229"/>
                  </a:lnTo>
                  <a:lnTo>
                    <a:pt x="2127736" y="1438288"/>
                  </a:lnTo>
                  <a:lnTo>
                    <a:pt x="2146312" y="1483872"/>
                  </a:lnTo>
                  <a:lnTo>
                    <a:pt x="2164329" y="1529971"/>
                  </a:lnTo>
                  <a:lnTo>
                    <a:pt x="2181778" y="1576575"/>
                  </a:lnTo>
                  <a:lnTo>
                    <a:pt x="2198653" y="1623676"/>
                  </a:lnTo>
                  <a:lnTo>
                    <a:pt x="2214949" y="1671262"/>
                  </a:lnTo>
                  <a:lnTo>
                    <a:pt x="2230657" y="1719326"/>
                  </a:lnTo>
                  <a:lnTo>
                    <a:pt x="2245772" y="1767857"/>
                  </a:lnTo>
                  <a:lnTo>
                    <a:pt x="2260286" y="1816846"/>
                  </a:lnTo>
                  <a:lnTo>
                    <a:pt x="2274194" y="1866284"/>
                  </a:lnTo>
                  <a:lnTo>
                    <a:pt x="2287488" y="1916160"/>
                  </a:lnTo>
                  <a:lnTo>
                    <a:pt x="2300162" y="1966466"/>
                  </a:lnTo>
                  <a:lnTo>
                    <a:pt x="2312209" y="2017192"/>
                  </a:lnTo>
                  <a:lnTo>
                    <a:pt x="2323623" y="2068329"/>
                  </a:lnTo>
                  <a:lnTo>
                    <a:pt x="2334396" y="2119866"/>
                  </a:lnTo>
                  <a:lnTo>
                    <a:pt x="2344522" y="2171795"/>
                  </a:lnTo>
                  <a:lnTo>
                    <a:pt x="2353995" y="2224106"/>
                  </a:lnTo>
                  <a:lnTo>
                    <a:pt x="2362808" y="2276790"/>
                  </a:lnTo>
                  <a:lnTo>
                    <a:pt x="2370955" y="2329836"/>
                  </a:lnTo>
                  <a:lnTo>
                    <a:pt x="2378427" y="2383236"/>
                  </a:lnTo>
                  <a:lnTo>
                    <a:pt x="2385220" y="2436980"/>
                  </a:lnTo>
                  <a:lnTo>
                    <a:pt x="2391326" y="2491059"/>
                  </a:lnTo>
                  <a:lnTo>
                    <a:pt x="2396738" y="2545462"/>
                  </a:lnTo>
                  <a:lnTo>
                    <a:pt x="2401450" y="2600181"/>
                  </a:lnTo>
                  <a:lnTo>
                    <a:pt x="2405456" y="2655206"/>
                  </a:lnTo>
                  <a:lnTo>
                    <a:pt x="2408748" y="2710527"/>
                  </a:lnTo>
                  <a:lnTo>
                    <a:pt x="2411321" y="2766136"/>
                  </a:lnTo>
                  <a:lnTo>
                    <a:pt x="2413166" y="2822022"/>
                  </a:lnTo>
                  <a:lnTo>
                    <a:pt x="2414278" y="2878176"/>
                  </a:lnTo>
                  <a:lnTo>
                    <a:pt x="2414651" y="2934589"/>
                  </a:lnTo>
                  <a:lnTo>
                    <a:pt x="2414278" y="2990936"/>
                  </a:lnTo>
                  <a:lnTo>
                    <a:pt x="2413167" y="3047031"/>
                  </a:lnTo>
                  <a:lnTo>
                    <a:pt x="2411322" y="3102866"/>
                  </a:lnTo>
                  <a:lnTo>
                    <a:pt x="2408750" y="3158430"/>
                  </a:lnTo>
                  <a:lnTo>
                    <a:pt x="2405458" y="3213713"/>
                  </a:lnTo>
                  <a:lnTo>
                    <a:pt x="2401453" y="3268707"/>
                  </a:lnTo>
                  <a:lnTo>
                    <a:pt x="2396740" y="3323400"/>
                  </a:lnTo>
                  <a:lnTo>
                    <a:pt x="2391328" y="3377784"/>
                  </a:lnTo>
                  <a:lnTo>
                    <a:pt x="2385221" y="3431848"/>
                  </a:lnTo>
                  <a:lnTo>
                    <a:pt x="2378428" y="3485584"/>
                  </a:lnTo>
                  <a:lnTo>
                    <a:pt x="2370953" y="3538981"/>
                  </a:lnTo>
                  <a:lnTo>
                    <a:pt x="2362805" y="3592029"/>
                  </a:lnTo>
                  <a:lnTo>
                    <a:pt x="2353989" y="3644719"/>
                  </a:lnTo>
                  <a:lnTo>
                    <a:pt x="2344512" y="3697042"/>
                  </a:lnTo>
                  <a:lnTo>
                    <a:pt x="2334380" y="3748987"/>
                  </a:lnTo>
                  <a:lnTo>
                    <a:pt x="2323601" y="3800545"/>
                  </a:lnTo>
                  <a:lnTo>
                    <a:pt x="2312180" y="3851706"/>
                  </a:lnTo>
                  <a:lnTo>
                    <a:pt x="2300125" y="3902461"/>
                  </a:lnTo>
                  <a:lnTo>
                    <a:pt x="2287442" y="3952799"/>
                  </a:lnTo>
                  <a:lnTo>
                    <a:pt x="2274137" y="4002712"/>
                  </a:lnTo>
                  <a:lnTo>
                    <a:pt x="2260217" y="4052189"/>
                  </a:lnTo>
                  <a:lnTo>
                    <a:pt x="2245688" y="4101220"/>
                  </a:lnTo>
                  <a:lnTo>
                    <a:pt x="2230558" y="4149797"/>
                  </a:lnTo>
                  <a:lnTo>
                    <a:pt x="2214832" y="4197908"/>
                  </a:lnTo>
                  <a:lnTo>
                    <a:pt x="2198517" y="4245545"/>
                  </a:lnTo>
                  <a:lnTo>
                    <a:pt x="2181620" y="4292699"/>
                  </a:lnTo>
                  <a:lnTo>
                    <a:pt x="2164148" y="4339358"/>
                  </a:lnTo>
                  <a:lnTo>
                    <a:pt x="2146107" y="4385514"/>
                  </a:lnTo>
                  <a:lnTo>
                    <a:pt x="2127503" y="4431156"/>
                  </a:lnTo>
                  <a:lnTo>
                    <a:pt x="2108343" y="4476276"/>
                  </a:lnTo>
                  <a:lnTo>
                    <a:pt x="2088634" y="4520863"/>
                  </a:lnTo>
                  <a:lnTo>
                    <a:pt x="2068382" y="4564908"/>
                  </a:lnTo>
                  <a:lnTo>
                    <a:pt x="2047593" y="4608400"/>
                  </a:lnTo>
                  <a:lnTo>
                    <a:pt x="2026275" y="4651331"/>
                  </a:lnTo>
                  <a:lnTo>
                    <a:pt x="2004434" y="4693691"/>
                  </a:lnTo>
                  <a:lnTo>
                    <a:pt x="1982077" y="4735469"/>
                  </a:lnTo>
                  <a:lnTo>
                    <a:pt x="1959209" y="4776657"/>
                  </a:lnTo>
                  <a:lnTo>
                    <a:pt x="1935838" y="4817244"/>
                  </a:lnTo>
                  <a:lnTo>
                    <a:pt x="1911970" y="4857221"/>
                  </a:lnTo>
                  <a:lnTo>
                    <a:pt x="1887612" y="4896578"/>
                  </a:lnTo>
                  <a:lnTo>
                    <a:pt x="1862770" y="4935306"/>
                  </a:lnTo>
                  <a:lnTo>
                    <a:pt x="1837451" y="4973394"/>
                  </a:lnTo>
                  <a:lnTo>
                    <a:pt x="1811662" y="5010833"/>
                  </a:lnTo>
                  <a:lnTo>
                    <a:pt x="1785408" y="5047614"/>
                  </a:lnTo>
                  <a:lnTo>
                    <a:pt x="1758697" y="5083726"/>
                  </a:lnTo>
                  <a:lnTo>
                    <a:pt x="1731535" y="5119160"/>
                  </a:lnTo>
                  <a:lnTo>
                    <a:pt x="1703929" y="5153907"/>
                  </a:lnTo>
                  <a:lnTo>
                    <a:pt x="1675885" y="5187956"/>
                  </a:lnTo>
                  <a:lnTo>
                    <a:pt x="1647410" y="5221297"/>
                  </a:lnTo>
                  <a:lnTo>
                    <a:pt x="1618510" y="5253922"/>
                  </a:lnTo>
                  <a:lnTo>
                    <a:pt x="1589192" y="5285821"/>
                  </a:lnTo>
                  <a:lnTo>
                    <a:pt x="1559463" y="5316983"/>
                  </a:lnTo>
                  <a:lnTo>
                    <a:pt x="1529329" y="5347399"/>
                  </a:lnTo>
                  <a:lnTo>
                    <a:pt x="1498796" y="5377059"/>
                  </a:lnTo>
                  <a:lnTo>
                    <a:pt x="1467872" y="5405954"/>
                  </a:lnTo>
                  <a:lnTo>
                    <a:pt x="1436562" y="5434075"/>
                  </a:lnTo>
                  <a:lnTo>
                    <a:pt x="1404874" y="5461410"/>
                  </a:lnTo>
                  <a:lnTo>
                    <a:pt x="1372814" y="5487951"/>
                  </a:lnTo>
                  <a:lnTo>
                    <a:pt x="1340388" y="5513688"/>
                  </a:lnTo>
                  <a:lnTo>
                    <a:pt x="1307603" y="5538611"/>
                  </a:lnTo>
                  <a:lnTo>
                    <a:pt x="1274466" y="5562710"/>
                  </a:lnTo>
                  <a:lnTo>
                    <a:pt x="1240983" y="5585976"/>
                  </a:lnTo>
                  <a:lnTo>
                    <a:pt x="1207160" y="5608399"/>
                  </a:lnTo>
                  <a:lnTo>
                    <a:pt x="1173005" y="5629970"/>
                  </a:lnTo>
                  <a:lnTo>
                    <a:pt x="1138524" y="5650678"/>
                  </a:lnTo>
                  <a:lnTo>
                    <a:pt x="1103723" y="5670515"/>
                  </a:lnTo>
                  <a:lnTo>
                    <a:pt x="1068610" y="5689469"/>
                  </a:lnTo>
                  <a:lnTo>
                    <a:pt x="1033189" y="5707533"/>
                  </a:lnTo>
                  <a:lnTo>
                    <a:pt x="997469" y="5724695"/>
                  </a:lnTo>
                  <a:lnTo>
                    <a:pt x="961456" y="5740946"/>
                  </a:lnTo>
                  <a:lnTo>
                    <a:pt x="925156" y="5756277"/>
                  </a:lnTo>
                  <a:lnTo>
                    <a:pt x="888576" y="5770677"/>
                  </a:lnTo>
                  <a:lnTo>
                    <a:pt x="851722" y="5784138"/>
                  </a:lnTo>
                  <a:lnTo>
                    <a:pt x="814601" y="5796649"/>
                  </a:lnTo>
                  <a:lnTo>
                    <a:pt x="777219" y="5808201"/>
                  </a:lnTo>
                  <a:lnTo>
                    <a:pt x="739584" y="5818784"/>
                  </a:lnTo>
                  <a:lnTo>
                    <a:pt x="701701" y="5828388"/>
                  </a:lnTo>
                  <a:lnTo>
                    <a:pt x="663578" y="5837004"/>
                  </a:lnTo>
                  <a:lnTo>
                    <a:pt x="625220" y="5844622"/>
                  </a:lnTo>
                  <a:lnTo>
                    <a:pt x="586635" y="5851231"/>
                  </a:lnTo>
                  <a:lnTo>
                    <a:pt x="547829" y="5856824"/>
                  </a:lnTo>
                  <a:lnTo>
                    <a:pt x="508808" y="5861389"/>
                  </a:lnTo>
                  <a:lnTo>
                    <a:pt x="469579" y="5864918"/>
                  </a:lnTo>
                  <a:lnTo>
                    <a:pt x="430149" y="58674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4800" y="3200400"/>
              <a:ext cx="3124200" cy="1981200"/>
            </a:xfrm>
            <a:custGeom>
              <a:avLst/>
              <a:gdLst/>
              <a:ahLst/>
              <a:cxnLst/>
              <a:rect l="l" t="t" r="r" b="b"/>
              <a:pathLst>
                <a:path w="3124200" h="1981200">
                  <a:moveTo>
                    <a:pt x="0" y="1981200"/>
                  </a:moveTo>
                  <a:lnTo>
                    <a:pt x="3124200" y="1981200"/>
                  </a:lnTo>
                  <a:lnTo>
                    <a:pt x="3124200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83540" y="3304413"/>
            <a:ext cx="2874010" cy="17646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Zadaci</a:t>
            </a:r>
            <a:endParaRPr sz="1800">
              <a:latin typeface="Arial"/>
              <a:cs typeface="Arial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Usresređivanje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na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ciljeve</a:t>
            </a:r>
            <a:endParaRPr sz="1600">
              <a:latin typeface="Microsoft Sans Serif"/>
              <a:cs typeface="Microsoft Sans Serif"/>
            </a:endParaRPr>
          </a:p>
          <a:p>
            <a:pPr marL="12700" marR="5715" indent="-825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	Strukturisanje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radi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ostvarivanja rezultata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Olakšavanje</a:t>
            </a:r>
            <a:r>
              <a:rPr sz="1600" spc="-8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donošenja</a:t>
            </a:r>
            <a:r>
              <a:rPr sz="1600" spc="-8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odluka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Trening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Održavanje</a:t>
            </a:r>
            <a:r>
              <a:rPr sz="1600" spc="-6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standarda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81400" y="3200400"/>
            <a:ext cx="2362200" cy="1981200"/>
          </a:xfrm>
          <a:custGeom>
            <a:avLst/>
            <a:gdLst/>
            <a:ahLst/>
            <a:cxnLst/>
            <a:rect l="l" t="t" r="r" b="b"/>
            <a:pathLst>
              <a:path w="2362200" h="1981200">
                <a:moveTo>
                  <a:pt x="0" y="1981200"/>
                </a:moveTo>
                <a:lnTo>
                  <a:pt x="2362200" y="1981200"/>
                </a:lnTo>
                <a:lnTo>
                  <a:pt x="2362200" y="0"/>
                </a:lnTo>
                <a:lnTo>
                  <a:pt x="0" y="0"/>
                </a:lnTo>
                <a:lnTo>
                  <a:pt x="0" y="1981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660775" y="3304413"/>
            <a:ext cx="2174240" cy="17646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Odnosi</a:t>
            </a:r>
            <a:endParaRPr sz="1800">
              <a:latin typeface="Arial"/>
              <a:cs typeface="Arial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Podučavanje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Saradnja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Upravljanje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konfliktima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Izgradnja</a:t>
            </a:r>
            <a:r>
              <a:rPr sz="1600" spc="-8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posvećenosti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Zadovoljenje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potreba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Definisanje</a:t>
            </a:r>
            <a:r>
              <a:rPr sz="1600" spc="-1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načela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172200" y="3200400"/>
            <a:ext cx="2133600" cy="1981200"/>
          </a:xfrm>
          <a:custGeom>
            <a:avLst/>
            <a:gdLst/>
            <a:ahLst/>
            <a:cxnLst/>
            <a:rect l="l" t="t" r="r" b="b"/>
            <a:pathLst>
              <a:path w="2133600" h="1981200">
                <a:moveTo>
                  <a:pt x="0" y="1981200"/>
                </a:moveTo>
                <a:lnTo>
                  <a:pt x="2133600" y="1981200"/>
                </a:lnTo>
                <a:lnTo>
                  <a:pt x="2133600" y="0"/>
                </a:lnTo>
                <a:lnTo>
                  <a:pt x="0" y="0"/>
                </a:lnTo>
                <a:lnTo>
                  <a:pt x="0" y="1981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251828" y="3304413"/>
            <a:ext cx="1292860" cy="788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Okruženje</a:t>
            </a:r>
            <a:endParaRPr sz="1800">
              <a:latin typeface="Arial"/>
              <a:cs typeface="Arial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Umrežavanje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Zastupanje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51828" y="4067936"/>
            <a:ext cx="208216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 indent="-79375">
              <a:lnSpc>
                <a:spcPct val="100000"/>
              </a:lnSpc>
              <a:spcBef>
                <a:spcPts val="95"/>
              </a:spcBef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Obezbeđenje</a:t>
            </a:r>
            <a:r>
              <a:rPr sz="1600" spc="-1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podrške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51828" y="4312158"/>
            <a:ext cx="18675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 indent="-79375">
              <a:lnSpc>
                <a:spcPct val="100000"/>
              </a:lnSpc>
              <a:spcBef>
                <a:spcPts val="95"/>
              </a:spcBef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Zaštita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Procenjivanje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Deljenje</a:t>
            </a:r>
            <a:r>
              <a:rPr sz="1600" spc="-8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informacija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43000" y="1600200"/>
            <a:ext cx="5638800" cy="4114800"/>
          </a:xfrm>
          <a:custGeom>
            <a:avLst/>
            <a:gdLst/>
            <a:ahLst/>
            <a:cxnLst/>
            <a:rect l="l" t="t" r="r" b="b"/>
            <a:pathLst>
              <a:path w="5638800" h="4114800">
                <a:moveTo>
                  <a:pt x="685800" y="228600"/>
                </a:moveTo>
                <a:lnTo>
                  <a:pt x="5562600" y="228600"/>
                </a:lnTo>
              </a:path>
              <a:path w="5638800" h="4114800">
                <a:moveTo>
                  <a:pt x="685800" y="228600"/>
                </a:moveTo>
                <a:lnTo>
                  <a:pt x="685800" y="533400"/>
                </a:lnTo>
              </a:path>
              <a:path w="5638800" h="4114800">
                <a:moveTo>
                  <a:pt x="5562600" y="228600"/>
                </a:moveTo>
                <a:lnTo>
                  <a:pt x="5562600" y="533400"/>
                </a:lnTo>
              </a:path>
              <a:path w="5638800" h="4114800">
                <a:moveTo>
                  <a:pt x="3276600" y="0"/>
                </a:moveTo>
                <a:lnTo>
                  <a:pt x="3276600" y="228600"/>
                </a:lnTo>
              </a:path>
              <a:path w="5638800" h="4114800">
                <a:moveTo>
                  <a:pt x="685800" y="1066800"/>
                </a:moveTo>
                <a:lnTo>
                  <a:pt x="685800" y="1371600"/>
                </a:lnTo>
              </a:path>
              <a:path w="5638800" h="4114800">
                <a:moveTo>
                  <a:pt x="0" y="1371600"/>
                </a:moveTo>
                <a:lnTo>
                  <a:pt x="3276600" y="1371600"/>
                </a:lnTo>
              </a:path>
              <a:path w="5638800" h="4114800">
                <a:moveTo>
                  <a:pt x="0" y="1371600"/>
                </a:moveTo>
                <a:lnTo>
                  <a:pt x="0" y="1600200"/>
                </a:lnTo>
              </a:path>
              <a:path w="5638800" h="4114800">
                <a:moveTo>
                  <a:pt x="3276600" y="1371600"/>
                </a:moveTo>
                <a:lnTo>
                  <a:pt x="3276600" y="1600200"/>
                </a:lnTo>
              </a:path>
              <a:path w="5638800" h="4114800">
                <a:moveTo>
                  <a:pt x="5562600" y="1066800"/>
                </a:moveTo>
                <a:lnTo>
                  <a:pt x="5562600" y="1600200"/>
                </a:lnTo>
              </a:path>
              <a:path w="5638800" h="4114800">
                <a:moveTo>
                  <a:pt x="762000" y="3886200"/>
                </a:moveTo>
                <a:lnTo>
                  <a:pt x="5638800" y="3886200"/>
                </a:lnTo>
              </a:path>
              <a:path w="5638800" h="4114800">
                <a:moveTo>
                  <a:pt x="762000" y="3581400"/>
                </a:moveTo>
                <a:lnTo>
                  <a:pt x="762000" y="3886200"/>
                </a:lnTo>
              </a:path>
              <a:path w="5638800" h="4114800">
                <a:moveTo>
                  <a:pt x="5638800" y="3581400"/>
                </a:moveTo>
                <a:lnTo>
                  <a:pt x="5638800" y="3886200"/>
                </a:lnTo>
              </a:path>
              <a:path w="5638800" h="4114800">
                <a:moveTo>
                  <a:pt x="3352800" y="3581400"/>
                </a:moveTo>
                <a:lnTo>
                  <a:pt x="3352800" y="41148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341756"/>
            <a:ext cx="914400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32000" marR="5080" indent="-2019935">
              <a:lnSpc>
                <a:spcPct val="100000"/>
              </a:lnSpc>
              <a:spcBef>
                <a:spcPts val="95"/>
              </a:spcBef>
            </a:pPr>
            <a:r>
              <a:rPr dirty="0"/>
              <a:t>Poređenje</a:t>
            </a:r>
            <a:r>
              <a:rPr spc="-60" dirty="0"/>
              <a:t> </a:t>
            </a:r>
            <a:r>
              <a:rPr dirty="0"/>
              <a:t>teorije</a:t>
            </a:r>
            <a:r>
              <a:rPr spc="-70" dirty="0"/>
              <a:t> </a:t>
            </a:r>
            <a:r>
              <a:rPr dirty="0"/>
              <a:t>i</a:t>
            </a:r>
            <a:r>
              <a:rPr spc="-80" dirty="0"/>
              <a:t> </a:t>
            </a:r>
            <a:r>
              <a:rPr spc="-10" dirty="0"/>
              <a:t>kriterijuma istraživanja</a:t>
            </a:r>
            <a:endParaRPr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42912" y="1281112"/>
          <a:ext cx="8382000" cy="5255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9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07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PREDUSLOVI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za</a:t>
                      </a:r>
                      <a:r>
                        <a:rPr sz="18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grupnu</a:t>
                      </a:r>
                      <a:r>
                        <a:rPr sz="18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efektivnost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KARAKTERISTIKE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visokog</a:t>
                      </a:r>
                      <a:r>
                        <a:rPr sz="18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nivoa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kvaliteta</a:t>
                      </a:r>
                      <a:r>
                        <a:rPr sz="1800" b="1" spc="-20" dirty="0">
                          <a:latin typeface="Arial"/>
                          <a:cs typeface="Arial"/>
                        </a:rPr>
                        <a:t> tima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4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Jasni,</a:t>
                      </a:r>
                      <a:r>
                        <a:rPr sz="18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obavezni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pravci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636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Jasni,</a:t>
                      </a:r>
                      <a:r>
                        <a:rPr sz="1800" spc="-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inspirativni</a:t>
                      </a:r>
                      <a:r>
                        <a:rPr sz="1800" spc="-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ciljevi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69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Odgovarajuća</a:t>
                      </a:r>
                      <a:r>
                        <a:rPr sz="1800" spc="-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struktura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Struktura</a:t>
                      </a: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vođena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rezultatima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4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Kompetentni</a:t>
                      </a: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članovi</a:t>
                      </a:r>
                      <a:r>
                        <a:rPr sz="18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tima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4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Potpuna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posvećenost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4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Atmosfera</a:t>
                      </a: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saradnje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83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Odgovarajući</a:t>
                      </a:r>
                      <a:r>
                        <a:rPr sz="1800" spc="-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kontekst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Standardi</a:t>
                      </a: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izvrsnosti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4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Adekvatni</a:t>
                      </a:r>
                      <a:r>
                        <a:rPr sz="1800" spc="-6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materijalni</a:t>
                      </a:r>
                      <a:r>
                        <a:rPr sz="1800" spc="-6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resursi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Spoljna</a:t>
                      </a:r>
                      <a:r>
                        <a:rPr sz="18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podrška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64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Ekspertska</a:t>
                      </a:r>
                      <a:r>
                        <a:rPr sz="18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obuka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Liderstvo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zasnovano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na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principima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0400" y="228600"/>
            <a:ext cx="2514600" cy="1371600"/>
          </a:xfrm>
          <a:custGeom>
            <a:avLst/>
            <a:gdLst/>
            <a:ahLst/>
            <a:cxnLst/>
            <a:rect l="l" t="t" r="r" b="b"/>
            <a:pathLst>
              <a:path w="2514600" h="1371600">
                <a:moveTo>
                  <a:pt x="0" y="1371600"/>
                </a:moveTo>
                <a:lnTo>
                  <a:pt x="2514600" y="1371600"/>
                </a:lnTo>
                <a:lnTo>
                  <a:pt x="2514600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38125" y="209094"/>
            <a:ext cx="1765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Liderske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odluke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9775" y="668781"/>
            <a:ext cx="2012314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 indent="-79375">
              <a:lnSpc>
                <a:spcPct val="100000"/>
              </a:lnSpc>
              <a:spcBef>
                <a:spcPts val="95"/>
              </a:spcBef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Nadgledati</a:t>
            </a:r>
            <a:r>
              <a:rPr sz="1600" spc="-6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ili</a:t>
            </a:r>
            <a:r>
              <a:rPr sz="1600" spc="-7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delovati</a:t>
            </a:r>
            <a:endParaRPr sz="1600" dirty="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Zadaci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ili</a:t>
            </a:r>
            <a:r>
              <a:rPr sz="1600" spc="-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odnosi</a:t>
            </a:r>
            <a:endParaRPr sz="1600" dirty="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Interno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ili</a:t>
            </a:r>
            <a:r>
              <a:rPr sz="1600" spc="-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eksterno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2133600"/>
            <a:ext cx="3352800" cy="533400"/>
          </a:xfrm>
          <a:custGeom>
            <a:avLst/>
            <a:gdLst/>
            <a:ahLst/>
            <a:cxnLst/>
            <a:rect l="l" t="t" r="r" b="b"/>
            <a:pathLst>
              <a:path w="3352800" h="533400">
                <a:moveTo>
                  <a:pt x="0" y="533400"/>
                </a:moveTo>
                <a:lnTo>
                  <a:pt x="3352800" y="533400"/>
                </a:lnTo>
                <a:lnTo>
                  <a:pt x="33528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60933" y="2244978"/>
            <a:ext cx="2839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Interne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liderske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aktivnosti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76800" y="2133600"/>
            <a:ext cx="3352800" cy="533400"/>
          </a:xfrm>
          <a:custGeom>
            <a:avLst/>
            <a:gdLst/>
            <a:ahLst/>
            <a:cxnLst/>
            <a:rect l="l" t="t" r="r" b="b"/>
            <a:pathLst>
              <a:path w="3352800" h="533400">
                <a:moveTo>
                  <a:pt x="0" y="533400"/>
                </a:moveTo>
                <a:lnTo>
                  <a:pt x="3352800" y="533400"/>
                </a:lnTo>
                <a:lnTo>
                  <a:pt x="33528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031740" y="2244978"/>
            <a:ext cx="3042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Eksterne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liderske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aktivnosti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76600" y="5715000"/>
            <a:ext cx="2743200" cy="914400"/>
          </a:xfrm>
          <a:custGeom>
            <a:avLst/>
            <a:gdLst/>
            <a:ahLst/>
            <a:cxnLst/>
            <a:rect l="l" t="t" r="r" b="b"/>
            <a:pathLst>
              <a:path w="2743200" h="914400">
                <a:moveTo>
                  <a:pt x="0" y="914400"/>
                </a:moveTo>
                <a:lnTo>
                  <a:pt x="2743200" y="914400"/>
                </a:lnTo>
                <a:lnTo>
                  <a:pt x="27432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355975" y="5773928"/>
            <a:ext cx="2074545" cy="788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Timska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efektivnost</a:t>
            </a:r>
            <a:endParaRPr sz="1800">
              <a:latin typeface="Arial"/>
              <a:cs typeface="Arial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Radni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učinak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Razvoj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00037" y="528637"/>
            <a:ext cx="8543925" cy="5876925"/>
            <a:chOff x="300037" y="528637"/>
            <a:chExt cx="8543925" cy="5876925"/>
          </a:xfrm>
        </p:grpSpPr>
        <p:sp>
          <p:nvSpPr>
            <p:cNvPr id="12" name="object 12"/>
            <p:cNvSpPr/>
            <p:nvPr/>
          </p:nvSpPr>
          <p:spPr>
            <a:xfrm>
              <a:off x="6424548" y="533400"/>
              <a:ext cx="2414905" cy="5867400"/>
            </a:xfrm>
            <a:custGeom>
              <a:avLst/>
              <a:gdLst/>
              <a:ahLst/>
              <a:cxnLst/>
              <a:rect l="l" t="t" r="r" b="b"/>
              <a:pathLst>
                <a:path w="2414904" h="5867400">
                  <a:moveTo>
                    <a:pt x="0" y="44958"/>
                  </a:moveTo>
                  <a:lnTo>
                    <a:pt x="50878" y="33063"/>
                  </a:lnTo>
                  <a:lnTo>
                    <a:pt x="101935" y="22971"/>
                  </a:lnTo>
                  <a:lnTo>
                    <a:pt x="153145" y="14693"/>
                  </a:lnTo>
                  <a:lnTo>
                    <a:pt x="204484" y="8244"/>
                  </a:lnTo>
                  <a:lnTo>
                    <a:pt x="255927" y="3636"/>
                  </a:lnTo>
                  <a:lnTo>
                    <a:pt x="307450" y="884"/>
                  </a:lnTo>
                  <a:lnTo>
                    <a:pt x="359028" y="0"/>
                  </a:lnTo>
                  <a:lnTo>
                    <a:pt x="398542" y="531"/>
                  </a:lnTo>
                  <a:lnTo>
                    <a:pt x="437875" y="2118"/>
                  </a:lnTo>
                  <a:lnTo>
                    <a:pt x="477020" y="4753"/>
                  </a:lnTo>
                  <a:lnTo>
                    <a:pt x="515970" y="8425"/>
                  </a:lnTo>
                  <a:lnTo>
                    <a:pt x="554720" y="13125"/>
                  </a:lnTo>
                  <a:lnTo>
                    <a:pt x="593262" y="18843"/>
                  </a:lnTo>
                  <a:lnTo>
                    <a:pt x="631590" y="25569"/>
                  </a:lnTo>
                  <a:lnTo>
                    <a:pt x="669697" y="33296"/>
                  </a:lnTo>
                  <a:lnTo>
                    <a:pt x="707576" y="42012"/>
                  </a:lnTo>
                  <a:lnTo>
                    <a:pt x="745222" y="51708"/>
                  </a:lnTo>
                  <a:lnTo>
                    <a:pt x="782626" y="62375"/>
                  </a:lnTo>
                  <a:lnTo>
                    <a:pt x="819783" y="74004"/>
                  </a:lnTo>
                  <a:lnTo>
                    <a:pt x="856685" y="86584"/>
                  </a:lnTo>
                  <a:lnTo>
                    <a:pt x="893327" y="100107"/>
                  </a:lnTo>
                  <a:lnTo>
                    <a:pt x="929701" y="114563"/>
                  </a:lnTo>
                  <a:lnTo>
                    <a:pt x="965801" y="129942"/>
                  </a:lnTo>
                  <a:lnTo>
                    <a:pt x="1001621" y="146235"/>
                  </a:lnTo>
                  <a:lnTo>
                    <a:pt x="1037153" y="163432"/>
                  </a:lnTo>
                  <a:lnTo>
                    <a:pt x="1072390" y="181525"/>
                  </a:lnTo>
                  <a:lnTo>
                    <a:pt x="1107327" y="200502"/>
                  </a:lnTo>
                  <a:lnTo>
                    <a:pt x="1141957" y="220355"/>
                  </a:lnTo>
                  <a:lnTo>
                    <a:pt x="1176272" y="241075"/>
                  </a:lnTo>
                  <a:lnTo>
                    <a:pt x="1210267" y="262652"/>
                  </a:lnTo>
                  <a:lnTo>
                    <a:pt x="1243934" y="285076"/>
                  </a:lnTo>
                  <a:lnTo>
                    <a:pt x="1277268" y="308338"/>
                  </a:lnTo>
                  <a:lnTo>
                    <a:pt x="1310260" y="332428"/>
                  </a:lnTo>
                  <a:lnTo>
                    <a:pt x="1342906" y="357338"/>
                  </a:lnTo>
                  <a:lnTo>
                    <a:pt x="1375197" y="383056"/>
                  </a:lnTo>
                  <a:lnTo>
                    <a:pt x="1407127" y="409575"/>
                  </a:lnTo>
                  <a:lnTo>
                    <a:pt x="1438691" y="436884"/>
                  </a:lnTo>
                  <a:lnTo>
                    <a:pt x="1469880" y="464973"/>
                  </a:lnTo>
                  <a:lnTo>
                    <a:pt x="1500689" y="493835"/>
                  </a:lnTo>
                  <a:lnTo>
                    <a:pt x="1531110" y="523458"/>
                  </a:lnTo>
                  <a:lnTo>
                    <a:pt x="1561138" y="553833"/>
                  </a:lnTo>
                  <a:lnTo>
                    <a:pt x="1590764" y="584952"/>
                  </a:lnTo>
                  <a:lnTo>
                    <a:pt x="1619984" y="616803"/>
                  </a:lnTo>
                  <a:lnTo>
                    <a:pt x="1648790" y="649379"/>
                  </a:lnTo>
                  <a:lnTo>
                    <a:pt x="1677175" y="682669"/>
                  </a:lnTo>
                  <a:lnTo>
                    <a:pt x="1705133" y="716664"/>
                  </a:lnTo>
                  <a:lnTo>
                    <a:pt x="1732657" y="751355"/>
                  </a:lnTo>
                  <a:lnTo>
                    <a:pt x="1759740" y="786731"/>
                  </a:lnTo>
                  <a:lnTo>
                    <a:pt x="1786377" y="822784"/>
                  </a:lnTo>
                  <a:lnTo>
                    <a:pt x="1812559" y="859504"/>
                  </a:lnTo>
                  <a:lnTo>
                    <a:pt x="1838281" y="896881"/>
                  </a:lnTo>
                  <a:lnTo>
                    <a:pt x="1863536" y="934906"/>
                  </a:lnTo>
                  <a:lnTo>
                    <a:pt x="1888317" y="973570"/>
                  </a:lnTo>
                  <a:lnTo>
                    <a:pt x="1912618" y="1012862"/>
                  </a:lnTo>
                  <a:lnTo>
                    <a:pt x="1936432" y="1052774"/>
                  </a:lnTo>
                  <a:lnTo>
                    <a:pt x="1959751" y="1093296"/>
                  </a:lnTo>
                  <a:lnTo>
                    <a:pt x="1982571" y="1134418"/>
                  </a:lnTo>
                  <a:lnTo>
                    <a:pt x="2004883" y="1176131"/>
                  </a:lnTo>
                  <a:lnTo>
                    <a:pt x="2026682" y="1218426"/>
                  </a:lnTo>
                  <a:lnTo>
                    <a:pt x="2047960" y="1261292"/>
                  </a:lnTo>
                  <a:lnTo>
                    <a:pt x="2068711" y="1304721"/>
                  </a:lnTo>
                  <a:lnTo>
                    <a:pt x="2088929" y="1348703"/>
                  </a:lnTo>
                  <a:lnTo>
                    <a:pt x="2108606" y="1393229"/>
                  </a:lnTo>
                  <a:lnTo>
                    <a:pt x="2127736" y="1438288"/>
                  </a:lnTo>
                  <a:lnTo>
                    <a:pt x="2146312" y="1483872"/>
                  </a:lnTo>
                  <a:lnTo>
                    <a:pt x="2164329" y="1529971"/>
                  </a:lnTo>
                  <a:lnTo>
                    <a:pt x="2181778" y="1576575"/>
                  </a:lnTo>
                  <a:lnTo>
                    <a:pt x="2198653" y="1623676"/>
                  </a:lnTo>
                  <a:lnTo>
                    <a:pt x="2214949" y="1671262"/>
                  </a:lnTo>
                  <a:lnTo>
                    <a:pt x="2230657" y="1719326"/>
                  </a:lnTo>
                  <a:lnTo>
                    <a:pt x="2245772" y="1767857"/>
                  </a:lnTo>
                  <a:lnTo>
                    <a:pt x="2260286" y="1816846"/>
                  </a:lnTo>
                  <a:lnTo>
                    <a:pt x="2274194" y="1866284"/>
                  </a:lnTo>
                  <a:lnTo>
                    <a:pt x="2287488" y="1916160"/>
                  </a:lnTo>
                  <a:lnTo>
                    <a:pt x="2300162" y="1966466"/>
                  </a:lnTo>
                  <a:lnTo>
                    <a:pt x="2312209" y="2017192"/>
                  </a:lnTo>
                  <a:lnTo>
                    <a:pt x="2323623" y="2068329"/>
                  </a:lnTo>
                  <a:lnTo>
                    <a:pt x="2334396" y="2119866"/>
                  </a:lnTo>
                  <a:lnTo>
                    <a:pt x="2344522" y="2171795"/>
                  </a:lnTo>
                  <a:lnTo>
                    <a:pt x="2353995" y="2224106"/>
                  </a:lnTo>
                  <a:lnTo>
                    <a:pt x="2362808" y="2276790"/>
                  </a:lnTo>
                  <a:lnTo>
                    <a:pt x="2370955" y="2329836"/>
                  </a:lnTo>
                  <a:lnTo>
                    <a:pt x="2378427" y="2383236"/>
                  </a:lnTo>
                  <a:lnTo>
                    <a:pt x="2385220" y="2436980"/>
                  </a:lnTo>
                  <a:lnTo>
                    <a:pt x="2391326" y="2491059"/>
                  </a:lnTo>
                  <a:lnTo>
                    <a:pt x="2396738" y="2545462"/>
                  </a:lnTo>
                  <a:lnTo>
                    <a:pt x="2401450" y="2600181"/>
                  </a:lnTo>
                  <a:lnTo>
                    <a:pt x="2405456" y="2655206"/>
                  </a:lnTo>
                  <a:lnTo>
                    <a:pt x="2408748" y="2710527"/>
                  </a:lnTo>
                  <a:lnTo>
                    <a:pt x="2411321" y="2766136"/>
                  </a:lnTo>
                  <a:lnTo>
                    <a:pt x="2413166" y="2822022"/>
                  </a:lnTo>
                  <a:lnTo>
                    <a:pt x="2414278" y="2878176"/>
                  </a:lnTo>
                  <a:lnTo>
                    <a:pt x="2414651" y="2934589"/>
                  </a:lnTo>
                  <a:lnTo>
                    <a:pt x="2414278" y="2990936"/>
                  </a:lnTo>
                  <a:lnTo>
                    <a:pt x="2413167" y="3047031"/>
                  </a:lnTo>
                  <a:lnTo>
                    <a:pt x="2411322" y="3102866"/>
                  </a:lnTo>
                  <a:lnTo>
                    <a:pt x="2408750" y="3158430"/>
                  </a:lnTo>
                  <a:lnTo>
                    <a:pt x="2405458" y="3213713"/>
                  </a:lnTo>
                  <a:lnTo>
                    <a:pt x="2401453" y="3268707"/>
                  </a:lnTo>
                  <a:lnTo>
                    <a:pt x="2396740" y="3323400"/>
                  </a:lnTo>
                  <a:lnTo>
                    <a:pt x="2391328" y="3377784"/>
                  </a:lnTo>
                  <a:lnTo>
                    <a:pt x="2385221" y="3431848"/>
                  </a:lnTo>
                  <a:lnTo>
                    <a:pt x="2378428" y="3485584"/>
                  </a:lnTo>
                  <a:lnTo>
                    <a:pt x="2370953" y="3538981"/>
                  </a:lnTo>
                  <a:lnTo>
                    <a:pt x="2362805" y="3592029"/>
                  </a:lnTo>
                  <a:lnTo>
                    <a:pt x="2353989" y="3644719"/>
                  </a:lnTo>
                  <a:lnTo>
                    <a:pt x="2344512" y="3697042"/>
                  </a:lnTo>
                  <a:lnTo>
                    <a:pt x="2334380" y="3748987"/>
                  </a:lnTo>
                  <a:lnTo>
                    <a:pt x="2323601" y="3800545"/>
                  </a:lnTo>
                  <a:lnTo>
                    <a:pt x="2312180" y="3851706"/>
                  </a:lnTo>
                  <a:lnTo>
                    <a:pt x="2300125" y="3902461"/>
                  </a:lnTo>
                  <a:lnTo>
                    <a:pt x="2287442" y="3952799"/>
                  </a:lnTo>
                  <a:lnTo>
                    <a:pt x="2274137" y="4002712"/>
                  </a:lnTo>
                  <a:lnTo>
                    <a:pt x="2260217" y="4052189"/>
                  </a:lnTo>
                  <a:lnTo>
                    <a:pt x="2245688" y="4101220"/>
                  </a:lnTo>
                  <a:lnTo>
                    <a:pt x="2230558" y="4149797"/>
                  </a:lnTo>
                  <a:lnTo>
                    <a:pt x="2214832" y="4197908"/>
                  </a:lnTo>
                  <a:lnTo>
                    <a:pt x="2198517" y="4245545"/>
                  </a:lnTo>
                  <a:lnTo>
                    <a:pt x="2181620" y="4292699"/>
                  </a:lnTo>
                  <a:lnTo>
                    <a:pt x="2164148" y="4339358"/>
                  </a:lnTo>
                  <a:lnTo>
                    <a:pt x="2146107" y="4385514"/>
                  </a:lnTo>
                  <a:lnTo>
                    <a:pt x="2127503" y="4431156"/>
                  </a:lnTo>
                  <a:lnTo>
                    <a:pt x="2108343" y="4476276"/>
                  </a:lnTo>
                  <a:lnTo>
                    <a:pt x="2088634" y="4520863"/>
                  </a:lnTo>
                  <a:lnTo>
                    <a:pt x="2068382" y="4564908"/>
                  </a:lnTo>
                  <a:lnTo>
                    <a:pt x="2047593" y="4608400"/>
                  </a:lnTo>
                  <a:lnTo>
                    <a:pt x="2026275" y="4651331"/>
                  </a:lnTo>
                  <a:lnTo>
                    <a:pt x="2004434" y="4693691"/>
                  </a:lnTo>
                  <a:lnTo>
                    <a:pt x="1982077" y="4735469"/>
                  </a:lnTo>
                  <a:lnTo>
                    <a:pt x="1959209" y="4776657"/>
                  </a:lnTo>
                  <a:lnTo>
                    <a:pt x="1935838" y="4817244"/>
                  </a:lnTo>
                  <a:lnTo>
                    <a:pt x="1911970" y="4857221"/>
                  </a:lnTo>
                  <a:lnTo>
                    <a:pt x="1887612" y="4896578"/>
                  </a:lnTo>
                  <a:lnTo>
                    <a:pt x="1862770" y="4935306"/>
                  </a:lnTo>
                  <a:lnTo>
                    <a:pt x="1837451" y="4973394"/>
                  </a:lnTo>
                  <a:lnTo>
                    <a:pt x="1811662" y="5010833"/>
                  </a:lnTo>
                  <a:lnTo>
                    <a:pt x="1785408" y="5047614"/>
                  </a:lnTo>
                  <a:lnTo>
                    <a:pt x="1758697" y="5083726"/>
                  </a:lnTo>
                  <a:lnTo>
                    <a:pt x="1731535" y="5119160"/>
                  </a:lnTo>
                  <a:lnTo>
                    <a:pt x="1703929" y="5153907"/>
                  </a:lnTo>
                  <a:lnTo>
                    <a:pt x="1675885" y="5187956"/>
                  </a:lnTo>
                  <a:lnTo>
                    <a:pt x="1647410" y="5221297"/>
                  </a:lnTo>
                  <a:lnTo>
                    <a:pt x="1618510" y="5253922"/>
                  </a:lnTo>
                  <a:lnTo>
                    <a:pt x="1589192" y="5285821"/>
                  </a:lnTo>
                  <a:lnTo>
                    <a:pt x="1559463" y="5316983"/>
                  </a:lnTo>
                  <a:lnTo>
                    <a:pt x="1529329" y="5347399"/>
                  </a:lnTo>
                  <a:lnTo>
                    <a:pt x="1498796" y="5377059"/>
                  </a:lnTo>
                  <a:lnTo>
                    <a:pt x="1467872" y="5405954"/>
                  </a:lnTo>
                  <a:lnTo>
                    <a:pt x="1436562" y="5434075"/>
                  </a:lnTo>
                  <a:lnTo>
                    <a:pt x="1404874" y="5461410"/>
                  </a:lnTo>
                  <a:lnTo>
                    <a:pt x="1372814" y="5487951"/>
                  </a:lnTo>
                  <a:lnTo>
                    <a:pt x="1340388" y="5513688"/>
                  </a:lnTo>
                  <a:lnTo>
                    <a:pt x="1307603" y="5538611"/>
                  </a:lnTo>
                  <a:lnTo>
                    <a:pt x="1274466" y="5562710"/>
                  </a:lnTo>
                  <a:lnTo>
                    <a:pt x="1240983" y="5585976"/>
                  </a:lnTo>
                  <a:lnTo>
                    <a:pt x="1207160" y="5608399"/>
                  </a:lnTo>
                  <a:lnTo>
                    <a:pt x="1173005" y="5629970"/>
                  </a:lnTo>
                  <a:lnTo>
                    <a:pt x="1138524" y="5650678"/>
                  </a:lnTo>
                  <a:lnTo>
                    <a:pt x="1103723" y="5670515"/>
                  </a:lnTo>
                  <a:lnTo>
                    <a:pt x="1068610" y="5689469"/>
                  </a:lnTo>
                  <a:lnTo>
                    <a:pt x="1033189" y="5707533"/>
                  </a:lnTo>
                  <a:lnTo>
                    <a:pt x="997469" y="5724695"/>
                  </a:lnTo>
                  <a:lnTo>
                    <a:pt x="961456" y="5740946"/>
                  </a:lnTo>
                  <a:lnTo>
                    <a:pt x="925156" y="5756277"/>
                  </a:lnTo>
                  <a:lnTo>
                    <a:pt x="888576" y="5770677"/>
                  </a:lnTo>
                  <a:lnTo>
                    <a:pt x="851722" y="5784138"/>
                  </a:lnTo>
                  <a:lnTo>
                    <a:pt x="814601" y="5796649"/>
                  </a:lnTo>
                  <a:lnTo>
                    <a:pt x="777219" y="5808201"/>
                  </a:lnTo>
                  <a:lnTo>
                    <a:pt x="739584" y="5818784"/>
                  </a:lnTo>
                  <a:lnTo>
                    <a:pt x="701701" y="5828388"/>
                  </a:lnTo>
                  <a:lnTo>
                    <a:pt x="663578" y="5837004"/>
                  </a:lnTo>
                  <a:lnTo>
                    <a:pt x="625220" y="5844622"/>
                  </a:lnTo>
                  <a:lnTo>
                    <a:pt x="586635" y="5851231"/>
                  </a:lnTo>
                  <a:lnTo>
                    <a:pt x="547829" y="5856824"/>
                  </a:lnTo>
                  <a:lnTo>
                    <a:pt x="508808" y="5861389"/>
                  </a:lnTo>
                  <a:lnTo>
                    <a:pt x="469579" y="5864918"/>
                  </a:lnTo>
                  <a:lnTo>
                    <a:pt x="430149" y="5867400"/>
                  </a:lnTo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4800" y="3200400"/>
              <a:ext cx="3124200" cy="1981200"/>
            </a:xfrm>
            <a:custGeom>
              <a:avLst/>
              <a:gdLst/>
              <a:ahLst/>
              <a:cxnLst/>
              <a:rect l="l" t="t" r="r" b="b"/>
              <a:pathLst>
                <a:path w="3124200" h="1981200">
                  <a:moveTo>
                    <a:pt x="0" y="1981200"/>
                  </a:moveTo>
                  <a:lnTo>
                    <a:pt x="3124200" y="1981200"/>
                  </a:lnTo>
                  <a:lnTo>
                    <a:pt x="3124200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83540" y="3304413"/>
            <a:ext cx="2874010" cy="17646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Zadaci</a:t>
            </a:r>
            <a:endParaRPr sz="1800">
              <a:latin typeface="Arial"/>
              <a:cs typeface="Arial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Usresređivanje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na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ciljeve</a:t>
            </a:r>
            <a:endParaRPr sz="1600">
              <a:latin typeface="Microsoft Sans Serif"/>
              <a:cs typeface="Microsoft Sans Serif"/>
            </a:endParaRPr>
          </a:p>
          <a:p>
            <a:pPr marL="12700" marR="5715" indent="-825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	Strukturisanje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radi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ostvarivanja rezultata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Olakšavanje</a:t>
            </a:r>
            <a:r>
              <a:rPr sz="1600" spc="-8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donošenja</a:t>
            </a:r>
            <a:r>
              <a:rPr sz="1600" spc="-8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odluka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Trening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Održavanje</a:t>
            </a:r>
            <a:r>
              <a:rPr sz="1600" spc="-6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standarda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81400" y="3200400"/>
            <a:ext cx="2362200" cy="1981200"/>
          </a:xfrm>
          <a:custGeom>
            <a:avLst/>
            <a:gdLst/>
            <a:ahLst/>
            <a:cxnLst/>
            <a:rect l="l" t="t" r="r" b="b"/>
            <a:pathLst>
              <a:path w="2362200" h="1981200">
                <a:moveTo>
                  <a:pt x="0" y="1981200"/>
                </a:moveTo>
                <a:lnTo>
                  <a:pt x="2362200" y="1981200"/>
                </a:lnTo>
                <a:lnTo>
                  <a:pt x="2362200" y="0"/>
                </a:lnTo>
                <a:lnTo>
                  <a:pt x="0" y="0"/>
                </a:lnTo>
                <a:lnTo>
                  <a:pt x="0" y="1981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660775" y="3304413"/>
            <a:ext cx="2174240" cy="17646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Odnosi</a:t>
            </a:r>
            <a:endParaRPr sz="1800">
              <a:latin typeface="Arial"/>
              <a:cs typeface="Arial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Podučavanje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Saradnja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Upravljanje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konfliktima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Izgradnja</a:t>
            </a:r>
            <a:r>
              <a:rPr sz="1600" spc="-8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posvećenosti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Zadovoljenje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potreba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Definisanje</a:t>
            </a:r>
            <a:r>
              <a:rPr sz="1600" spc="-1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načela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172200" y="3200400"/>
            <a:ext cx="2133600" cy="1981200"/>
          </a:xfrm>
          <a:custGeom>
            <a:avLst/>
            <a:gdLst/>
            <a:ahLst/>
            <a:cxnLst/>
            <a:rect l="l" t="t" r="r" b="b"/>
            <a:pathLst>
              <a:path w="2133600" h="1981200">
                <a:moveTo>
                  <a:pt x="0" y="1981200"/>
                </a:moveTo>
                <a:lnTo>
                  <a:pt x="2133600" y="1981200"/>
                </a:lnTo>
                <a:lnTo>
                  <a:pt x="2133600" y="0"/>
                </a:lnTo>
                <a:lnTo>
                  <a:pt x="0" y="0"/>
                </a:lnTo>
                <a:lnTo>
                  <a:pt x="0" y="1981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251828" y="3304413"/>
            <a:ext cx="1292860" cy="788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Okruženje</a:t>
            </a:r>
            <a:endParaRPr sz="1800">
              <a:latin typeface="Arial"/>
              <a:cs typeface="Arial"/>
            </a:endParaRPr>
          </a:p>
          <a:p>
            <a:pPr marL="83820" indent="-79375">
              <a:lnSpc>
                <a:spcPct val="100000"/>
              </a:lnSpc>
              <a:spcBef>
                <a:spcPts val="5"/>
              </a:spcBef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Umrežavanje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Zastupanje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51828" y="4067936"/>
            <a:ext cx="208216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 indent="-79375">
              <a:lnSpc>
                <a:spcPct val="100000"/>
              </a:lnSpc>
              <a:spcBef>
                <a:spcPts val="95"/>
              </a:spcBef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Obezbeđenje</a:t>
            </a:r>
            <a:r>
              <a:rPr sz="1600" spc="-1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podrške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51828" y="4312158"/>
            <a:ext cx="18675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 indent="-79375">
              <a:lnSpc>
                <a:spcPct val="100000"/>
              </a:lnSpc>
              <a:spcBef>
                <a:spcPts val="95"/>
              </a:spcBef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Zaštita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Procenjivanje</a:t>
            </a:r>
            <a:endParaRPr sz="1600">
              <a:latin typeface="Microsoft Sans Serif"/>
              <a:cs typeface="Microsoft Sans Serif"/>
            </a:endParaRPr>
          </a:p>
          <a:p>
            <a:pPr marL="83820" indent="-79375">
              <a:lnSpc>
                <a:spcPct val="100000"/>
              </a:lnSpc>
              <a:buSzPct val="93750"/>
              <a:buChar char="•"/>
              <a:tabLst>
                <a:tab pos="83820" algn="l"/>
              </a:tabLst>
            </a:pPr>
            <a:r>
              <a:rPr sz="1600" dirty="0">
                <a:latin typeface="Microsoft Sans Serif"/>
                <a:cs typeface="Microsoft Sans Serif"/>
              </a:rPr>
              <a:t>Deljenje</a:t>
            </a:r>
            <a:r>
              <a:rPr sz="1600" spc="-8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informacija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43000" y="1600200"/>
            <a:ext cx="5638800" cy="4114800"/>
          </a:xfrm>
          <a:custGeom>
            <a:avLst/>
            <a:gdLst/>
            <a:ahLst/>
            <a:cxnLst/>
            <a:rect l="l" t="t" r="r" b="b"/>
            <a:pathLst>
              <a:path w="5638800" h="4114800">
                <a:moveTo>
                  <a:pt x="685800" y="228600"/>
                </a:moveTo>
                <a:lnTo>
                  <a:pt x="5562600" y="228600"/>
                </a:lnTo>
              </a:path>
              <a:path w="5638800" h="4114800">
                <a:moveTo>
                  <a:pt x="685800" y="228600"/>
                </a:moveTo>
                <a:lnTo>
                  <a:pt x="685800" y="533400"/>
                </a:lnTo>
              </a:path>
              <a:path w="5638800" h="4114800">
                <a:moveTo>
                  <a:pt x="5562600" y="228600"/>
                </a:moveTo>
                <a:lnTo>
                  <a:pt x="5562600" y="533400"/>
                </a:lnTo>
              </a:path>
              <a:path w="5638800" h="4114800">
                <a:moveTo>
                  <a:pt x="3276600" y="0"/>
                </a:moveTo>
                <a:lnTo>
                  <a:pt x="3276600" y="228600"/>
                </a:lnTo>
              </a:path>
              <a:path w="5638800" h="4114800">
                <a:moveTo>
                  <a:pt x="685800" y="1066800"/>
                </a:moveTo>
                <a:lnTo>
                  <a:pt x="685800" y="1371600"/>
                </a:lnTo>
              </a:path>
              <a:path w="5638800" h="4114800">
                <a:moveTo>
                  <a:pt x="0" y="1371600"/>
                </a:moveTo>
                <a:lnTo>
                  <a:pt x="3276600" y="1371600"/>
                </a:lnTo>
              </a:path>
              <a:path w="5638800" h="4114800">
                <a:moveTo>
                  <a:pt x="0" y="1371600"/>
                </a:moveTo>
                <a:lnTo>
                  <a:pt x="0" y="1600200"/>
                </a:lnTo>
              </a:path>
              <a:path w="5638800" h="4114800">
                <a:moveTo>
                  <a:pt x="3276600" y="1371600"/>
                </a:moveTo>
                <a:lnTo>
                  <a:pt x="3276600" y="1600200"/>
                </a:lnTo>
              </a:path>
              <a:path w="5638800" h="4114800">
                <a:moveTo>
                  <a:pt x="5562600" y="1066800"/>
                </a:moveTo>
                <a:lnTo>
                  <a:pt x="5562600" y="1600200"/>
                </a:lnTo>
              </a:path>
              <a:path w="5638800" h="4114800">
                <a:moveTo>
                  <a:pt x="762000" y="3886200"/>
                </a:moveTo>
                <a:lnTo>
                  <a:pt x="5638800" y="3886200"/>
                </a:lnTo>
              </a:path>
              <a:path w="5638800" h="4114800">
                <a:moveTo>
                  <a:pt x="762000" y="3581400"/>
                </a:moveTo>
                <a:lnTo>
                  <a:pt x="762000" y="3886200"/>
                </a:lnTo>
              </a:path>
              <a:path w="5638800" h="4114800">
                <a:moveTo>
                  <a:pt x="5638800" y="3581400"/>
                </a:moveTo>
                <a:lnTo>
                  <a:pt x="5638800" y="3886200"/>
                </a:lnTo>
              </a:path>
              <a:path w="5638800" h="4114800">
                <a:moveTo>
                  <a:pt x="3352800" y="3581400"/>
                </a:moveTo>
                <a:lnTo>
                  <a:pt x="3352800" y="41148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21358"/>
            <a:ext cx="807339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Model</a:t>
            </a:r>
            <a:r>
              <a:rPr sz="3600" spc="48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timskog</a:t>
            </a:r>
            <a:r>
              <a:rPr sz="3600" spc="49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liderstva</a:t>
            </a:r>
            <a:r>
              <a:rPr sz="3600" spc="484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zasniva</a:t>
            </a:r>
            <a:r>
              <a:rPr sz="3600" spc="49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se</a:t>
            </a:r>
            <a:r>
              <a:rPr sz="3600" spc="47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36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na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tome</a:t>
            </a:r>
            <a:r>
              <a:rPr sz="3600" spc="25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da</a:t>
            </a:r>
            <a:r>
              <a:rPr sz="3600" spc="254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lider</a:t>
            </a:r>
            <a:r>
              <a:rPr sz="3600" spc="25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nadgleda</a:t>
            </a:r>
            <a:r>
              <a:rPr sz="3600" spc="25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tim</a:t>
            </a:r>
            <a:r>
              <a:rPr sz="3600" spc="25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i</a:t>
            </a:r>
            <a:r>
              <a:rPr sz="3600" spc="254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da</a:t>
            </a:r>
            <a:r>
              <a:rPr sz="3600" spc="254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36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zatim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pokreće</a:t>
            </a:r>
            <a:r>
              <a:rPr sz="3600" spc="710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bilo</a:t>
            </a:r>
            <a:r>
              <a:rPr sz="3600" spc="705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koju</a:t>
            </a:r>
            <a:r>
              <a:rPr sz="3600" spc="710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akciju</a:t>
            </a:r>
            <a:r>
              <a:rPr sz="3600" spc="710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koja</a:t>
            </a:r>
            <a:r>
              <a:rPr sz="3600" spc="715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36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je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neophodna</a:t>
            </a:r>
            <a:r>
              <a:rPr sz="3600" spc="865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da</a:t>
            </a:r>
            <a:r>
              <a:rPr sz="3600" spc="869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bi</a:t>
            </a:r>
            <a:r>
              <a:rPr sz="3600" spc="860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se</a:t>
            </a:r>
            <a:r>
              <a:rPr sz="3600" spc="869" dirty="0">
                <a:solidFill>
                  <a:srgbClr val="FF0000"/>
                </a:solidFill>
                <a:latin typeface="Microsoft Sans Serif"/>
                <a:cs typeface="Microsoft Sans Serif"/>
              </a:rPr>
              <a:t>  </a:t>
            </a:r>
            <a:r>
              <a:rPr sz="36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obezbedila </a:t>
            </a:r>
            <a:r>
              <a:rPr sz="3600" dirty="0">
                <a:solidFill>
                  <a:srgbClr val="FF0000"/>
                </a:solidFill>
                <a:latin typeface="Microsoft Sans Serif"/>
                <a:cs typeface="Microsoft Sans Serif"/>
              </a:rPr>
              <a:t>timska</a:t>
            </a:r>
            <a:r>
              <a:rPr sz="3600" spc="-8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36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efektivnost!</a:t>
            </a:r>
            <a:endParaRPr sz="3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4900" y="228600"/>
            <a:ext cx="693420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00" dirty="0"/>
              <a:t>Kako</a:t>
            </a:r>
            <a:r>
              <a:rPr sz="3600" spc="-90" dirty="0"/>
              <a:t> </a:t>
            </a:r>
            <a:r>
              <a:rPr sz="3600" dirty="0"/>
              <a:t>funkcioniše</a:t>
            </a:r>
            <a:r>
              <a:rPr sz="3600" spc="-85" dirty="0"/>
              <a:t> </a:t>
            </a:r>
            <a:r>
              <a:rPr sz="3600" spc="-10" dirty="0"/>
              <a:t>model?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382905" y="1271282"/>
            <a:ext cx="8378190" cy="3610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Microsoft Sans Serif"/>
                <a:cs typeface="Microsoft Sans Serif"/>
              </a:rPr>
              <a:t>donošenje</a:t>
            </a:r>
            <a:r>
              <a:rPr sz="2400" spc="2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odluka</a:t>
            </a:r>
            <a:r>
              <a:rPr sz="2400" spc="2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</a:t>
            </a:r>
            <a:r>
              <a:rPr sz="2400" spc="26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tome</a:t>
            </a:r>
            <a:r>
              <a:rPr sz="2400" spc="2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kakvo</a:t>
            </a:r>
            <a:r>
              <a:rPr sz="2400" spc="28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je</a:t>
            </a:r>
            <a:r>
              <a:rPr sz="2400" spc="254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trenutno</a:t>
            </a:r>
            <a:r>
              <a:rPr sz="2400" spc="27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stanje</a:t>
            </a:r>
            <a:r>
              <a:rPr sz="2400" spc="270" dirty="0">
                <a:latin typeface="Microsoft Sans Serif"/>
                <a:cs typeface="Microsoft Sans Serif"/>
              </a:rPr>
              <a:t>  </a:t>
            </a:r>
            <a:r>
              <a:rPr sz="2400" dirty="0">
                <a:latin typeface="Microsoft Sans Serif"/>
                <a:cs typeface="Microsoft Sans Serif"/>
              </a:rPr>
              <a:t>tima</a:t>
            </a:r>
            <a:r>
              <a:rPr sz="2400" spc="275" dirty="0">
                <a:latin typeface="Microsoft Sans Serif"/>
                <a:cs typeface="Microsoft Sans Serif"/>
              </a:rPr>
              <a:t> </a:t>
            </a:r>
            <a:r>
              <a:rPr sz="2400" spc="-50" dirty="0">
                <a:latin typeface="Microsoft Sans Serif"/>
                <a:cs typeface="Microsoft Sans Serif"/>
              </a:rPr>
              <a:t>i </a:t>
            </a:r>
            <a:r>
              <a:rPr sz="2400" dirty="0">
                <a:latin typeface="Microsoft Sans Serif"/>
                <a:cs typeface="Microsoft Sans Serif"/>
              </a:rPr>
              <a:t>koje</a:t>
            </a:r>
            <a:r>
              <a:rPr sz="2400" spc="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specifične</a:t>
            </a:r>
            <a:r>
              <a:rPr sz="2400" spc="8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postupke</a:t>
            </a:r>
            <a:r>
              <a:rPr sz="2400" spc="8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treba</a:t>
            </a:r>
            <a:r>
              <a:rPr sz="2400" spc="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preduzeti,</a:t>
            </a:r>
            <a:r>
              <a:rPr sz="2400" spc="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ukoliko</a:t>
            </a:r>
            <a:r>
              <a:rPr sz="2400" spc="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za</a:t>
            </a:r>
            <a:r>
              <a:rPr sz="2400" spc="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to</a:t>
            </a:r>
            <a:r>
              <a:rPr sz="2400" spc="7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ima </a:t>
            </a:r>
            <a:r>
              <a:rPr sz="2400" dirty="0">
                <a:latin typeface="Microsoft Sans Serif"/>
                <a:cs typeface="Microsoft Sans Serif"/>
              </a:rPr>
              <a:t>potrebe,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da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bi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se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poboljšale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funkcionalnosti </a:t>
            </a:r>
            <a:r>
              <a:rPr sz="2400" spc="-20" dirty="0">
                <a:latin typeface="Microsoft Sans Serif"/>
                <a:cs typeface="Microsoft Sans Serif"/>
              </a:rPr>
              <a:t>tima</a:t>
            </a:r>
            <a:endParaRPr sz="2400" dirty="0">
              <a:latin typeface="Microsoft Sans Serif"/>
              <a:cs typeface="Microsoft Sans Serif"/>
            </a:endParaRPr>
          </a:p>
          <a:p>
            <a:pPr marL="354965" indent="-342265" algn="just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Microsoft Sans Serif"/>
                <a:cs typeface="Microsoft Sans Serif"/>
              </a:rPr>
              <a:t>lider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čini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sve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što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je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potrebno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da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bi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grupa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bila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efektivna</a:t>
            </a:r>
            <a:endParaRPr sz="2400" dirty="0">
              <a:latin typeface="Microsoft Sans Serif"/>
              <a:cs typeface="Microsoft Sans Serif"/>
            </a:endParaRPr>
          </a:p>
          <a:p>
            <a:pPr marL="355600" marR="5080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355600" algn="l"/>
                <a:tab pos="2001520" algn="l"/>
                <a:tab pos="3035300" algn="l"/>
                <a:tab pos="3626485" algn="l"/>
                <a:tab pos="5831840" algn="l"/>
                <a:tab pos="7136765" algn="l"/>
                <a:tab pos="8187055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kognitivna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0" dirty="0">
                <a:latin typeface="Microsoft Sans Serif"/>
                <a:cs typeface="Microsoft Sans Serif"/>
              </a:rPr>
              <a:t>mapa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za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identifikovanje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potreba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grupe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+ </a:t>
            </a:r>
            <a:r>
              <a:rPr sz="2400" dirty="0">
                <a:latin typeface="Microsoft Sans Serif"/>
                <a:cs typeface="Microsoft Sans Serif"/>
              </a:rPr>
              <a:t>sugestije</a:t>
            </a:r>
            <a:r>
              <a:rPr sz="2400" spc="-9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kako</a:t>
            </a:r>
            <a:r>
              <a:rPr sz="2400" spc="-1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pokrenuti</a:t>
            </a:r>
            <a:r>
              <a:rPr sz="2400" spc="-10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odgovarajuće</a:t>
            </a:r>
            <a:r>
              <a:rPr sz="2400" spc="-8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korektivne</a:t>
            </a:r>
            <a:r>
              <a:rPr sz="2400" spc="-9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akcije</a:t>
            </a:r>
            <a:endParaRPr sz="2400" dirty="0">
              <a:latin typeface="Microsoft Sans Serif"/>
              <a:cs typeface="Microsoft Sans Serif"/>
            </a:endParaRPr>
          </a:p>
          <a:p>
            <a:pPr marL="355600" marR="5715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355600" algn="l"/>
                <a:tab pos="1250315" algn="l"/>
                <a:tab pos="1719580" algn="l"/>
                <a:tab pos="2951480" algn="l"/>
                <a:tab pos="3437254" algn="l"/>
                <a:tab pos="4636770" algn="l"/>
                <a:tab pos="6074410" algn="l"/>
                <a:tab pos="6999605" algn="l"/>
                <a:tab pos="7214234" algn="l"/>
                <a:tab pos="8042275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lideru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se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pomaže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da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razjasni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složenost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grupe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60" dirty="0">
                <a:latin typeface="Microsoft Sans Serif"/>
                <a:cs typeface="Microsoft Sans Serif"/>
              </a:rPr>
              <a:t>i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0" dirty="0">
                <a:latin typeface="Microsoft Sans Serif"/>
                <a:cs typeface="Microsoft Sans Serif"/>
              </a:rPr>
              <a:t>nude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se </a:t>
            </a:r>
            <a:r>
              <a:rPr sz="2400" dirty="0">
                <a:latin typeface="Microsoft Sans Serif"/>
                <a:cs typeface="Microsoft Sans Serif"/>
              </a:rPr>
              <a:t>praktične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sugestije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zasnovane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na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teoriji</a:t>
            </a:r>
            <a:r>
              <a:rPr sz="2400" spc="-7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</a:t>
            </a:r>
            <a:r>
              <a:rPr sz="2400" spc="-7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istraživanjima</a:t>
            </a:r>
            <a:endParaRPr sz="2400" dirty="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Microsoft Sans Serif"/>
                <a:cs typeface="Microsoft Sans Serif"/>
              </a:rPr>
              <a:t>lider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odlučuje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šta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je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u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najboljem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interesu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za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tim</a:t>
            </a:r>
            <a:endParaRPr sz="2400" dirty="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0" y="4854575"/>
            <a:ext cx="4267200" cy="20034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6469" y="109220"/>
            <a:ext cx="621474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Prednosti</a:t>
            </a:r>
            <a:r>
              <a:rPr spc="20" dirty="0"/>
              <a:t> </a:t>
            </a:r>
            <a:r>
              <a:rPr dirty="0"/>
              <a:t>i</a:t>
            </a:r>
            <a:r>
              <a:rPr spc="20" dirty="0"/>
              <a:t> </a:t>
            </a:r>
            <a:r>
              <a:rPr dirty="0"/>
              <a:t>mane</a:t>
            </a:r>
            <a:r>
              <a:rPr spc="25" dirty="0"/>
              <a:t> </a:t>
            </a:r>
            <a:r>
              <a:rPr spc="-10" dirty="0"/>
              <a:t>modela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853186"/>
            <a:ext cx="8530590" cy="557403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542925" marR="6350" indent="-530860">
              <a:lnSpc>
                <a:spcPct val="80000"/>
              </a:lnSpc>
              <a:spcBef>
                <a:spcPts val="765"/>
              </a:spcBef>
              <a:buAutoNum type="arabicParenR"/>
              <a:tabLst>
                <a:tab pos="622300" algn="l"/>
                <a:tab pos="1606550" algn="l"/>
                <a:tab pos="2216150" algn="l"/>
                <a:tab pos="3597275" algn="l"/>
                <a:tab pos="5513070" algn="l"/>
                <a:tab pos="6816725" algn="l"/>
                <a:tab pos="8437245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fokus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na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pravim,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postojećim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radnim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grupama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60" dirty="0">
                <a:latin typeface="Microsoft Sans Serif"/>
                <a:cs typeface="Microsoft Sans Serif"/>
              </a:rPr>
              <a:t>i 	</a:t>
            </a:r>
            <a:r>
              <a:rPr sz="2800" dirty="0">
                <a:latin typeface="Microsoft Sans Serif"/>
                <a:cs typeface="Microsoft Sans Serif"/>
              </a:rPr>
              <a:t>liderstvu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koje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im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je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potrebno</a:t>
            </a:r>
            <a:endParaRPr sz="2800">
              <a:latin typeface="Microsoft Sans Serif"/>
              <a:cs typeface="Microsoft Sans Serif"/>
            </a:endParaRPr>
          </a:p>
          <a:p>
            <a:pPr marL="462915" marR="6350" indent="-450850">
              <a:lnSpc>
                <a:spcPts val="2690"/>
              </a:lnSpc>
              <a:spcBef>
                <a:spcPts val="655"/>
              </a:spcBef>
              <a:buAutoNum type="arabicParenR"/>
              <a:tabLst>
                <a:tab pos="622300" algn="l"/>
              </a:tabLst>
            </a:pPr>
            <a:r>
              <a:rPr sz="2800" dirty="0">
                <a:latin typeface="Microsoft Sans Serif"/>
                <a:cs typeface="Microsoft Sans Serif"/>
              </a:rPr>
              <a:t>pruža</a:t>
            </a:r>
            <a:r>
              <a:rPr sz="2800" spc="2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kognitivne</a:t>
            </a:r>
            <a:r>
              <a:rPr sz="2800" spc="2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smernice</a:t>
            </a:r>
            <a:r>
              <a:rPr sz="2800" spc="2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potrebne</a:t>
            </a:r>
            <a:r>
              <a:rPr sz="2800" spc="229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za</a:t>
            </a:r>
            <a:r>
              <a:rPr sz="2800" spc="2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stvaranje</a:t>
            </a:r>
            <a:r>
              <a:rPr sz="2800" spc="23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i 	</a:t>
            </a:r>
            <a:r>
              <a:rPr sz="2800" dirty="0">
                <a:latin typeface="Microsoft Sans Serif"/>
                <a:cs typeface="Microsoft Sans Serif"/>
              </a:rPr>
              <a:t>održavanje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efektivnih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timova</a:t>
            </a:r>
            <a:endParaRPr sz="2800">
              <a:latin typeface="Microsoft Sans Serif"/>
              <a:cs typeface="Microsoft Sans Serif"/>
            </a:endParaRPr>
          </a:p>
          <a:p>
            <a:pPr marL="443865" marR="9525" indent="-431800">
              <a:lnSpc>
                <a:spcPts val="2690"/>
              </a:lnSpc>
              <a:spcBef>
                <a:spcPts val="665"/>
              </a:spcBef>
              <a:buAutoNum type="arabicParenR"/>
              <a:tabLst>
                <a:tab pos="622300" algn="l"/>
              </a:tabLst>
            </a:pPr>
            <a:r>
              <a:rPr sz="2800" dirty="0">
                <a:latin typeface="Microsoft Sans Serif"/>
                <a:cs typeface="Microsoft Sans Serif"/>
              </a:rPr>
              <a:t>uzima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obzir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promenljivu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ulogu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lidera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sledbenika 	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organizaciji</a:t>
            </a:r>
            <a:endParaRPr sz="2800">
              <a:latin typeface="Microsoft Sans Serif"/>
              <a:cs typeface="Microsoft Sans Serif"/>
            </a:endParaRPr>
          </a:p>
          <a:p>
            <a:pPr marL="429259" indent="-416559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429259" algn="l"/>
              </a:tabLst>
            </a:pPr>
            <a:r>
              <a:rPr sz="2800" dirty="0">
                <a:latin typeface="Microsoft Sans Serif"/>
                <a:cs typeface="Microsoft Sans Serif"/>
              </a:rPr>
              <a:t>pomoć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odabiru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timskog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lidera</a:t>
            </a:r>
            <a:endParaRPr sz="2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2800">
              <a:latin typeface="Microsoft Sans Serif"/>
              <a:cs typeface="Microsoft Sans Serif"/>
            </a:endParaRPr>
          </a:p>
          <a:p>
            <a:pPr marL="428625" indent="-415925">
              <a:lnSpc>
                <a:spcPct val="100000"/>
              </a:lnSpc>
              <a:buAutoNum type="arabicParenR"/>
              <a:tabLst>
                <a:tab pos="428625" algn="l"/>
              </a:tabLst>
            </a:pPr>
            <a:r>
              <a:rPr sz="2800" dirty="0">
                <a:latin typeface="Microsoft Sans Serif"/>
                <a:cs typeface="Microsoft Sans Serif"/>
              </a:rPr>
              <a:t>nije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u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dovoljnoj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meri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testiran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potvrđen</a:t>
            </a:r>
            <a:endParaRPr sz="2800">
              <a:latin typeface="Microsoft Sans Serif"/>
              <a:cs typeface="Microsoft Sans Serif"/>
            </a:endParaRPr>
          </a:p>
          <a:p>
            <a:pPr marL="429259" indent="-416559">
              <a:lnSpc>
                <a:spcPct val="100000"/>
              </a:lnSpc>
              <a:buAutoNum type="arabicParenR"/>
              <a:tabLst>
                <a:tab pos="429259" algn="l"/>
              </a:tabLst>
            </a:pPr>
            <a:r>
              <a:rPr sz="2800" dirty="0">
                <a:latin typeface="Microsoft Sans Serif"/>
                <a:cs typeface="Microsoft Sans Serif"/>
              </a:rPr>
              <a:t>kompleksnost</a:t>
            </a:r>
            <a:r>
              <a:rPr sz="2800" spc="-12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modela</a:t>
            </a:r>
            <a:endParaRPr sz="2800">
              <a:latin typeface="Microsoft Sans Serif"/>
              <a:cs typeface="Microsoft Sans Serif"/>
            </a:endParaRPr>
          </a:p>
          <a:p>
            <a:pPr marL="478790" marR="9525" indent="-466725">
              <a:lnSpc>
                <a:spcPts val="2690"/>
              </a:lnSpc>
              <a:spcBef>
                <a:spcPts val="650"/>
              </a:spcBef>
              <a:buAutoNum type="arabicParenR"/>
              <a:tabLst>
                <a:tab pos="622300" algn="l"/>
                <a:tab pos="1024255" algn="l"/>
                <a:tab pos="1847214" algn="l"/>
                <a:tab pos="3443604" algn="l"/>
                <a:tab pos="3969385" algn="l"/>
                <a:tab pos="5702300" algn="l"/>
                <a:tab pos="7138034" algn="l"/>
                <a:tab pos="7486015" algn="l"/>
              </a:tabLst>
            </a:pPr>
            <a:r>
              <a:rPr sz="2800" spc="-25" dirty="0">
                <a:latin typeface="Microsoft Sans Serif"/>
                <a:cs typeface="Microsoft Sans Serif"/>
              </a:rPr>
              <a:t>ne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0" dirty="0">
                <a:latin typeface="Microsoft Sans Serif"/>
                <a:cs typeface="Microsoft Sans Serif"/>
              </a:rPr>
              <a:t>nudi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smernice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za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specifične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" dirty="0">
                <a:latin typeface="Microsoft Sans Serif"/>
                <a:cs typeface="Microsoft Sans Serif"/>
              </a:rPr>
              <a:t>situacije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50" dirty="0">
                <a:latin typeface="Microsoft Sans Serif"/>
                <a:cs typeface="Microsoft Sans Serif"/>
              </a:rPr>
              <a:t>u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0" dirty="0">
                <a:latin typeface="Microsoft Sans Serif"/>
                <a:cs typeface="Microsoft Sans Serif"/>
              </a:rPr>
              <a:t>kojima 	</a:t>
            </a:r>
            <a:r>
              <a:rPr sz="2800" dirty="0">
                <a:latin typeface="Microsoft Sans Serif"/>
                <a:cs typeface="Microsoft Sans Serif"/>
              </a:rPr>
              <a:t>timski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lideri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mogu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da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se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nađu</a:t>
            </a:r>
            <a:endParaRPr sz="2800">
              <a:latin typeface="Microsoft Sans Serif"/>
              <a:cs typeface="Microsoft Sans Serif"/>
            </a:endParaRPr>
          </a:p>
          <a:p>
            <a:pPr marL="449580" marR="5080" indent="-437515">
              <a:lnSpc>
                <a:spcPts val="2690"/>
              </a:lnSpc>
              <a:spcBef>
                <a:spcPts val="670"/>
              </a:spcBef>
              <a:buAutoNum type="arabicParenR"/>
              <a:tabLst>
                <a:tab pos="622300" algn="l"/>
              </a:tabLst>
            </a:pPr>
            <a:r>
              <a:rPr sz="2800" dirty="0">
                <a:latin typeface="Microsoft Sans Serif"/>
                <a:cs typeface="Microsoft Sans Serif"/>
              </a:rPr>
              <a:t>smernice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liderske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obuke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su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nejasne,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kompleksne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i 	</a:t>
            </a:r>
            <a:r>
              <a:rPr sz="2800" dirty="0">
                <a:latin typeface="Microsoft Sans Serif"/>
                <a:cs typeface="Microsoft Sans Serif"/>
              </a:rPr>
              <a:t>široko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postavljene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304800"/>
            <a:ext cx="6571343" cy="1049235"/>
          </a:xfrm>
          <a:prstGeom prst="rect">
            <a:avLst/>
          </a:prstGeom>
        </p:spPr>
        <p:txBody>
          <a:bodyPr vert="horz" wrap="square" lIns="0" tIns="560781" rIns="0" bIns="0" rtlCol="0">
            <a:spAutoFit/>
          </a:bodyPr>
          <a:lstStyle/>
          <a:p>
            <a:pPr marL="1264920">
              <a:lnSpc>
                <a:spcPct val="100000"/>
              </a:lnSpc>
              <a:spcBef>
                <a:spcPts val="105"/>
              </a:spcBef>
            </a:pPr>
            <a:r>
              <a:rPr dirty="0"/>
              <a:t>Primene</a:t>
            </a:r>
            <a:r>
              <a:rPr spc="-140" dirty="0"/>
              <a:t> </a:t>
            </a:r>
            <a:r>
              <a:rPr spc="-10" dirty="0"/>
              <a:t>modela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621358"/>
            <a:ext cx="83985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Microsoft Sans Serif"/>
                <a:cs typeface="Microsoft Sans Serif"/>
              </a:rPr>
              <a:t>pomaže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liderima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za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donošenje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raznih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odluka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3540" y="2206879"/>
            <a:ext cx="313817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  <a:tab pos="2693670" algn="l"/>
              </a:tabLst>
            </a:pPr>
            <a:r>
              <a:rPr sz="3200" spc="-10" dirty="0">
                <a:latin typeface="Microsoft Sans Serif"/>
                <a:cs typeface="Microsoft Sans Serif"/>
              </a:rPr>
              <a:t>anketiranje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25" dirty="0">
                <a:latin typeface="Microsoft Sans Serif"/>
                <a:cs typeface="Microsoft Sans Serif"/>
              </a:rPr>
              <a:t>za </a:t>
            </a:r>
            <a:r>
              <a:rPr sz="3200" spc="-10" dirty="0">
                <a:latin typeface="Microsoft Sans Serif"/>
                <a:cs typeface="Microsoft Sans Serif"/>
              </a:rPr>
              <a:t>određivanje</a:t>
            </a: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64763" y="2206879"/>
            <a:ext cx="370840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83210">
              <a:lnSpc>
                <a:spcPct val="100000"/>
              </a:lnSpc>
              <a:spcBef>
                <a:spcPts val="105"/>
              </a:spcBef>
              <a:tabLst>
                <a:tab pos="2611120" algn="l"/>
              </a:tabLst>
            </a:pPr>
            <a:r>
              <a:rPr sz="3200" spc="-10" dirty="0">
                <a:latin typeface="Microsoft Sans Serif"/>
                <a:cs typeface="Microsoft Sans Serif"/>
              </a:rPr>
              <a:t>utvrđivanje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stanja neophodnih</a:t>
            </a: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24040" y="2206879"/>
            <a:ext cx="241617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6985" algn="r">
              <a:lnSpc>
                <a:spcPct val="100000"/>
              </a:lnSpc>
              <a:spcBef>
                <a:spcPts val="105"/>
              </a:spcBef>
              <a:tabLst>
                <a:tab pos="1121410" algn="l"/>
              </a:tabLst>
            </a:pPr>
            <a:r>
              <a:rPr sz="3200" spc="-20" dirty="0">
                <a:latin typeface="Microsoft Sans Serif"/>
                <a:cs typeface="Microsoft Sans Serif"/>
              </a:rPr>
              <a:t>tima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50" dirty="0">
                <a:latin typeface="Microsoft Sans Serif"/>
                <a:cs typeface="Microsoft Sans Serif"/>
              </a:rPr>
              <a:t>i</a:t>
            </a:r>
            <a:endParaRPr sz="32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tabLst>
                <a:tab pos="1958339" algn="l"/>
              </a:tabLst>
            </a:pPr>
            <a:r>
              <a:rPr sz="3200" spc="-10" dirty="0">
                <a:latin typeface="Microsoft Sans Serif"/>
                <a:cs typeface="Microsoft Sans Serif"/>
              </a:rPr>
              <a:t>koraka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25" dirty="0">
                <a:latin typeface="Microsoft Sans Serif"/>
                <a:cs typeface="Microsoft Sans Serif"/>
              </a:rPr>
              <a:t>za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6440" y="3182493"/>
            <a:ext cx="307276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Microsoft Sans Serif"/>
                <a:cs typeface="Microsoft Sans Serif"/>
              </a:rPr>
              <a:t>pokretanje</a:t>
            </a:r>
            <a:r>
              <a:rPr sz="3200" spc="-8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akcije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30</TotalTime>
  <Words>1030</Words>
  <Application>Microsoft Office PowerPoint</Application>
  <PresentationFormat>On-screen Show (4:3)</PresentationFormat>
  <Paragraphs>220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Gill Sans MT</vt:lpstr>
      <vt:lpstr>Microsoft Sans Serif</vt:lpstr>
      <vt:lpstr>Times New Roman</vt:lpstr>
      <vt:lpstr>Wingdings</vt:lpstr>
      <vt:lpstr>Gallery</vt:lpstr>
      <vt:lpstr>TIMSKO LIDERSTVO   dr Jelisaveta Vučković</vt:lpstr>
      <vt:lpstr>Opis pristupa </vt:lpstr>
      <vt:lpstr>PowerPoint Presentation</vt:lpstr>
      <vt:lpstr>PowerPoint Presentation</vt:lpstr>
      <vt:lpstr>Model timskog liderstva</vt:lpstr>
      <vt:lpstr>Liderske odluke</vt:lpstr>
      <vt:lpstr>Liderske odluke</vt:lpstr>
      <vt:lpstr>Liderska odluka 2: Treba li da intervenišem da bi se ostvarili zadaci ili da bi se zadovoljile potrebe vezane za međuljudske odnose?</vt:lpstr>
      <vt:lpstr>Liderska odluka 3: Da li da intervenišem interno ili eksterno? </vt:lpstr>
      <vt:lpstr>Liderske odluke</vt:lpstr>
      <vt:lpstr>PowerPoint Presentation</vt:lpstr>
      <vt:lpstr>Liderske odluke</vt:lpstr>
      <vt:lpstr>Poređenje teorije i kriterijuma istraživanja</vt:lpstr>
      <vt:lpstr>Liderske odluke</vt:lpstr>
      <vt:lpstr>PowerPoint Presentation</vt:lpstr>
      <vt:lpstr>Kako funkcioniše model?</vt:lpstr>
      <vt:lpstr>Prednosti i mane modela</vt:lpstr>
      <vt:lpstr>Primene modela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ivana</dc:creator>
  <cp:lastModifiedBy>Miwshovi</cp:lastModifiedBy>
  <cp:revision>5</cp:revision>
  <dcterms:created xsi:type="dcterms:W3CDTF">2025-05-27T21:33:51Z</dcterms:created>
  <dcterms:modified xsi:type="dcterms:W3CDTF">2025-05-27T23:44:19Z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2013-07-04T00:00:00Z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2025-05-27T00:00:00Z</vt:filetime>
  </property>
  <property fmtid="{D5CDD505-2E9C-101B-9397-08002B2CF9AE}" pid="5" name="Producer">
    <vt:lpwstr>Microsoft® PowerPoint® 2010</vt:lpwstr>
  </property>
</Properties>
</file>