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41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15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35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94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12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2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3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04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2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666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32813" y="2016632"/>
            <a:ext cx="5277484" cy="1367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210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3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0" y="2016632"/>
            <a:ext cx="8991600" cy="24141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75994" marR="5080" indent="-96393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TEORIJA</a:t>
            </a:r>
            <a:r>
              <a:rPr spc="55" dirty="0"/>
              <a:t> </a:t>
            </a:r>
            <a:r>
              <a:rPr spc="-10" dirty="0"/>
              <a:t>RAZMENE LIDER-</a:t>
            </a:r>
            <a:r>
              <a:rPr spc="-20" dirty="0"/>
              <a:t>ČLAN</a:t>
            </a:r>
            <a:br>
              <a:rPr lang="sr-Latn-RS" spc="-20"/>
            </a:br>
            <a:br>
              <a:rPr lang="sr-Latn-RS" spc="-20"/>
            </a:br>
            <a:br>
              <a:rPr lang="sr-Latn-RS" spc="-20"/>
            </a:br>
            <a:r>
              <a:rPr lang="sr-Latn-RS" sz="2400" spc="-20"/>
              <a:t>dr Jelisaveta Vučković</a:t>
            </a:r>
            <a:endParaRPr spc="-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7175" y="112820"/>
            <a:ext cx="6571343" cy="1082091"/>
          </a:xfrm>
          <a:prstGeom prst="rect">
            <a:avLst/>
          </a:prstGeom>
        </p:spPr>
        <p:txBody>
          <a:bodyPr vert="horz" wrap="square" lIns="0" tIns="583946" rIns="0" bIns="0" rtlCol="0">
            <a:spAutoFit/>
          </a:bodyPr>
          <a:lstStyle/>
          <a:p>
            <a:pPr marL="2905760">
              <a:lnSpc>
                <a:spcPct val="100000"/>
              </a:lnSpc>
              <a:spcBef>
                <a:spcPts val="105"/>
              </a:spcBef>
            </a:pPr>
            <a:r>
              <a:rPr dirty="0" err="1"/>
              <a:t>Opis</a:t>
            </a:r>
            <a:r>
              <a:rPr spc="-40" dirty="0"/>
              <a:t> </a:t>
            </a:r>
            <a:r>
              <a:rPr lang="sr-Latn-RS" spc="-40" dirty="0"/>
              <a:t> </a:t>
            </a:r>
            <a:r>
              <a:rPr spc="-10" dirty="0" err="1"/>
              <a:t>teorije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628015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1742439" algn="l"/>
                <a:tab pos="2590165" algn="l"/>
                <a:tab pos="483362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fokus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su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interakcije</a:t>
            </a:r>
            <a:r>
              <a:rPr sz="32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200" spc="-10" dirty="0" err="1">
                <a:latin typeface="Microsoft Sans Serif"/>
                <a:cs typeface="Microsoft Sans Serif"/>
              </a:rPr>
              <a:t>izme</a:t>
            </a:r>
            <a:r>
              <a:rPr lang="sr-Latn-RS" sz="3200" spc="-10" dirty="0">
                <a:latin typeface="Microsoft Sans Serif"/>
                <a:cs typeface="Microsoft Sans Serif"/>
              </a:rPr>
              <a:t>đ</a:t>
            </a:r>
            <a:r>
              <a:rPr sz="3200" spc="-10" dirty="0">
                <a:latin typeface="Microsoft Sans Serif"/>
                <a:cs typeface="Microsoft Sans Serif"/>
              </a:rPr>
              <a:t>u </a:t>
            </a:r>
            <a:r>
              <a:rPr sz="3200" dirty="0">
                <a:latin typeface="Microsoft Sans Serif"/>
                <a:cs typeface="Microsoft Sans Serif"/>
              </a:rPr>
              <a:t>sledbenika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(svakog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pojedinačno)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2790" y="1621358"/>
            <a:ext cx="15259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240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lidera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50" dirty="0">
                <a:latin typeface="Microsoft Sans Serif"/>
                <a:cs typeface="Microsoft Sans Serif"/>
              </a:rPr>
              <a:t>i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38200" y="3657600"/>
            <a:ext cx="4953000" cy="1981200"/>
          </a:xfrm>
          <a:custGeom>
            <a:avLst/>
            <a:gdLst/>
            <a:ahLst/>
            <a:cxnLst/>
            <a:rect l="l" t="t" r="r" b="b"/>
            <a:pathLst>
              <a:path w="4953000" h="1981200">
                <a:moveTo>
                  <a:pt x="0" y="990600"/>
                </a:moveTo>
                <a:lnTo>
                  <a:pt x="3545" y="937131"/>
                </a:lnTo>
                <a:lnTo>
                  <a:pt x="14062" y="884403"/>
                </a:lnTo>
                <a:lnTo>
                  <a:pt x="31371" y="832487"/>
                </a:lnTo>
                <a:lnTo>
                  <a:pt x="55291" y="781455"/>
                </a:lnTo>
                <a:lnTo>
                  <a:pt x="85644" y="731379"/>
                </a:lnTo>
                <a:lnTo>
                  <a:pt x="122250" y="682330"/>
                </a:lnTo>
                <a:lnTo>
                  <a:pt x="164929" y="634381"/>
                </a:lnTo>
                <a:lnTo>
                  <a:pt x="213501" y="587604"/>
                </a:lnTo>
                <a:lnTo>
                  <a:pt x="267787" y="542070"/>
                </a:lnTo>
                <a:lnTo>
                  <a:pt x="327606" y="497851"/>
                </a:lnTo>
                <a:lnTo>
                  <a:pt x="359535" y="476258"/>
                </a:lnTo>
                <a:lnTo>
                  <a:pt x="392780" y="455020"/>
                </a:lnTo>
                <a:lnTo>
                  <a:pt x="427319" y="434147"/>
                </a:lnTo>
                <a:lnTo>
                  <a:pt x="463129" y="413647"/>
                </a:lnTo>
                <a:lnTo>
                  <a:pt x="500188" y="393531"/>
                </a:lnTo>
                <a:lnTo>
                  <a:pt x="538473" y="373806"/>
                </a:lnTo>
                <a:lnTo>
                  <a:pt x="577962" y="354481"/>
                </a:lnTo>
                <a:lnTo>
                  <a:pt x="618632" y="335567"/>
                </a:lnTo>
                <a:lnTo>
                  <a:pt x="660461" y="317070"/>
                </a:lnTo>
                <a:lnTo>
                  <a:pt x="703426" y="299002"/>
                </a:lnTo>
                <a:lnTo>
                  <a:pt x="747506" y="281370"/>
                </a:lnTo>
                <a:lnTo>
                  <a:pt x="792677" y="264184"/>
                </a:lnTo>
                <a:lnTo>
                  <a:pt x="838917" y="247452"/>
                </a:lnTo>
                <a:lnTo>
                  <a:pt x="886204" y="231184"/>
                </a:lnTo>
                <a:lnTo>
                  <a:pt x="934515" y="215389"/>
                </a:lnTo>
                <a:lnTo>
                  <a:pt x="983827" y="200075"/>
                </a:lnTo>
                <a:lnTo>
                  <a:pt x="1034119" y="185251"/>
                </a:lnTo>
                <a:lnTo>
                  <a:pt x="1085368" y="170927"/>
                </a:lnTo>
                <a:lnTo>
                  <a:pt x="1137551" y="157112"/>
                </a:lnTo>
                <a:lnTo>
                  <a:pt x="1190645" y="143814"/>
                </a:lnTo>
                <a:lnTo>
                  <a:pt x="1244629" y="131042"/>
                </a:lnTo>
                <a:lnTo>
                  <a:pt x="1299481" y="118806"/>
                </a:lnTo>
                <a:lnTo>
                  <a:pt x="1355176" y="107114"/>
                </a:lnTo>
                <a:lnTo>
                  <a:pt x="1411694" y="95976"/>
                </a:lnTo>
                <a:lnTo>
                  <a:pt x="1469011" y="85400"/>
                </a:lnTo>
                <a:lnTo>
                  <a:pt x="1527105" y="75395"/>
                </a:lnTo>
                <a:lnTo>
                  <a:pt x="1585954" y="65971"/>
                </a:lnTo>
                <a:lnTo>
                  <a:pt x="1645535" y="57136"/>
                </a:lnTo>
                <a:lnTo>
                  <a:pt x="1705826" y="48900"/>
                </a:lnTo>
                <a:lnTo>
                  <a:pt x="1766804" y="41270"/>
                </a:lnTo>
                <a:lnTo>
                  <a:pt x="1828447" y="34257"/>
                </a:lnTo>
                <a:lnTo>
                  <a:pt x="1890732" y="27870"/>
                </a:lnTo>
                <a:lnTo>
                  <a:pt x="1953637" y="22116"/>
                </a:lnTo>
                <a:lnTo>
                  <a:pt x="2017140" y="17006"/>
                </a:lnTo>
                <a:lnTo>
                  <a:pt x="2081218" y="12548"/>
                </a:lnTo>
                <a:lnTo>
                  <a:pt x="2145848" y="8751"/>
                </a:lnTo>
                <a:lnTo>
                  <a:pt x="2211008" y="5625"/>
                </a:lnTo>
                <a:lnTo>
                  <a:pt x="2276675" y="3177"/>
                </a:lnTo>
                <a:lnTo>
                  <a:pt x="2342828" y="1418"/>
                </a:lnTo>
                <a:lnTo>
                  <a:pt x="2409444" y="356"/>
                </a:lnTo>
                <a:lnTo>
                  <a:pt x="2476500" y="0"/>
                </a:lnTo>
                <a:lnTo>
                  <a:pt x="2543555" y="356"/>
                </a:lnTo>
                <a:lnTo>
                  <a:pt x="2610171" y="1418"/>
                </a:lnTo>
                <a:lnTo>
                  <a:pt x="2676324" y="3177"/>
                </a:lnTo>
                <a:lnTo>
                  <a:pt x="2741991" y="5625"/>
                </a:lnTo>
                <a:lnTo>
                  <a:pt x="2807151" y="8751"/>
                </a:lnTo>
                <a:lnTo>
                  <a:pt x="2871781" y="12548"/>
                </a:lnTo>
                <a:lnTo>
                  <a:pt x="2935859" y="17006"/>
                </a:lnTo>
                <a:lnTo>
                  <a:pt x="2999362" y="22116"/>
                </a:lnTo>
                <a:lnTo>
                  <a:pt x="3062267" y="27870"/>
                </a:lnTo>
                <a:lnTo>
                  <a:pt x="3124552" y="34257"/>
                </a:lnTo>
                <a:lnTo>
                  <a:pt x="3186195" y="41270"/>
                </a:lnTo>
                <a:lnTo>
                  <a:pt x="3247173" y="48900"/>
                </a:lnTo>
                <a:lnTo>
                  <a:pt x="3307464" y="57136"/>
                </a:lnTo>
                <a:lnTo>
                  <a:pt x="3367045" y="65971"/>
                </a:lnTo>
                <a:lnTo>
                  <a:pt x="3425894" y="75395"/>
                </a:lnTo>
                <a:lnTo>
                  <a:pt x="3483988" y="85400"/>
                </a:lnTo>
                <a:lnTo>
                  <a:pt x="3541305" y="95976"/>
                </a:lnTo>
                <a:lnTo>
                  <a:pt x="3597823" y="107114"/>
                </a:lnTo>
                <a:lnTo>
                  <a:pt x="3653518" y="118806"/>
                </a:lnTo>
                <a:lnTo>
                  <a:pt x="3708370" y="131042"/>
                </a:lnTo>
                <a:lnTo>
                  <a:pt x="3762354" y="143814"/>
                </a:lnTo>
                <a:lnTo>
                  <a:pt x="3815448" y="157112"/>
                </a:lnTo>
                <a:lnTo>
                  <a:pt x="3867631" y="170927"/>
                </a:lnTo>
                <a:lnTo>
                  <a:pt x="3918880" y="185251"/>
                </a:lnTo>
                <a:lnTo>
                  <a:pt x="3969172" y="200075"/>
                </a:lnTo>
                <a:lnTo>
                  <a:pt x="4018484" y="215389"/>
                </a:lnTo>
                <a:lnTo>
                  <a:pt x="4066795" y="231184"/>
                </a:lnTo>
                <a:lnTo>
                  <a:pt x="4114082" y="247452"/>
                </a:lnTo>
                <a:lnTo>
                  <a:pt x="4160322" y="264184"/>
                </a:lnTo>
                <a:lnTo>
                  <a:pt x="4205493" y="281370"/>
                </a:lnTo>
                <a:lnTo>
                  <a:pt x="4249573" y="299002"/>
                </a:lnTo>
                <a:lnTo>
                  <a:pt x="4292538" y="317070"/>
                </a:lnTo>
                <a:lnTo>
                  <a:pt x="4334367" y="335567"/>
                </a:lnTo>
                <a:lnTo>
                  <a:pt x="4375037" y="354481"/>
                </a:lnTo>
                <a:lnTo>
                  <a:pt x="4414526" y="373806"/>
                </a:lnTo>
                <a:lnTo>
                  <a:pt x="4452811" y="393531"/>
                </a:lnTo>
                <a:lnTo>
                  <a:pt x="4489870" y="413647"/>
                </a:lnTo>
                <a:lnTo>
                  <a:pt x="4525680" y="434147"/>
                </a:lnTo>
                <a:lnTo>
                  <a:pt x="4560219" y="455020"/>
                </a:lnTo>
                <a:lnTo>
                  <a:pt x="4593464" y="476258"/>
                </a:lnTo>
                <a:lnTo>
                  <a:pt x="4625393" y="497851"/>
                </a:lnTo>
                <a:lnTo>
                  <a:pt x="4685212" y="542070"/>
                </a:lnTo>
                <a:lnTo>
                  <a:pt x="4739498" y="587604"/>
                </a:lnTo>
                <a:lnTo>
                  <a:pt x="4788070" y="634381"/>
                </a:lnTo>
                <a:lnTo>
                  <a:pt x="4830749" y="682330"/>
                </a:lnTo>
                <a:lnTo>
                  <a:pt x="4867355" y="731379"/>
                </a:lnTo>
                <a:lnTo>
                  <a:pt x="4897708" y="781455"/>
                </a:lnTo>
                <a:lnTo>
                  <a:pt x="4921628" y="832487"/>
                </a:lnTo>
                <a:lnTo>
                  <a:pt x="4938937" y="884403"/>
                </a:lnTo>
                <a:lnTo>
                  <a:pt x="4949454" y="937131"/>
                </a:lnTo>
                <a:lnTo>
                  <a:pt x="4953000" y="990600"/>
                </a:lnTo>
                <a:lnTo>
                  <a:pt x="4952109" y="1017422"/>
                </a:lnTo>
                <a:lnTo>
                  <a:pt x="4945056" y="1070529"/>
                </a:lnTo>
                <a:lnTo>
                  <a:pt x="4931120" y="1122860"/>
                </a:lnTo>
                <a:lnTo>
                  <a:pt x="4910483" y="1174343"/>
                </a:lnTo>
                <a:lnTo>
                  <a:pt x="4883324" y="1224906"/>
                </a:lnTo>
                <a:lnTo>
                  <a:pt x="4849822" y="1274478"/>
                </a:lnTo>
                <a:lnTo>
                  <a:pt x="4810157" y="1322985"/>
                </a:lnTo>
                <a:lnTo>
                  <a:pt x="4764510" y="1370357"/>
                </a:lnTo>
                <a:lnTo>
                  <a:pt x="4713058" y="1416522"/>
                </a:lnTo>
                <a:lnTo>
                  <a:pt x="4655983" y="1461407"/>
                </a:lnTo>
                <a:lnTo>
                  <a:pt x="4593464" y="1504941"/>
                </a:lnTo>
                <a:lnTo>
                  <a:pt x="4560219" y="1526179"/>
                </a:lnTo>
                <a:lnTo>
                  <a:pt x="4525680" y="1547052"/>
                </a:lnTo>
                <a:lnTo>
                  <a:pt x="4489870" y="1567552"/>
                </a:lnTo>
                <a:lnTo>
                  <a:pt x="4452811" y="1587668"/>
                </a:lnTo>
                <a:lnTo>
                  <a:pt x="4414526" y="1607393"/>
                </a:lnTo>
                <a:lnTo>
                  <a:pt x="4375037" y="1626718"/>
                </a:lnTo>
                <a:lnTo>
                  <a:pt x="4334367" y="1645632"/>
                </a:lnTo>
                <a:lnTo>
                  <a:pt x="4292538" y="1664129"/>
                </a:lnTo>
                <a:lnTo>
                  <a:pt x="4249573" y="1682197"/>
                </a:lnTo>
                <a:lnTo>
                  <a:pt x="4205493" y="1699829"/>
                </a:lnTo>
                <a:lnTo>
                  <a:pt x="4160322" y="1717015"/>
                </a:lnTo>
                <a:lnTo>
                  <a:pt x="4114082" y="1733747"/>
                </a:lnTo>
                <a:lnTo>
                  <a:pt x="4066795" y="1750015"/>
                </a:lnTo>
                <a:lnTo>
                  <a:pt x="4018484" y="1765810"/>
                </a:lnTo>
                <a:lnTo>
                  <a:pt x="3969172" y="1781124"/>
                </a:lnTo>
                <a:lnTo>
                  <a:pt x="3918880" y="1795948"/>
                </a:lnTo>
                <a:lnTo>
                  <a:pt x="3867631" y="1810272"/>
                </a:lnTo>
                <a:lnTo>
                  <a:pt x="3815448" y="1824087"/>
                </a:lnTo>
                <a:lnTo>
                  <a:pt x="3762354" y="1837385"/>
                </a:lnTo>
                <a:lnTo>
                  <a:pt x="3708370" y="1850157"/>
                </a:lnTo>
                <a:lnTo>
                  <a:pt x="3653518" y="1862393"/>
                </a:lnTo>
                <a:lnTo>
                  <a:pt x="3597823" y="1874085"/>
                </a:lnTo>
                <a:lnTo>
                  <a:pt x="3541305" y="1885223"/>
                </a:lnTo>
                <a:lnTo>
                  <a:pt x="3483988" y="1895799"/>
                </a:lnTo>
                <a:lnTo>
                  <a:pt x="3425894" y="1905804"/>
                </a:lnTo>
                <a:lnTo>
                  <a:pt x="3367045" y="1915228"/>
                </a:lnTo>
                <a:lnTo>
                  <a:pt x="3307464" y="1924063"/>
                </a:lnTo>
                <a:lnTo>
                  <a:pt x="3247173" y="1932299"/>
                </a:lnTo>
                <a:lnTo>
                  <a:pt x="3186195" y="1939929"/>
                </a:lnTo>
                <a:lnTo>
                  <a:pt x="3124552" y="1946942"/>
                </a:lnTo>
                <a:lnTo>
                  <a:pt x="3062267" y="1953329"/>
                </a:lnTo>
                <a:lnTo>
                  <a:pt x="2999362" y="1959083"/>
                </a:lnTo>
                <a:lnTo>
                  <a:pt x="2935859" y="1964193"/>
                </a:lnTo>
                <a:lnTo>
                  <a:pt x="2871781" y="1968651"/>
                </a:lnTo>
                <a:lnTo>
                  <a:pt x="2807151" y="1972448"/>
                </a:lnTo>
                <a:lnTo>
                  <a:pt x="2741991" y="1975574"/>
                </a:lnTo>
                <a:lnTo>
                  <a:pt x="2676324" y="1978022"/>
                </a:lnTo>
                <a:lnTo>
                  <a:pt x="2610171" y="1979781"/>
                </a:lnTo>
                <a:lnTo>
                  <a:pt x="2543555" y="1980843"/>
                </a:lnTo>
                <a:lnTo>
                  <a:pt x="2476500" y="1981200"/>
                </a:lnTo>
                <a:lnTo>
                  <a:pt x="2409444" y="1980843"/>
                </a:lnTo>
                <a:lnTo>
                  <a:pt x="2342828" y="1979781"/>
                </a:lnTo>
                <a:lnTo>
                  <a:pt x="2276675" y="1978022"/>
                </a:lnTo>
                <a:lnTo>
                  <a:pt x="2211008" y="1975574"/>
                </a:lnTo>
                <a:lnTo>
                  <a:pt x="2145848" y="1972448"/>
                </a:lnTo>
                <a:lnTo>
                  <a:pt x="2081218" y="1968651"/>
                </a:lnTo>
                <a:lnTo>
                  <a:pt x="2017140" y="1964193"/>
                </a:lnTo>
                <a:lnTo>
                  <a:pt x="1953637" y="1959083"/>
                </a:lnTo>
                <a:lnTo>
                  <a:pt x="1890732" y="1953329"/>
                </a:lnTo>
                <a:lnTo>
                  <a:pt x="1828447" y="1946942"/>
                </a:lnTo>
                <a:lnTo>
                  <a:pt x="1766804" y="1939929"/>
                </a:lnTo>
                <a:lnTo>
                  <a:pt x="1705826" y="1932299"/>
                </a:lnTo>
                <a:lnTo>
                  <a:pt x="1645535" y="1924063"/>
                </a:lnTo>
                <a:lnTo>
                  <a:pt x="1585954" y="1915228"/>
                </a:lnTo>
                <a:lnTo>
                  <a:pt x="1527105" y="1905804"/>
                </a:lnTo>
                <a:lnTo>
                  <a:pt x="1469011" y="1895799"/>
                </a:lnTo>
                <a:lnTo>
                  <a:pt x="1411694" y="1885223"/>
                </a:lnTo>
                <a:lnTo>
                  <a:pt x="1355176" y="1874085"/>
                </a:lnTo>
                <a:lnTo>
                  <a:pt x="1299481" y="1862393"/>
                </a:lnTo>
                <a:lnTo>
                  <a:pt x="1244629" y="1850157"/>
                </a:lnTo>
                <a:lnTo>
                  <a:pt x="1190645" y="1837385"/>
                </a:lnTo>
                <a:lnTo>
                  <a:pt x="1137551" y="1824087"/>
                </a:lnTo>
                <a:lnTo>
                  <a:pt x="1085368" y="1810272"/>
                </a:lnTo>
                <a:lnTo>
                  <a:pt x="1034119" y="1795948"/>
                </a:lnTo>
                <a:lnTo>
                  <a:pt x="983827" y="1781124"/>
                </a:lnTo>
                <a:lnTo>
                  <a:pt x="934515" y="1765810"/>
                </a:lnTo>
                <a:lnTo>
                  <a:pt x="886204" y="1750015"/>
                </a:lnTo>
                <a:lnTo>
                  <a:pt x="838917" y="1733747"/>
                </a:lnTo>
                <a:lnTo>
                  <a:pt x="792677" y="1717015"/>
                </a:lnTo>
                <a:lnTo>
                  <a:pt x="747506" y="1699829"/>
                </a:lnTo>
                <a:lnTo>
                  <a:pt x="703426" y="1682197"/>
                </a:lnTo>
                <a:lnTo>
                  <a:pt x="660461" y="1664129"/>
                </a:lnTo>
                <a:lnTo>
                  <a:pt x="618632" y="1645632"/>
                </a:lnTo>
                <a:lnTo>
                  <a:pt x="577962" y="1626718"/>
                </a:lnTo>
                <a:lnTo>
                  <a:pt x="538473" y="1607393"/>
                </a:lnTo>
                <a:lnTo>
                  <a:pt x="500188" y="1587668"/>
                </a:lnTo>
                <a:lnTo>
                  <a:pt x="463129" y="1567552"/>
                </a:lnTo>
                <a:lnTo>
                  <a:pt x="427319" y="1547052"/>
                </a:lnTo>
                <a:lnTo>
                  <a:pt x="392780" y="1526179"/>
                </a:lnTo>
                <a:lnTo>
                  <a:pt x="359535" y="1504941"/>
                </a:lnTo>
                <a:lnTo>
                  <a:pt x="327606" y="1483348"/>
                </a:lnTo>
                <a:lnTo>
                  <a:pt x="267787" y="1439129"/>
                </a:lnTo>
                <a:lnTo>
                  <a:pt x="213501" y="1393595"/>
                </a:lnTo>
                <a:lnTo>
                  <a:pt x="164929" y="1346818"/>
                </a:lnTo>
                <a:lnTo>
                  <a:pt x="122250" y="1298869"/>
                </a:lnTo>
                <a:lnTo>
                  <a:pt x="85644" y="1249820"/>
                </a:lnTo>
                <a:lnTo>
                  <a:pt x="55291" y="1199744"/>
                </a:lnTo>
                <a:lnTo>
                  <a:pt x="31371" y="1148712"/>
                </a:lnTo>
                <a:lnTo>
                  <a:pt x="14062" y="1096796"/>
                </a:lnTo>
                <a:lnTo>
                  <a:pt x="3545" y="1044068"/>
                </a:lnTo>
                <a:lnTo>
                  <a:pt x="0" y="990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67408" y="4263085"/>
            <a:ext cx="1464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Sledbenik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6858" y="4263085"/>
            <a:ext cx="13639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Uzajamni</a:t>
            </a:r>
            <a:endParaRPr sz="2400">
              <a:latin typeface="Arial"/>
              <a:cs typeface="Arial"/>
            </a:endParaRPr>
          </a:p>
          <a:p>
            <a:pPr marR="53975" algn="r">
              <a:lnSpc>
                <a:spcPct val="100000"/>
              </a:lnSpc>
            </a:pP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odnos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52800" y="3657600"/>
            <a:ext cx="4724400" cy="1981200"/>
          </a:xfrm>
          <a:custGeom>
            <a:avLst/>
            <a:gdLst/>
            <a:ahLst/>
            <a:cxnLst/>
            <a:rect l="l" t="t" r="r" b="b"/>
            <a:pathLst>
              <a:path w="4724400" h="1981200">
                <a:moveTo>
                  <a:pt x="0" y="990600"/>
                </a:moveTo>
                <a:lnTo>
                  <a:pt x="3614" y="935331"/>
                </a:lnTo>
                <a:lnTo>
                  <a:pt x="14329" y="880857"/>
                </a:lnTo>
                <a:lnTo>
                  <a:pt x="31958" y="827255"/>
                </a:lnTo>
                <a:lnTo>
                  <a:pt x="56309" y="774607"/>
                </a:lnTo>
                <a:lnTo>
                  <a:pt x="87194" y="722991"/>
                </a:lnTo>
                <a:lnTo>
                  <a:pt x="124423" y="672486"/>
                </a:lnTo>
                <a:lnTo>
                  <a:pt x="167807" y="623173"/>
                </a:lnTo>
                <a:lnTo>
                  <a:pt x="217156" y="575130"/>
                </a:lnTo>
                <a:lnTo>
                  <a:pt x="272281" y="528437"/>
                </a:lnTo>
                <a:lnTo>
                  <a:pt x="332993" y="483173"/>
                </a:lnTo>
                <a:lnTo>
                  <a:pt x="365385" y="461102"/>
                </a:lnTo>
                <a:lnTo>
                  <a:pt x="399103" y="439418"/>
                </a:lnTo>
                <a:lnTo>
                  <a:pt x="434122" y="418132"/>
                </a:lnTo>
                <a:lnTo>
                  <a:pt x="470420" y="397252"/>
                </a:lnTo>
                <a:lnTo>
                  <a:pt x="507972" y="376789"/>
                </a:lnTo>
                <a:lnTo>
                  <a:pt x="546755" y="356753"/>
                </a:lnTo>
                <a:lnTo>
                  <a:pt x="586745" y="337153"/>
                </a:lnTo>
                <a:lnTo>
                  <a:pt x="627919" y="318001"/>
                </a:lnTo>
                <a:lnTo>
                  <a:pt x="670253" y="299305"/>
                </a:lnTo>
                <a:lnTo>
                  <a:pt x="713723" y="281075"/>
                </a:lnTo>
                <a:lnTo>
                  <a:pt x="758306" y="263322"/>
                </a:lnTo>
                <a:lnTo>
                  <a:pt x="803978" y="246056"/>
                </a:lnTo>
                <a:lnTo>
                  <a:pt x="850715" y="229285"/>
                </a:lnTo>
                <a:lnTo>
                  <a:pt x="898493" y="213021"/>
                </a:lnTo>
                <a:lnTo>
                  <a:pt x="947289" y="197274"/>
                </a:lnTo>
                <a:lnTo>
                  <a:pt x="997079" y="182052"/>
                </a:lnTo>
                <a:lnTo>
                  <a:pt x="1047840" y="167366"/>
                </a:lnTo>
                <a:lnTo>
                  <a:pt x="1099548" y="153227"/>
                </a:lnTo>
                <a:lnTo>
                  <a:pt x="1152179" y="139643"/>
                </a:lnTo>
                <a:lnTo>
                  <a:pt x="1205709" y="126625"/>
                </a:lnTo>
                <a:lnTo>
                  <a:pt x="1260115" y="114183"/>
                </a:lnTo>
                <a:lnTo>
                  <a:pt x="1315374" y="102327"/>
                </a:lnTo>
                <a:lnTo>
                  <a:pt x="1371460" y="91066"/>
                </a:lnTo>
                <a:lnTo>
                  <a:pt x="1428352" y="80411"/>
                </a:lnTo>
                <a:lnTo>
                  <a:pt x="1486024" y="70371"/>
                </a:lnTo>
                <a:lnTo>
                  <a:pt x="1544454" y="60956"/>
                </a:lnTo>
                <a:lnTo>
                  <a:pt x="1603618" y="52177"/>
                </a:lnTo>
                <a:lnTo>
                  <a:pt x="1663492" y="44044"/>
                </a:lnTo>
                <a:lnTo>
                  <a:pt x="1724053" y="36565"/>
                </a:lnTo>
                <a:lnTo>
                  <a:pt x="1785276" y="29752"/>
                </a:lnTo>
                <a:lnTo>
                  <a:pt x="1847138" y="23613"/>
                </a:lnTo>
                <a:lnTo>
                  <a:pt x="1909615" y="18160"/>
                </a:lnTo>
                <a:lnTo>
                  <a:pt x="1972684" y="13401"/>
                </a:lnTo>
                <a:lnTo>
                  <a:pt x="2036322" y="9348"/>
                </a:lnTo>
                <a:lnTo>
                  <a:pt x="2100503" y="6009"/>
                </a:lnTo>
                <a:lnTo>
                  <a:pt x="2165205" y="3395"/>
                </a:lnTo>
                <a:lnTo>
                  <a:pt x="2230405" y="1515"/>
                </a:lnTo>
                <a:lnTo>
                  <a:pt x="2296077" y="380"/>
                </a:lnTo>
                <a:lnTo>
                  <a:pt x="2362200" y="0"/>
                </a:lnTo>
                <a:lnTo>
                  <a:pt x="2428316" y="380"/>
                </a:lnTo>
                <a:lnTo>
                  <a:pt x="2493982" y="1515"/>
                </a:lnTo>
                <a:lnTo>
                  <a:pt x="2559176" y="3395"/>
                </a:lnTo>
                <a:lnTo>
                  <a:pt x="2623873" y="6009"/>
                </a:lnTo>
                <a:lnTo>
                  <a:pt x="2688050" y="9348"/>
                </a:lnTo>
                <a:lnTo>
                  <a:pt x="2751683" y="13401"/>
                </a:lnTo>
                <a:lnTo>
                  <a:pt x="2814749" y="18160"/>
                </a:lnTo>
                <a:lnTo>
                  <a:pt x="2877223" y="23613"/>
                </a:lnTo>
                <a:lnTo>
                  <a:pt x="2939082" y="29752"/>
                </a:lnTo>
                <a:lnTo>
                  <a:pt x="3000302" y="36565"/>
                </a:lnTo>
                <a:lnTo>
                  <a:pt x="3060860" y="44044"/>
                </a:lnTo>
                <a:lnTo>
                  <a:pt x="3120732" y="52177"/>
                </a:lnTo>
                <a:lnTo>
                  <a:pt x="3179893" y="60956"/>
                </a:lnTo>
                <a:lnTo>
                  <a:pt x="3238322" y="70371"/>
                </a:lnTo>
                <a:lnTo>
                  <a:pt x="3295993" y="80411"/>
                </a:lnTo>
                <a:lnTo>
                  <a:pt x="3352884" y="91066"/>
                </a:lnTo>
                <a:lnTo>
                  <a:pt x="3408970" y="102327"/>
                </a:lnTo>
                <a:lnTo>
                  <a:pt x="3464228" y="114183"/>
                </a:lnTo>
                <a:lnTo>
                  <a:pt x="3518633" y="126625"/>
                </a:lnTo>
                <a:lnTo>
                  <a:pt x="3572164" y="139643"/>
                </a:lnTo>
                <a:lnTo>
                  <a:pt x="3624795" y="153227"/>
                </a:lnTo>
                <a:lnTo>
                  <a:pt x="3676503" y="167366"/>
                </a:lnTo>
                <a:lnTo>
                  <a:pt x="3727264" y="182052"/>
                </a:lnTo>
                <a:lnTo>
                  <a:pt x="3777055" y="197274"/>
                </a:lnTo>
                <a:lnTo>
                  <a:pt x="3825853" y="213021"/>
                </a:lnTo>
                <a:lnTo>
                  <a:pt x="3873632" y="229285"/>
                </a:lnTo>
                <a:lnTo>
                  <a:pt x="3920370" y="246056"/>
                </a:lnTo>
                <a:lnTo>
                  <a:pt x="3966043" y="263322"/>
                </a:lnTo>
                <a:lnTo>
                  <a:pt x="4010627" y="281075"/>
                </a:lnTo>
                <a:lnTo>
                  <a:pt x="4054099" y="299305"/>
                </a:lnTo>
                <a:lnTo>
                  <a:pt x="4096434" y="318001"/>
                </a:lnTo>
                <a:lnTo>
                  <a:pt x="4137610" y="337153"/>
                </a:lnTo>
                <a:lnTo>
                  <a:pt x="4177603" y="356753"/>
                </a:lnTo>
                <a:lnTo>
                  <a:pt x="4216388" y="376789"/>
                </a:lnTo>
                <a:lnTo>
                  <a:pt x="4253942" y="397252"/>
                </a:lnTo>
                <a:lnTo>
                  <a:pt x="4290242" y="418132"/>
                </a:lnTo>
                <a:lnTo>
                  <a:pt x="4325263" y="439418"/>
                </a:lnTo>
                <a:lnTo>
                  <a:pt x="4358983" y="461102"/>
                </a:lnTo>
                <a:lnTo>
                  <a:pt x="4391377" y="483173"/>
                </a:lnTo>
                <a:lnTo>
                  <a:pt x="4422421" y="505622"/>
                </a:lnTo>
                <a:lnTo>
                  <a:pt x="4480368" y="551610"/>
                </a:lnTo>
                <a:lnTo>
                  <a:pt x="4532633" y="598988"/>
                </a:lnTo>
                <a:lnTo>
                  <a:pt x="4579027" y="647676"/>
                </a:lnTo>
                <a:lnTo>
                  <a:pt x="4619361" y="697595"/>
                </a:lnTo>
                <a:lnTo>
                  <a:pt x="4653445" y="748665"/>
                </a:lnTo>
                <a:lnTo>
                  <a:pt x="4681090" y="800807"/>
                </a:lnTo>
                <a:lnTo>
                  <a:pt x="4702105" y="853942"/>
                </a:lnTo>
                <a:lnTo>
                  <a:pt x="4716302" y="907990"/>
                </a:lnTo>
                <a:lnTo>
                  <a:pt x="4723492" y="962871"/>
                </a:lnTo>
                <a:lnTo>
                  <a:pt x="4724400" y="990600"/>
                </a:lnTo>
                <a:lnTo>
                  <a:pt x="4723492" y="1018328"/>
                </a:lnTo>
                <a:lnTo>
                  <a:pt x="4716302" y="1073209"/>
                </a:lnTo>
                <a:lnTo>
                  <a:pt x="4702105" y="1127257"/>
                </a:lnTo>
                <a:lnTo>
                  <a:pt x="4681090" y="1180392"/>
                </a:lnTo>
                <a:lnTo>
                  <a:pt x="4653445" y="1232534"/>
                </a:lnTo>
                <a:lnTo>
                  <a:pt x="4619361" y="1283604"/>
                </a:lnTo>
                <a:lnTo>
                  <a:pt x="4579027" y="1333523"/>
                </a:lnTo>
                <a:lnTo>
                  <a:pt x="4532633" y="1382211"/>
                </a:lnTo>
                <a:lnTo>
                  <a:pt x="4480368" y="1429589"/>
                </a:lnTo>
                <a:lnTo>
                  <a:pt x="4422421" y="1475577"/>
                </a:lnTo>
                <a:lnTo>
                  <a:pt x="4391377" y="1498026"/>
                </a:lnTo>
                <a:lnTo>
                  <a:pt x="4358983" y="1520097"/>
                </a:lnTo>
                <a:lnTo>
                  <a:pt x="4325263" y="1541781"/>
                </a:lnTo>
                <a:lnTo>
                  <a:pt x="4290242" y="1563067"/>
                </a:lnTo>
                <a:lnTo>
                  <a:pt x="4253942" y="1583947"/>
                </a:lnTo>
                <a:lnTo>
                  <a:pt x="4216388" y="1604410"/>
                </a:lnTo>
                <a:lnTo>
                  <a:pt x="4177603" y="1624446"/>
                </a:lnTo>
                <a:lnTo>
                  <a:pt x="4137610" y="1644046"/>
                </a:lnTo>
                <a:lnTo>
                  <a:pt x="4096434" y="1663198"/>
                </a:lnTo>
                <a:lnTo>
                  <a:pt x="4054099" y="1681894"/>
                </a:lnTo>
                <a:lnTo>
                  <a:pt x="4010627" y="1700124"/>
                </a:lnTo>
                <a:lnTo>
                  <a:pt x="3966043" y="1717877"/>
                </a:lnTo>
                <a:lnTo>
                  <a:pt x="3920370" y="1735143"/>
                </a:lnTo>
                <a:lnTo>
                  <a:pt x="3873632" y="1751914"/>
                </a:lnTo>
                <a:lnTo>
                  <a:pt x="3825853" y="1768178"/>
                </a:lnTo>
                <a:lnTo>
                  <a:pt x="3777055" y="1783925"/>
                </a:lnTo>
                <a:lnTo>
                  <a:pt x="3727264" y="1799147"/>
                </a:lnTo>
                <a:lnTo>
                  <a:pt x="3676503" y="1813833"/>
                </a:lnTo>
                <a:lnTo>
                  <a:pt x="3624795" y="1827972"/>
                </a:lnTo>
                <a:lnTo>
                  <a:pt x="3572164" y="1841556"/>
                </a:lnTo>
                <a:lnTo>
                  <a:pt x="3518633" y="1854574"/>
                </a:lnTo>
                <a:lnTo>
                  <a:pt x="3464228" y="1867016"/>
                </a:lnTo>
                <a:lnTo>
                  <a:pt x="3408970" y="1878872"/>
                </a:lnTo>
                <a:lnTo>
                  <a:pt x="3352884" y="1890133"/>
                </a:lnTo>
                <a:lnTo>
                  <a:pt x="3295993" y="1900788"/>
                </a:lnTo>
                <a:lnTo>
                  <a:pt x="3238322" y="1910828"/>
                </a:lnTo>
                <a:lnTo>
                  <a:pt x="3179893" y="1920243"/>
                </a:lnTo>
                <a:lnTo>
                  <a:pt x="3120732" y="1929022"/>
                </a:lnTo>
                <a:lnTo>
                  <a:pt x="3060860" y="1937155"/>
                </a:lnTo>
                <a:lnTo>
                  <a:pt x="3000302" y="1944634"/>
                </a:lnTo>
                <a:lnTo>
                  <a:pt x="2939082" y="1951447"/>
                </a:lnTo>
                <a:lnTo>
                  <a:pt x="2877223" y="1957586"/>
                </a:lnTo>
                <a:lnTo>
                  <a:pt x="2814749" y="1963039"/>
                </a:lnTo>
                <a:lnTo>
                  <a:pt x="2751683" y="1967798"/>
                </a:lnTo>
                <a:lnTo>
                  <a:pt x="2688050" y="1971851"/>
                </a:lnTo>
                <a:lnTo>
                  <a:pt x="2623873" y="1975190"/>
                </a:lnTo>
                <a:lnTo>
                  <a:pt x="2559176" y="1977804"/>
                </a:lnTo>
                <a:lnTo>
                  <a:pt x="2493982" y="1979684"/>
                </a:lnTo>
                <a:lnTo>
                  <a:pt x="2428316" y="1980819"/>
                </a:lnTo>
                <a:lnTo>
                  <a:pt x="2362200" y="1981200"/>
                </a:lnTo>
                <a:lnTo>
                  <a:pt x="2296077" y="1980819"/>
                </a:lnTo>
                <a:lnTo>
                  <a:pt x="2230405" y="1979684"/>
                </a:lnTo>
                <a:lnTo>
                  <a:pt x="2165205" y="1977804"/>
                </a:lnTo>
                <a:lnTo>
                  <a:pt x="2100503" y="1975190"/>
                </a:lnTo>
                <a:lnTo>
                  <a:pt x="2036322" y="1971851"/>
                </a:lnTo>
                <a:lnTo>
                  <a:pt x="1972684" y="1967798"/>
                </a:lnTo>
                <a:lnTo>
                  <a:pt x="1909615" y="1963039"/>
                </a:lnTo>
                <a:lnTo>
                  <a:pt x="1847138" y="1957586"/>
                </a:lnTo>
                <a:lnTo>
                  <a:pt x="1785276" y="1951447"/>
                </a:lnTo>
                <a:lnTo>
                  <a:pt x="1724053" y="1944634"/>
                </a:lnTo>
                <a:lnTo>
                  <a:pt x="1663492" y="1937155"/>
                </a:lnTo>
                <a:lnTo>
                  <a:pt x="1603618" y="1929022"/>
                </a:lnTo>
                <a:lnTo>
                  <a:pt x="1544454" y="1920243"/>
                </a:lnTo>
                <a:lnTo>
                  <a:pt x="1486024" y="1910828"/>
                </a:lnTo>
                <a:lnTo>
                  <a:pt x="1428352" y="1900788"/>
                </a:lnTo>
                <a:lnTo>
                  <a:pt x="1371460" y="1890133"/>
                </a:lnTo>
                <a:lnTo>
                  <a:pt x="1315374" y="1878872"/>
                </a:lnTo>
                <a:lnTo>
                  <a:pt x="1260115" y="1867016"/>
                </a:lnTo>
                <a:lnTo>
                  <a:pt x="1205709" y="1854574"/>
                </a:lnTo>
                <a:lnTo>
                  <a:pt x="1152179" y="1841556"/>
                </a:lnTo>
                <a:lnTo>
                  <a:pt x="1099548" y="1827972"/>
                </a:lnTo>
                <a:lnTo>
                  <a:pt x="1047840" y="1813833"/>
                </a:lnTo>
                <a:lnTo>
                  <a:pt x="997079" y="1799147"/>
                </a:lnTo>
                <a:lnTo>
                  <a:pt x="947289" y="1783925"/>
                </a:lnTo>
                <a:lnTo>
                  <a:pt x="898493" y="1768178"/>
                </a:lnTo>
                <a:lnTo>
                  <a:pt x="850715" y="1751914"/>
                </a:lnTo>
                <a:lnTo>
                  <a:pt x="803978" y="1735143"/>
                </a:lnTo>
                <a:lnTo>
                  <a:pt x="758306" y="1717877"/>
                </a:lnTo>
                <a:lnTo>
                  <a:pt x="713723" y="1700124"/>
                </a:lnTo>
                <a:lnTo>
                  <a:pt x="670253" y="1681894"/>
                </a:lnTo>
                <a:lnTo>
                  <a:pt x="627919" y="1663198"/>
                </a:lnTo>
                <a:lnTo>
                  <a:pt x="586745" y="1644046"/>
                </a:lnTo>
                <a:lnTo>
                  <a:pt x="546755" y="1624446"/>
                </a:lnTo>
                <a:lnTo>
                  <a:pt x="507972" y="1604410"/>
                </a:lnTo>
                <a:lnTo>
                  <a:pt x="470420" y="1583947"/>
                </a:lnTo>
                <a:lnTo>
                  <a:pt x="434122" y="1563067"/>
                </a:lnTo>
                <a:lnTo>
                  <a:pt x="399103" y="1541781"/>
                </a:lnTo>
                <a:lnTo>
                  <a:pt x="365385" y="1520097"/>
                </a:lnTo>
                <a:lnTo>
                  <a:pt x="332993" y="1498026"/>
                </a:lnTo>
                <a:lnTo>
                  <a:pt x="301951" y="1475577"/>
                </a:lnTo>
                <a:lnTo>
                  <a:pt x="244009" y="1429589"/>
                </a:lnTo>
                <a:lnTo>
                  <a:pt x="191748" y="1382211"/>
                </a:lnTo>
                <a:lnTo>
                  <a:pt x="145357" y="1333523"/>
                </a:lnTo>
                <a:lnTo>
                  <a:pt x="105027" y="1283604"/>
                </a:lnTo>
                <a:lnTo>
                  <a:pt x="70946" y="1232534"/>
                </a:lnTo>
                <a:lnTo>
                  <a:pt x="43305" y="1180392"/>
                </a:lnTo>
                <a:lnTo>
                  <a:pt x="22291" y="1127257"/>
                </a:lnTo>
                <a:lnTo>
                  <a:pt x="8096" y="1073209"/>
                </a:lnTo>
                <a:lnTo>
                  <a:pt x="907" y="1018328"/>
                </a:lnTo>
                <a:lnTo>
                  <a:pt x="0" y="990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29909" y="4446270"/>
            <a:ext cx="770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Lider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198558"/>
            <a:ext cx="853186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60575" marR="5080" indent="-1878330" algn="just">
              <a:lnSpc>
                <a:spcPct val="100000"/>
              </a:lnSpc>
              <a:spcBef>
                <a:spcPts val="95"/>
              </a:spcBef>
            </a:pPr>
            <a:r>
              <a:rPr dirty="0"/>
              <a:t>Prva</a:t>
            </a:r>
            <a:r>
              <a:rPr spc="-75" dirty="0"/>
              <a:t> </a:t>
            </a:r>
            <a:r>
              <a:rPr dirty="0" err="1"/>
              <a:t>istraživanja</a:t>
            </a:r>
            <a:r>
              <a:rPr lang="sr-Latn-RS" spc="-50" dirty="0"/>
              <a:t> – </a:t>
            </a:r>
            <a:r>
              <a:rPr dirty="0" err="1"/>
              <a:t>Teorija</a:t>
            </a:r>
            <a:r>
              <a:rPr lang="sr-Latn-RS" dirty="0"/>
              <a:t> </a:t>
            </a:r>
            <a:r>
              <a:rPr spc="-10" dirty="0" err="1"/>
              <a:t>vertikalnih</a:t>
            </a:r>
            <a:r>
              <a:rPr spc="-10" dirty="0"/>
              <a:t> </a:t>
            </a:r>
            <a:r>
              <a:rPr dirty="0"/>
              <a:t>odnosa</a:t>
            </a:r>
            <a:r>
              <a:rPr spc="-105" dirty="0"/>
              <a:t> </a:t>
            </a:r>
            <a:r>
              <a:rPr spc="-10" dirty="0"/>
              <a:t>povezanosti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524000" y="1905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83410" y="2159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3455289"/>
            <a:ext cx="10877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Microsoft Sans Serif"/>
                <a:cs typeface="Microsoft Sans Serif"/>
              </a:rPr>
              <a:t>Uzajamni odnos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0200" y="4800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42845" y="5055870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S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0700" y="3124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95500" y="3048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05200" y="19812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64990" y="22358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81400" y="48768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40607" y="5132070"/>
            <a:ext cx="39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S2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71900" y="32004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76700" y="31242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57800" y="19812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617845" y="22358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34000" y="48768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593460" y="5132070"/>
            <a:ext cx="39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S3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524500" y="32004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29300" y="31242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67600" y="19812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828026" y="22358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543800" y="48768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803642" y="5132070"/>
            <a:ext cx="39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Sn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734300" y="32004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39100" y="31242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00800" y="5334000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1905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0116" y="252425"/>
            <a:ext cx="8341995" cy="6000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970" marR="8255" indent="-382905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94970" algn="l"/>
                <a:tab pos="396240" algn="l"/>
              </a:tabLst>
            </a:pPr>
            <a:r>
              <a:rPr sz="2800" dirty="0">
                <a:latin typeface="Microsoft Sans Serif"/>
                <a:cs typeface="Microsoft Sans Serif"/>
              </a:rPr>
              <a:t>	odnos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lidera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ljudima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radnoj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jedinici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posmatra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kao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niz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vertikalnih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odnosa</a:t>
            </a:r>
            <a:endParaRPr sz="2800">
              <a:latin typeface="Microsoft Sans Serif"/>
              <a:cs typeface="Microsoft Sans Serif"/>
            </a:endParaRPr>
          </a:p>
          <a:p>
            <a:pPr marL="396875" indent="-384175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96875" algn="l"/>
              </a:tabLst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osnovna</a:t>
            </a:r>
            <a:r>
              <a:rPr sz="28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tipa</a:t>
            </a:r>
            <a:r>
              <a:rPr sz="2800" u="sng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veze</a:t>
            </a:r>
            <a:r>
              <a:rPr sz="2800" spc="-1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93065" marR="5080" indent="-381000" algn="just">
              <a:lnSpc>
                <a:spcPct val="100000"/>
              </a:lnSpc>
              <a:spcBef>
                <a:spcPts val="675"/>
              </a:spcBef>
              <a:buAutoNum type="arabicParenR"/>
              <a:tabLst>
                <a:tab pos="394970" algn="l"/>
              </a:tabLst>
            </a:pPr>
            <a:r>
              <a:rPr sz="2800" b="1" dirty="0">
                <a:latin typeface="Arial"/>
                <a:cs typeface="Arial"/>
              </a:rPr>
              <a:t>Unutrašnja</a:t>
            </a:r>
            <a:r>
              <a:rPr sz="2800" b="1" spc="5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grupa</a:t>
            </a:r>
            <a:r>
              <a:rPr sz="2800" b="1" spc="590" dirty="0">
                <a:latin typeface="Arial"/>
                <a:cs typeface="Arial"/>
              </a:rPr>
              <a:t> 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63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bliski</a:t>
            </a:r>
            <a:r>
              <a:rPr sz="2800" spc="63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saradnici</a:t>
            </a:r>
            <a:r>
              <a:rPr sz="2800" spc="635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(veze 	</a:t>
            </a:r>
            <a:r>
              <a:rPr sz="2800" dirty="0">
                <a:latin typeface="Microsoft Sans Serif"/>
                <a:cs typeface="Microsoft Sans Serif"/>
              </a:rPr>
              <a:t>zasnovane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dogovorenim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proširenim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ulogama)</a:t>
            </a:r>
            <a:endParaRPr sz="2800">
              <a:latin typeface="Microsoft Sans Serif"/>
              <a:cs typeface="Microsoft Sans Serif"/>
            </a:endParaRPr>
          </a:p>
          <a:p>
            <a:pPr marL="393700" marR="6985" indent="-381635" algn="just">
              <a:lnSpc>
                <a:spcPct val="100000"/>
              </a:lnSpc>
              <a:spcBef>
                <a:spcPts val="670"/>
              </a:spcBef>
              <a:buAutoNum type="arabicParenR"/>
              <a:tabLst>
                <a:tab pos="394970" algn="l"/>
              </a:tabLst>
            </a:pPr>
            <a:r>
              <a:rPr sz="2800" b="1" dirty="0">
                <a:latin typeface="Arial"/>
                <a:cs typeface="Arial"/>
              </a:rPr>
              <a:t>Spoljašnja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grupa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-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veze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zasnovane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-10" dirty="0">
                <a:latin typeface="Microsoft Sans Serif"/>
                <a:cs typeface="Microsoft Sans Serif"/>
              </a:rPr>
              <a:t> formalnim 	</a:t>
            </a:r>
            <a:r>
              <a:rPr sz="2800" dirty="0">
                <a:latin typeface="Microsoft Sans Serif"/>
                <a:cs typeface="Microsoft Sans Serif"/>
              </a:rPr>
              <a:t>radnim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ugovorima</a:t>
            </a:r>
            <a:endParaRPr sz="2800">
              <a:latin typeface="Microsoft Sans Serif"/>
              <a:cs typeface="Microsoft Sans Serif"/>
            </a:endParaRPr>
          </a:p>
          <a:p>
            <a:pPr marL="394970" marR="5080" lvl="1" indent="-382905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94970" algn="l"/>
                <a:tab pos="396240" algn="l"/>
              </a:tabLst>
            </a:pPr>
            <a:r>
              <a:rPr sz="2800" dirty="0">
                <a:latin typeface="Microsoft Sans Serif"/>
                <a:cs typeface="Microsoft Sans Serif"/>
              </a:rPr>
              <a:t>	deo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unutrašnje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ili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spoljašnje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grupe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-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dobra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bliska </a:t>
            </a:r>
            <a:r>
              <a:rPr sz="2800" dirty="0">
                <a:latin typeface="Microsoft Sans Serif"/>
                <a:cs typeface="Microsoft Sans Serif"/>
              </a:rPr>
              <a:t>saradnja</a:t>
            </a:r>
            <a:r>
              <a:rPr sz="2800" spc="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3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liderom</a:t>
            </a:r>
            <a:r>
              <a:rPr sz="2800" spc="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3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dobro</a:t>
            </a:r>
            <a:r>
              <a:rPr sz="2800" spc="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slaganje</a:t>
            </a:r>
            <a:r>
              <a:rPr sz="2800" spc="4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lidera</a:t>
            </a:r>
            <a:r>
              <a:rPr sz="2800" spc="35" dirty="0">
                <a:latin typeface="Microsoft Sans Serif"/>
                <a:cs typeface="Microsoft Sans Serif"/>
              </a:rPr>
              <a:t>  </a:t>
            </a:r>
            <a:r>
              <a:rPr sz="2800" spc="-25" dirty="0">
                <a:latin typeface="Microsoft Sans Serif"/>
                <a:cs typeface="Microsoft Sans Serif"/>
              </a:rPr>
              <a:t>sa </a:t>
            </a:r>
            <a:r>
              <a:rPr sz="2800" spc="-10" dirty="0">
                <a:latin typeface="Microsoft Sans Serif"/>
                <a:cs typeface="Microsoft Sans Serif"/>
              </a:rPr>
              <a:t>saradnicima</a:t>
            </a:r>
            <a:endParaRPr sz="2800">
              <a:latin typeface="Microsoft Sans Serif"/>
              <a:cs typeface="Microsoft Sans Serif"/>
            </a:endParaRPr>
          </a:p>
          <a:p>
            <a:pPr marL="394970" marR="7620" lvl="1" indent="-382905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94970" algn="l"/>
                <a:tab pos="396240" algn="l"/>
              </a:tabLst>
            </a:pPr>
            <a:r>
              <a:rPr sz="2800" dirty="0">
                <a:latin typeface="Microsoft Sans Serif"/>
                <a:cs typeface="Microsoft Sans Serif"/>
              </a:rPr>
              <a:t>	Članstvo</a:t>
            </a:r>
            <a:r>
              <a:rPr sz="2800" spc="42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4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grupi</a:t>
            </a:r>
            <a:r>
              <a:rPr sz="2800" spc="4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-</a:t>
            </a:r>
            <a:r>
              <a:rPr sz="2800" spc="4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proširivanje</a:t>
            </a:r>
            <a:r>
              <a:rPr sz="2800" spc="43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svojih</a:t>
            </a:r>
            <a:r>
              <a:rPr sz="2800" spc="425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uloga </a:t>
            </a:r>
            <a:r>
              <a:rPr sz="2800" dirty="0">
                <a:latin typeface="Microsoft Sans Serif"/>
                <a:cs typeface="Microsoft Sans Serif"/>
              </a:rPr>
              <a:t>(preuzimanje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odgovornosti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neke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aktivnosti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koje </a:t>
            </a:r>
            <a:r>
              <a:rPr sz="2800" dirty="0">
                <a:latin typeface="Microsoft Sans Serif"/>
                <a:cs typeface="Microsoft Sans Serif"/>
              </a:rPr>
              <a:t>su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van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formalnih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zaduženja)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30013"/>
            <a:ext cx="891540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44875" marR="5080" indent="-3432810" algn="ctr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Grupe</a:t>
            </a:r>
            <a:r>
              <a:rPr sz="4000" spc="-60" dirty="0"/>
              <a:t> </a:t>
            </a:r>
            <a:r>
              <a:rPr sz="4000" dirty="0"/>
              <a:t>bliskih</a:t>
            </a:r>
            <a:r>
              <a:rPr sz="4000" spc="-75" dirty="0"/>
              <a:t> </a:t>
            </a:r>
            <a:r>
              <a:rPr sz="4000" dirty="0"/>
              <a:t>saradnika</a:t>
            </a:r>
            <a:r>
              <a:rPr sz="4000" spc="-50" dirty="0"/>
              <a:t> </a:t>
            </a:r>
            <a:r>
              <a:rPr sz="4000" dirty="0" err="1"/>
              <a:t>i</a:t>
            </a:r>
            <a:r>
              <a:rPr sz="4000" spc="-75" dirty="0"/>
              <a:t> </a:t>
            </a:r>
            <a:r>
              <a:rPr sz="4000" dirty="0" err="1"/>
              <a:t>grupe</a:t>
            </a:r>
            <a:r>
              <a:rPr lang="sr-Latn-RS" sz="4000" spc="-55" dirty="0"/>
              <a:t> </a:t>
            </a:r>
            <a:r>
              <a:rPr sz="4000" spc="-10" dirty="0" err="1"/>
              <a:t>ostalih</a:t>
            </a:r>
            <a:r>
              <a:rPr sz="4000" spc="-10" dirty="0"/>
              <a:t> članova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3810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8" y="365066"/>
                </a:lnTo>
                <a:lnTo>
                  <a:pt x="20555" y="321253"/>
                </a:lnTo>
                <a:lnTo>
                  <a:pt x="35929" y="279249"/>
                </a:lnTo>
                <a:lnTo>
                  <a:pt x="55182" y="239283"/>
                </a:lnTo>
                <a:lnTo>
                  <a:pt x="78083" y="201587"/>
                </a:lnTo>
                <a:lnTo>
                  <a:pt x="104403" y="166390"/>
                </a:lnTo>
                <a:lnTo>
                  <a:pt x="133911" y="133921"/>
                </a:lnTo>
                <a:lnTo>
                  <a:pt x="166379" y="104411"/>
                </a:lnTo>
                <a:lnTo>
                  <a:pt x="201576" y="78090"/>
                </a:lnTo>
                <a:lnTo>
                  <a:pt x="239272" y="55187"/>
                </a:lnTo>
                <a:lnTo>
                  <a:pt x="279238" y="35933"/>
                </a:lnTo>
                <a:lnTo>
                  <a:pt x="321243" y="20557"/>
                </a:lnTo>
                <a:lnTo>
                  <a:pt x="365059" y="9289"/>
                </a:lnTo>
                <a:lnTo>
                  <a:pt x="410454" y="2360"/>
                </a:lnTo>
                <a:lnTo>
                  <a:pt x="457200" y="0"/>
                </a:lnTo>
                <a:lnTo>
                  <a:pt x="503945" y="2360"/>
                </a:lnTo>
                <a:lnTo>
                  <a:pt x="549340" y="9289"/>
                </a:lnTo>
                <a:lnTo>
                  <a:pt x="593156" y="20557"/>
                </a:lnTo>
                <a:lnTo>
                  <a:pt x="635161" y="35933"/>
                </a:lnTo>
                <a:lnTo>
                  <a:pt x="675127" y="55187"/>
                </a:lnTo>
                <a:lnTo>
                  <a:pt x="712823" y="78090"/>
                </a:lnTo>
                <a:lnTo>
                  <a:pt x="748020" y="104411"/>
                </a:lnTo>
                <a:lnTo>
                  <a:pt x="780488" y="133921"/>
                </a:lnTo>
                <a:lnTo>
                  <a:pt x="809996" y="166390"/>
                </a:lnTo>
                <a:lnTo>
                  <a:pt x="836316" y="201587"/>
                </a:lnTo>
                <a:lnTo>
                  <a:pt x="859217" y="239283"/>
                </a:lnTo>
                <a:lnTo>
                  <a:pt x="878470" y="279249"/>
                </a:lnTo>
                <a:lnTo>
                  <a:pt x="893844" y="321253"/>
                </a:lnTo>
                <a:lnTo>
                  <a:pt x="905111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1" y="549333"/>
                </a:lnTo>
                <a:lnTo>
                  <a:pt x="893844" y="593146"/>
                </a:lnTo>
                <a:lnTo>
                  <a:pt x="878470" y="635150"/>
                </a:lnTo>
                <a:lnTo>
                  <a:pt x="859217" y="675116"/>
                </a:lnTo>
                <a:lnTo>
                  <a:pt x="836316" y="712812"/>
                </a:lnTo>
                <a:lnTo>
                  <a:pt x="809996" y="748009"/>
                </a:lnTo>
                <a:lnTo>
                  <a:pt x="780488" y="780478"/>
                </a:lnTo>
                <a:lnTo>
                  <a:pt x="748020" y="809988"/>
                </a:lnTo>
                <a:lnTo>
                  <a:pt x="712823" y="836309"/>
                </a:lnTo>
                <a:lnTo>
                  <a:pt x="675127" y="859212"/>
                </a:lnTo>
                <a:lnTo>
                  <a:pt x="635161" y="878466"/>
                </a:lnTo>
                <a:lnTo>
                  <a:pt x="593156" y="893842"/>
                </a:lnTo>
                <a:lnTo>
                  <a:pt x="549340" y="905110"/>
                </a:lnTo>
                <a:lnTo>
                  <a:pt x="503945" y="912039"/>
                </a:lnTo>
                <a:lnTo>
                  <a:pt x="457200" y="914400"/>
                </a:lnTo>
                <a:lnTo>
                  <a:pt x="410454" y="912039"/>
                </a:lnTo>
                <a:lnTo>
                  <a:pt x="365059" y="905110"/>
                </a:lnTo>
                <a:lnTo>
                  <a:pt x="321243" y="893842"/>
                </a:lnTo>
                <a:lnTo>
                  <a:pt x="279238" y="878466"/>
                </a:lnTo>
                <a:lnTo>
                  <a:pt x="239272" y="859212"/>
                </a:lnTo>
                <a:lnTo>
                  <a:pt x="201576" y="836309"/>
                </a:lnTo>
                <a:lnTo>
                  <a:pt x="166379" y="809988"/>
                </a:lnTo>
                <a:lnTo>
                  <a:pt x="133911" y="780478"/>
                </a:lnTo>
                <a:lnTo>
                  <a:pt x="104403" y="748009"/>
                </a:lnTo>
                <a:lnTo>
                  <a:pt x="78083" y="712812"/>
                </a:lnTo>
                <a:lnTo>
                  <a:pt x="55182" y="675116"/>
                </a:lnTo>
                <a:lnTo>
                  <a:pt x="35929" y="635150"/>
                </a:lnTo>
                <a:lnTo>
                  <a:pt x="20555" y="593146"/>
                </a:lnTo>
                <a:lnTo>
                  <a:pt x="9288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0155" y="2540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5181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8" y="365066"/>
                </a:lnTo>
                <a:lnTo>
                  <a:pt x="20555" y="321253"/>
                </a:lnTo>
                <a:lnTo>
                  <a:pt x="35929" y="279249"/>
                </a:lnTo>
                <a:lnTo>
                  <a:pt x="55182" y="239283"/>
                </a:lnTo>
                <a:lnTo>
                  <a:pt x="78083" y="201587"/>
                </a:lnTo>
                <a:lnTo>
                  <a:pt x="104403" y="166390"/>
                </a:lnTo>
                <a:lnTo>
                  <a:pt x="133911" y="133921"/>
                </a:lnTo>
                <a:lnTo>
                  <a:pt x="166379" y="104411"/>
                </a:lnTo>
                <a:lnTo>
                  <a:pt x="201576" y="78090"/>
                </a:lnTo>
                <a:lnTo>
                  <a:pt x="239272" y="55187"/>
                </a:lnTo>
                <a:lnTo>
                  <a:pt x="279238" y="35933"/>
                </a:lnTo>
                <a:lnTo>
                  <a:pt x="321243" y="20557"/>
                </a:lnTo>
                <a:lnTo>
                  <a:pt x="365059" y="9289"/>
                </a:lnTo>
                <a:lnTo>
                  <a:pt x="410454" y="2360"/>
                </a:lnTo>
                <a:lnTo>
                  <a:pt x="457200" y="0"/>
                </a:lnTo>
                <a:lnTo>
                  <a:pt x="503945" y="2360"/>
                </a:lnTo>
                <a:lnTo>
                  <a:pt x="549340" y="9289"/>
                </a:lnTo>
                <a:lnTo>
                  <a:pt x="593156" y="20557"/>
                </a:lnTo>
                <a:lnTo>
                  <a:pt x="635161" y="35933"/>
                </a:lnTo>
                <a:lnTo>
                  <a:pt x="675127" y="55187"/>
                </a:lnTo>
                <a:lnTo>
                  <a:pt x="712823" y="78090"/>
                </a:lnTo>
                <a:lnTo>
                  <a:pt x="748020" y="104411"/>
                </a:lnTo>
                <a:lnTo>
                  <a:pt x="780488" y="133921"/>
                </a:lnTo>
                <a:lnTo>
                  <a:pt x="809996" y="166390"/>
                </a:lnTo>
                <a:lnTo>
                  <a:pt x="836316" y="201587"/>
                </a:lnTo>
                <a:lnTo>
                  <a:pt x="859217" y="239283"/>
                </a:lnTo>
                <a:lnTo>
                  <a:pt x="878470" y="279249"/>
                </a:lnTo>
                <a:lnTo>
                  <a:pt x="893844" y="321253"/>
                </a:lnTo>
                <a:lnTo>
                  <a:pt x="905111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5"/>
                </a:lnTo>
                <a:lnTo>
                  <a:pt x="905111" y="549340"/>
                </a:lnTo>
                <a:lnTo>
                  <a:pt x="893844" y="593156"/>
                </a:lnTo>
                <a:lnTo>
                  <a:pt x="878470" y="635161"/>
                </a:lnTo>
                <a:lnTo>
                  <a:pt x="859217" y="675127"/>
                </a:lnTo>
                <a:lnTo>
                  <a:pt x="836316" y="712823"/>
                </a:lnTo>
                <a:lnTo>
                  <a:pt x="809996" y="748020"/>
                </a:lnTo>
                <a:lnTo>
                  <a:pt x="780488" y="780488"/>
                </a:lnTo>
                <a:lnTo>
                  <a:pt x="748020" y="809996"/>
                </a:lnTo>
                <a:lnTo>
                  <a:pt x="712823" y="836316"/>
                </a:lnTo>
                <a:lnTo>
                  <a:pt x="675127" y="859217"/>
                </a:lnTo>
                <a:lnTo>
                  <a:pt x="635161" y="878470"/>
                </a:lnTo>
                <a:lnTo>
                  <a:pt x="593156" y="893844"/>
                </a:lnTo>
                <a:lnTo>
                  <a:pt x="549340" y="905111"/>
                </a:lnTo>
                <a:lnTo>
                  <a:pt x="503945" y="912039"/>
                </a:lnTo>
                <a:lnTo>
                  <a:pt x="457200" y="914400"/>
                </a:lnTo>
                <a:lnTo>
                  <a:pt x="410454" y="912039"/>
                </a:lnTo>
                <a:lnTo>
                  <a:pt x="365059" y="905111"/>
                </a:lnTo>
                <a:lnTo>
                  <a:pt x="321243" y="893844"/>
                </a:lnTo>
                <a:lnTo>
                  <a:pt x="279238" y="878470"/>
                </a:lnTo>
                <a:lnTo>
                  <a:pt x="239272" y="859217"/>
                </a:lnTo>
                <a:lnTo>
                  <a:pt x="201576" y="836316"/>
                </a:lnTo>
                <a:lnTo>
                  <a:pt x="166379" y="809996"/>
                </a:lnTo>
                <a:lnTo>
                  <a:pt x="133911" y="780488"/>
                </a:lnTo>
                <a:lnTo>
                  <a:pt x="104403" y="748020"/>
                </a:lnTo>
                <a:lnTo>
                  <a:pt x="78083" y="712823"/>
                </a:lnTo>
                <a:lnTo>
                  <a:pt x="55182" y="675127"/>
                </a:lnTo>
                <a:lnTo>
                  <a:pt x="35929" y="635161"/>
                </a:lnTo>
                <a:lnTo>
                  <a:pt x="20555" y="593156"/>
                </a:lnTo>
                <a:lnTo>
                  <a:pt x="9288" y="549340"/>
                </a:lnTo>
                <a:lnTo>
                  <a:pt x="2360" y="503945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5772" y="5436819"/>
            <a:ext cx="3975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S1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7700" y="3505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2500" y="3429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526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12010" y="2540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28800" y="5181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5"/>
                </a:lnTo>
                <a:lnTo>
                  <a:pt x="905110" y="549340"/>
                </a:lnTo>
                <a:lnTo>
                  <a:pt x="893842" y="593156"/>
                </a:lnTo>
                <a:lnTo>
                  <a:pt x="878466" y="635161"/>
                </a:lnTo>
                <a:lnTo>
                  <a:pt x="859212" y="675127"/>
                </a:lnTo>
                <a:lnTo>
                  <a:pt x="836309" y="712823"/>
                </a:lnTo>
                <a:lnTo>
                  <a:pt x="809988" y="748020"/>
                </a:lnTo>
                <a:lnTo>
                  <a:pt x="780478" y="780488"/>
                </a:lnTo>
                <a:lnTo>
                  <a:pt x="748009" y="809996"/>
                </a:lnTo>
                <a:lnTo>
                  <a:pt x="712812" y="836316"/>
                </a:lnTo>
                <a:lnTo>
                  <a:pt x="675116" y="859217"/>
                </a:lnTo>
                <a:lnTo>
                  <a:pt x="635150" y="878470"/>
                </a:lnTo>
                <a:lnTo>
                  <a:pt x="593146" y="893844"/>
                </a:lnTo>
                <a:lnTo>
                  <a:pt x="549333" y="905111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1"/>
                </a:lnTo>
                <a:lnTo>
                  <a:pt x="321253" y="893844"/>
                </a:lnTo>
                <a:lnTo>
                  <a:pt x="279249" y="878470"/>
                </a:lnTo>
                <a:lnTo>
                  <a:pt x="239283" y="859217"/>
                </a:lnTo>
                <a:lnTo>
                  <a:pt x="201587" y="836316"/>
                </a:lnTo>
                <a:lnTo>
                  <a:pt x="166390" y="809996"/>
                </a:lnTo>
                <a:lnTo>
                  <a:pt x="133921" y="780488"/>
                </a:lnTo>
                <a:lnTo>
                  <a:pt x="104411" y="748020"/>
                </a:lnTo>
                <a:lnTo>
                  <a:pt x="78090" y="712823"/>
                </a:lnTo>
                <a:lnTo>
                  <a:pt x="55187" y="675127"/>
                </a:lnTo>
                <a:lnTo>
                  <a:pt x="35933" y="635161"/>
                </a:lnTo>
                <a:lnTo>
                  <a:pt x="20557" y="593156"/>
                </a:lnTo>
                <a:lnTo>
                  <a:pt x="9289" y="549340"/>
                </a:lnTo>
                <a:lnTo>
                  <a:pt x="2360" y="503945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87626" y="5436819"/>
            <a:ext cx="3975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S2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19300" y="3505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24100" y="3429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718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31590" y="2540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48000" y="5181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5"/>
                </a:lnTo>
                <a:lnTo>
                  <a:pt x="905110" y="549340"/>
                </a:lnTo>
                <a:lnTo>
                  <a:pt x="893842" y="593156"/>
                </a:lnTo>
                <a:lnTo>
                  <a:pt x="878466" y="635161"/>
                </a:lnTo>
                <a:lnTo>
                  <a:pt x="859212" y="675127"/>
                </a:lnTo>
                <a:lnTo>
                  <a:pt x="836309" y="712823"/>
                </a:lnTo>
                <a:lnTo>
                  <a:pt x="809988" y="748020"/>
                </a:lnTo>
                <a:lnTo>
                  <a:pt x="780478" y="780488"/>
                </a:lnTo>
                <a:lnTo>
                  <a:pt x="748009" y="809996"/>
                </a:lnTo>
                <a:lnTo>
                  <a:pt x="712812" y="836316"/>
                </a:lnTo>
                <a:lnTo>
                  <a:pt x="675116" y="859217"/>
                </a:lnTo>
                <a:lnTo>
                  <a:pt x="635150" y="878470"/>
                </a:lnTo>
                <a:lnTo>
                  <a:pt x="593146" y="893844"/>
                </a:lnTo>
                <a:lnTo>
                  <a:pt x="549333" y="905111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1"/>
                </a:lnTo>
                <a:lnTo>
                  <a:pt x="321253" y="893844"/>
                </a:lnTo>
                <a:lnTo>
                  <a:pt x="279249" y="878470"/>
                </a:lnTo>
                <a:lnTo>
                  <a:pt x="239283" y="859217"/>
                </a:lnTo>
                <a:lnTo>
                  <a:pt x="201587" y="836316"/>
                </a:lnTo>
                <a:lnTo>
                  <a:pt x="166390" y="809996"/>
                </a:lnTo>
                <a:lnTo>
                  <a:pt x="133921" y="780488"/>
                </a:lnTo>
                <a:lnTo>
                  <a:pt x="104411" y="748020"/>
                </a:lnTo>
                <a:lnTo>
                  <a:pt x="78090" y="712823"/>
                </a:lnTo>
                <a:lnTo>
                  <a:pt x="55187" y="675127"/>
                </a:lnTo>
                <a:lnTo>
                  <a:pt x="35933" y="635161"/>
                </a:lnTo>
                <a:lnTo>
                  <a:pt x="20557" y="593156"/>
                </a:lnTo>
                <a:lnTo>
                  <a:pt x="9289" y="549340"/>
                </a:lnTo>
                <a:lnTo>
                  <a:pt x="2360" y="503945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06826" y="5436819"/>
            <a:ext cx="3981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S3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38500" y="3505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43300" y="3429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340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694045" y="2540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410200" y="5181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5"/>
                </a:lnTo>
                <a:lnTo>
                  <a:pt x="905110" y="549340"/>
                </a:lnTo>
                <a:lnTo>
                  <a:pt x="893842" y="593156"/>
                </a:lnTo>
                <a:lnTo>
                  <a:pt x="878466" y="635161"/>
                </a:lnTo>
                <a:lnTo>
                  <a:pt x="859212" y="675127"/>
                </a:lnTo>
                <a:lnTo>
                  <a:pt x="836309" y="712823"/>
                </a:lnTo>
                <a:lnTo>
                  <a:pt x="809988" y="748020"/>
                </a:lnTo>
                <a:lnTo>
                  <a:pt x="780478" y="780488"/>
                </a:lnTo>
                <a:lnTo>
                  <a:pt x="748009" y="809996"/>
                </a:lnTo>
                <a:lnTo>
                  <a:pt x="712812" y="836316"/>
                </a:lnTo>
                <a:lnTo>
                  <a:pt x="675116" y="859217"/>
                </a:lnTo>
                <a:lnTo>
                  <a:pt x="635150" y="878470"/>
                </a:lnTo>
                <a:lnTo>
                  <a:pt x="593146" y="893844"/>
                </a:lnTo>
                <a:lnTo>
                  <a:pt x="549333" y="905111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1"/>
                </a:lnTo>
                <a:lnTo>
                  <a:pt x="321253" y="893844"/>
                </a:lnTo>
                <a:lnTo>
                  <a:pt x="279249" y="878470"/>
                </a:lnTo>
                <a:lnTo>
                  <a:pt x="239283" y="859217"/>
                </a:lnTo>
                <a:lnTo>
                  <a:pt x="201587" y="836316"/>
                </a:lnTo>
                <a:lnTo>
                  <a:pt x="166390" y="809996"/>
                </a:lnTo>
                <a:lnTo>
                  <a:pt x="133921" y="780488"/>
                </a:lnTo>
                <a:lnTo>
                  <a:pt x="104411" y="748020"/>
                </a:lnTo>
                <a:lnTo>
                  <a:pt x="78090" y="712823"/>
                </a:lnTo>
                <a:lnTo>
                  <a:pt x="55187" y="675127"/>
                </a:lnTo>
                <a:lnTo>
                  <a:pt x="35933" y="635161"/>
                </a:lnTo>
                <a:lnTo>
                  <a:pt x="20557" y="593156"/>
                </a:lnTo>
                <a:lnTo>
                  <a:pt x="9289" y="549340"/>
                </a:lnTo>
                <a:lnTo>
                  <a:pt x="2360" y="503945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669660" y="5436819"/>
            <a:ext cx="3975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S4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600700" y="3505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05500" y="3429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294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989444" y="2540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705600" y="5181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5"/>
                </a:lnTo>
                <a:lnTo>
                  <a:pt x="905110" y="549340"/>
                </a:lnTo>
                <a:lnTo>
                  <a:pt x="893842" y="593156"/>
                </a:lnTo>
                <a:lnTo>
                  <a:pt x="878466" y="635161"/>
                </a:lnTo>
                <a:lnTo>
                  <a:pt x="859212" y="675127"/>
                </a:lnTo>
                <a:lnTo>
                  <a:pt x="836309" y="712823"/>
                </a:lnTo>
                <a:lnTo>
                  <a:pt x="809988" y="748020"/>
                </a:lnTo>
                <a:lnTo>
                  <a:pt x="780478" y="780488"/>
                </a:lnTo>
                <a:lnTo>
                  <a:pt x="748009" y="809996"/>
                </a:lnTo>
                <a:lnTo>
                  <a:pt x="712812" y="836316"/>
                </a:lnTo>
                <a:lnTo>
                  <a:pt x="675116" y="859217"/>
                </a:lnTo>
                <a:lnTo>
                  <a:pt x="635150" y="878470"/>
                </a:lnTo>
                <a:lnTo>
                  <a:pt x="593146" y="893844"/>
                </a:lnTo>
                <a:lnTo>
                  <a:pt x="549333" y="905111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1"/>
                </a:lnTo>
                <a:lnTo>
                  <a:pt x="321253" y="893844"/>
                </a:lnTo>
                <a:lnTo>
                  <a:pt x="279249" y="878470"/>
                </a:lnTo>
                <a:lnTo>
                  <a:pt x="239283" y="859217"/>
                </a:lnTo>
                <a:lnTo>
                  <a:pt x="201587" y="836316"/>
                </a:lnTo>
                <a:lnTo>
                  <a:pt x="166390" y="809996"/>
                </a:lnTo>
                <a:lnTo>
                  <a:pt x="133921" y="780488"/>
                </a:lnTo>
                <a:lnTo>
                  <a:pt x="104411" y="748020"/>
                </a:lnTo>
                <a:lnTo>
                  <a:pt x="78090" y="712823"/>
                </a:lnTo>
                <a:lnTo>
                  <a:pt x="55187" y="675127"/>
                </a:lnTo>
                <a:lnTo>
                  <a:pt x="35933" y="635161"/>
                </a:lnTo>
                <a:lnTo>
                  <a:pt x="20557" y="593156"/>
                </a:lnTo>
                <a:lnTo>
                  <a:pt x="9289" y="549340"/>
                </a:lnTo>
                <a:lnTo>
                  <a:pt x="2360" y="503945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965060" y="5436819"/>
            <a:ext cx="3981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S5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896100" y="3505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00900" y="3429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9248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1"/>
                </a:lnTo>
                <a:lnTo>
                  <a:pt x="905110" y="549333"/>
                </a:lnTo>
                <a:lnTo>
                  <a:pt x="893842" y="593146"/>
                </a:lnTo>
                <a:lnTo>
                  <a:pt x="878466" y="635150"/>
                </a:lnTo>
                <a:lnTo>
                  <a:pt x="859212" y="675116"/>
                </a:lnTo>
                <a:lnTo>
                  <a:pt x="836309" y="712812"/>
                </a:lnTo>
                <a:lnTo>
                  <a:pt x="809988" y="748009"/>
                </a:lnTo>
                <a:lnTo>
                  <a:pt x="780478" y="780478"/>
                </a:lnTo>
                <a:lnTo>
                  <a:pt x="748009" y="809988"/>
                </a:lnTo>
                <a:lnTo>
                  <a:pt x="712812" y="836309"/>
                </a:lnTo>
                <a:lnTo>
                  <a:pt x="675116" y="859212"/>
                </a:lnTo>
                <a:lnTo>
                  <a:pt x="635150" y="878466"/>
                </a:lnTo>
                <a:lnTo>
                  <a:pt x="593146" y="893842"/>
                </a:lnTo>
                <a:lnTo>
                  <a:pt x="549333" y="905110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0"/>
                </a:lnTo>
                <a:lnTo>
                  <a:pt x="321253" y="893842"/>
                </a:lnTo>
                <a:lnTo>
                  <a:pt x="279249" y="878466"/>
                </a:lnTo>
                <a:lnTo>
                  <a:pt x="239283" y="859212"/>
                </a:lnTo>
                <a:lnTo>
                  <a:pt x="201587" y="836309"/>
                </a:lnTo>
                <a:lnTo>
                  <a:pt x="166390" y="809988"/>
                </a:lnTo>
                <a:lnTo>
                  <a:pt x="133921" y="780478"/>
                </a:lnTo>
                <a:lnTo>
                  <a:pt x="104411" y="748009"/>
                </a:lnTo>
                <a:lnTo>
                  <a:pt x="78090" y="712812"/>
                </a:lnTo>
                <a:lnTo>
                  <a:pt x="55187" y="675116"/>
                </a:lnTo>
                <a:lnTo>
                  <a:pt x="35933" y="635150"/>
                </a:lnTo>
                <a:lnTo>
                  <a:pt x="20557" y="593146"/>
                </a:lnTo>
                <a:lnTo>
                  <a:pt x="9289" y="549333"/>
                </a:lnTo>
                <a:lnTo>
                  <a:pt x="2360" y="503941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285226" y="2540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001000" y="51816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lnTo>
                  <a:pt x="2360" y="410458"/>
                </a:lnTo>
                <a:lnTo>
                  <a:pt x="9289" y="365066"/>
                </a:lnTo>
                <a:lnTo>
                  <a:pt x="20557" y="321253"/>
                </a:lnTo>
                <a:lnTo>
                  <a:pt x="35933" y="279249"/>
                </a:lnTo>
                <a:lnTo>
                  <a:pt x="55187" y="239283"/>
                </a:lnTo>
                <a:lnTo>
                  <a:pt x="78090" y="201587"/>
                </a:lnTo>
                <a:lnTo>
                  <a:pt x="104411" y="166390"/>
                </a:lnTo>
                <a:lnTo>
                  <a:pt x="133921" y="133921"/>
                </a:lnTo>
                <a:lnTo>
                  <a:pt x="166390" y="104411"/>
                </a:lnTo>
                <a:lnTo>
                  <a:pt x="201587" y="78090"/>
                </a:lnTo>
                <a:lnTo>
                  <a:pt x="239283" y="55187"/>
                </a:lnTo>
                <a:lnTo>
                  <a:pt x="279249" y="35933"/>
                </a:lnTo>
                <a:lnTo>
                  <a:pt x="321253" y="20557"/>
                </a:lnTo>
                <a:lnTo>
                  <a:pt x="365066" y="9289"/>
                </a:lnTo>
                <a:lnTo>
                  <a:pt x="410458" y="2360"/>
                </a:lnTo>
                <a:lnTo>
                  <a:pt x="457200" y="0"/>
                </a:lnTo>
                <a:lnTo>
                  <a:pt x="503941" y="2360"/>
                </a:lnTo>
                <a:lnTo>
                  <a:pt x="549333" y="9289"/>
                </a:lnTo>
                <a:lnTo>
                  <a:pt x="593146" y="20557"/>
                </a:lnTo>
                <a:lnTo>
                  <a:pt x="635150" y="35933"/>
                </a:lnTo>
                <a:lnTo>
                  <a:pt x="675116" y="55187"/>
                </a:lnTo>
                <a:lnTo>
                  <a:pt x="712812" y="78090"/>
                </a:lnTo>
                <a:lnTo>
                  <a:pt x="748009" y="104411"/>
                </a:lnTo>
                <a:lnTo>
                  <a:pt x="780478" y="133921"/>
                </a:lnTo>
                <a:lnTo>
                  <a:pt x="809988" y="166390"/>
                </a:lnTo>
                <a:lnTo>
                  <a:pt x="836309" y="201587"/>
                </a:lnTo>
                <a:lnTo>
                  <a:pt x="859212" y="239283"/>
                </a:lnTo>
                <a:lnTo>
                  <a:pt x="878466" y="279249"/>
                </a:lnTo>
                <a:lnTo>
                  <a:pt x="893842" y="321253"/>
                </a:lnTo>
                <a:lnTo>
                  <a:pt x="905110" y="365066"/>
                </a:lnTo>
                <a:lnTo>
                  <a:pt x="912039" y="410458"/>
                </a:lnTo>
                <a:lnTo>
                  <a:pt x="914400" y="457200"/>
                </a:lnTo>
                <a:lnTo>
                  <a:pt x="912039" y="503945"/>
                </a:lnTo>
                <a:lnTo>
                  <a:pt x="905110" y="549340"/>
                </a:lnTo>
                <a:lnTo>
                  <a:pt x="893842" y="593156"/>
                </a:lnTo>
                <a:lnTo>
                  <a:pt x="878466" y="635161"/>
                </a:lnTo>
                <a:lnTo>
                  <a:pt x="859212" y="675127"/>
                </a:lnTo>
                <a:lnTo>
                  <a:pt x="836309" y="712823"/>
                </a:lnTo>
                <a:lnTo>
                  <a:pt x="809988" y="748020"/>
                </a:lnTo>
                <a:lnTo>
                  <a:pt x="780478" y="780488"/>
                </a:lnTo>
                <a:lnTo>
                  <a:pt x="748009" y="809996"/>
                </a:lnTo>
                <a:lnTo>
                  <a:pt x="712812" y="836316"/>
                </a:lnTo>
                <a:lnTo>
                  <a:pt x="675116" y="859217"/>
                </a:lnTo>
                <a:lnTo>
                  <a:pt x="635150" y="878470"/>
                </a:lnTo>
                <a:lnTo>
                  <a:pt x="593146" y="893844"/>
                </a:lnTo>
                <a:lnTo>
                  <a:pt x="549333" y="905111"/>
                </a:lnTo>
                <a:lnTo>
                  <a:pt x="503941" y="912039"/>
                </a:lnTo>
                <a:lnTo>
                  <a:pt x="457200" y="914400"/>
                </a:lnTo>
                <a:lnTo>
                  <a:pt x="410458" y="912039"/>
                </a:lnTo>
                <a:lnTo>
                  <a:pt x="365066" y="905111"/>
                </a:lnTo>
                <a:lnTo>
                  <a:pt x="321253" y="893844"/>
                </a:lnTo>
                <a:lnTo>
                  <a:pt x="279249" y="878470"/>
                </a:lnTo>
                <a:lnTo>
                  <a:pt x="239283" y="859217"/>
                </a:lnTo>
                <a:lnTo>
                  <a:pt x="201587" y="836316"/>
                </a:lnTo>
                <a:lnTo>
                  <a:pt x="166390" y="809996"/>
                </a:lnTo>
                <a:lnTo>
                  <a:pt x="133921" y="780488"/>
                </a:lnTo>
                <a:lnTo>
                  <a:pt x="104411" y="748020"/>
                </a:lnTo>
                <a:lnTo>
                  <a:pt x="78090" y="712823"/>
                </a:lnTo>
                <a:lnTo>
                  <a:pt x="55187" y="675127"/>
                </a:lnTo>
                <a:lnTo>
                  <a:pt x="35933" y="635161"/>
                </a:lnTo>
                <a:lnTo>
                  <a:pt x="20557" y="593156"/>
                </a:lnTo>
                <a:lnTo>
                  <a:pt x="9289" y="549340"/>
                </a:lnTo>
                <a:lnTo>
                  <a:pt x="2360" y="503945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260842" y="5436819"/>
            <a:ext cx="3975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S6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191500" y="3505200"/>
            <a:ext cx="76200" cy="1295400"/>
          </a:xfrm>
          <a:custGeom>
            <a:avLst/>
            <a:gdLst/>
            <a:ahLst/>
            <a:cxnLst/>
            <a:rect l="l" t="t" r="r" b="b"/>
            <a:pathLst>
              <a:path w="76200" h="1295400">
                <a:moveTo>
                  <a:pt x="31750" y="1219200"/>
                </a:moveTo>
                <a:lnTo>
                  <a:pt x="0" y="1219200"/>
                </a:lnTo>
                <a:lnTo>
                  <a:pt x="38100" y="1295400"/>
                </a:lnTo>
                <a:lnTo>
                  <a:pt x="69850" y="1231900"/>
                </a:lnTo>
                <a:lnTo>
                  <a:pt x="31750" y="1231900"/>
                </a:lnTo>
                <a:lnTo>
                  <a:pt x="31750" y="1219200"/>
                </a:lnTo>
                <a:close/>
              </a:path>
              <a:path w="76200" h="1295400">
                <a:moveTo>
                  <a:pt x="44450" y="0"/>
                </a:moveTo>
                <a:lnTo>
                  <a:pt x="31750" y="0"/>
                </a:lnTo>
                <a:lnTo>
                  <a:pt x="31750" y="1231900"/>
                </a:lnTo>
                <a:lnTo>
                  <a:pt x="44450" y="1231900"/>
                </a:lnTo>
                <a:lnTo>
                  <a:pt x="44450" y="0"/>
                </a:lnTo>
                <a:close/>
              </a:path>
              <a:path w="76200" h="1295400">
                <a:moveTo>
                  <a:pt x="76200" y="1219200"/>
                </a:moveTo>
                <a:lnTo>
                  <a:pt x="44450" y="1219200"/>
                </a:lnTo>
                <a:lnTo>
                  <a:pt x="44450" y="1231900"/>
                </a:lnTo>
                <a:lnTo>
                  <a:pt x="69850" y="1231900"/>
                </a:lnTo>
                <a:lnTo>
                  <a:pt x="76200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96300" y="3429000"/>
            <a:ext cx="76200" cy="1371600"/>
          </a:xfrm>
          <a:custGeom>
            <a:avLst/>
            <a:gdLst/>
            <a:ahLst/>
            <a:cxnLst/>
            <a:rect l="l" t="t" r="r" b="b"/>
            <a:pathLst>
              <a:path w="76200" h="1371600">
                <a:moveTo>
                  <a:pt x="44450" y="63500"/>
                </a:moveTo>
                <a:lnTo>
                  <a:pt x="31750" y="63500"/>
                </a:lnTo>
                <a:lnTo>
                  <a:pt x="31750" y="1371600"/>
                </a:lnTo>
                <a:lnTo>
                  <a:pt x="44450" y="1371600"/>
                </a:lnTo>
                <a:lnTo>
                  <a:pt x="44450" y="63500"/>
                </a:lnTo>
                <a:close/>
              </a:path>
              <a:path w="76200" h="13716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716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64540" y="1397253"/>
            <a:ext cx="73285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42535" algn="l"/>
              </a:tabLst>
            </a:pPr>
            <a:r>
              <a:rPr sz="2400" dirty="0">
                <a:latin typeface="Microsoft Sans Serif"/>
                <a:cs typeface="Microsoft Sans Serif"/>
              </a:rPr>
              <a:t>Unutrašnja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grupa</a:t>
            </a:r>
            <a:r>
              <a:rPr sz="2400" dirty="0">
                <a:latin typeface="Microsoft Sans Serif"/>
                <a:cs typeface="Microsoft Sans Serif"/>
              </a:rPr>
              <a:t>	Spoljašnja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grupa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1490" y="3798189"/>
            <a:ext cx="287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+3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45844" y="4066413"/>
            <a:ext cx="287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+3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450594" y="3609213"/>
            <a:ext cx="287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+3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593594" y="4218889"/>
            <a:ext cx="287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+3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822575" y="3609213"/>
            <a:ext cx="287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+3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13175" y="4218889"/>
            <a:ext cx="287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+3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08828" y="36854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75628" y="39140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80809" y="35330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471409" y="4218889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76209" y="35330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690864" y="40664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Microsoft Sans Serif"/>
                <a:cs typeface="Microsoft Sans Serif"/>
              </a:rPr>
              <a:t>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3890" y="6389623"/>
            <a:ext cx="2646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+3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visokokvalitetan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odnos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38381" y="6389623"/>
            <a:ext cx="279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0 odnos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kao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prema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strancu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4460" y="55829"/>
            <a:ext cx="48171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Kasnija</a:t>
            </a:r>
            <a:r>
              <a:rPr spc="-125" dirty="0"/>
              <a:t> </a:t>
            </a:r>
            <a:r>
              <a:rPr spc="-10" dirty="0"/>
              <a:t>istraživanja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862329"/>
            <a:ext cx="8454390" cy="55547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ispitivala</a:t>
            </a:r>
            <a:r>
              <a:rPr sz="2800" spc="58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58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veza</a:t>
            </a:r>
            <a:r>
              <a:rPr sz="2800" spc="58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teorije</a:t>
            </a:r>
            <a:r>
              <a:rPr sz="2800" spc="58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57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efektivnošću</a:t>
            </a:r>
            <a:r>
              <a:rPr sz="2800" spc="580" dirty="0">
                <a:latin typeface="Microsoft Sans Serif"/>
                <a:cs typeface="Microsoft Sans Serif"/>
              </a:rPr>
              <a:t>  </a:t>
            </a:r>
            <a:r>
              <a:rPr sz="2800" spc="-50" dirty="0">
                <a:latin typeface="Microsoft Sans Serif"/>
                <a:cs typeface="Microsoft Sans Serif"/>
              </a:rPr>
              <a:t>u </a:t>
            </a:r>
            <a:r>
              <a:rPr sz="2800" spc="-10" dirty="0">
                <a:latin typeface="Microsoft Sans Serif"/>
                <a:cs typeface="Microsoft Sans Serif"/>
              </a:rPr>
              <a:t>organizacijama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8255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</a:tabLst>
            </a:pPr>
            <a:r>
              <a:rPr sz="2800" dirty="0" err="1">
                <a:latin typeface="Microsoft Sans Serif"/>
                <a:cs typeface="Microsoft Sans Serif"/>
              </a:rPr>
              <a:t>veza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5" dirty="0" err="1">
                <a:latin typeface="Microsoft Sans Serif"/>
                <a:cs typeface="Microsoft Sans Serif"/>
              </a:rPr>
              <a:t>izme</a:t>
            </a:r>
            <a:r>
              <a:rPr lang="sr-Latn-RS" sz="2800" spc="-55" dirty="0">
                <a:latin typeface="Microsoft Sans Serif"/>
                <a:cs typeface="Microsoft Sans Serif"/>
              </a:rPr>
              <a:t>đ</a:t>
            </a:r>
            <a:r>
              <a:rPr sz="2800" spc="-55" dirty="0">
                <a:latin typeface="Microsoft Sans Serif"/>
                <a:cs typeface="Microsoft Sans Serif"/>
              </a:rPr>
              <a:t>u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kvaliteta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razmene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odnosu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lider-član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48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pozitivnih</a:t>
            </a:r>
            <a:r>
              <a:rPr sz="2800" spc="4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rezultata</a:t>
            </a:r>
            <a:r>
              <a:rPr sz="2800" spc="5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4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lidere,</a:t>
            </a:r>
            <a:r>
              <a:rPr sz="2800" spc="4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sledbenike,</a:t>
            </a:r>
            <a:r>
              <a:rPr sz="2800" spc="5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grupe, organizaciju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organizacije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puno</a:t>
            </a:r>
            <a:r>
              <a:rPr sz="2800" spc="1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dobijaju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ukoliko</a:t>
            </a:r>
            <a:r>
              <a:rPr sz="2800" spc="1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imaju</a:t>
            </a:r>
            <a:r>
              <a:rPr sz="2800" spc="1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lidere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koji </a:t>
            </a:r>
            <a:r>
              <a:rPr sz="2800" dirty="0">
                <a:latin typeface="Microsoft Sans Serif"/>
                <a:cs typeface="Microsoft Sans Serif"/>
              </a:rPr>
              <a:t>mogu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stvore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dobre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radne</a:t>
            </a:r>
            <a:r>
              <a:rPr sz="2800" spc="-10" dirty="0">
                <a:latin typeface="Microsoft Sans Serif"/>
                <a:cs typeface="Microsoft Sans Serif"/>
              </a:rPr>
              <a:t> odnose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800" dirty="0">
              <a:latin typeface="Microsoft Sans Serif"/>
              <a:cs typeface="Microsoft Sans Serif"/>
            </a:endParaRPr>
          </a:p>
          <a:p>
            <a:pPr marL="355600" marR="6350" indent="-342900" algn="just">
              <a:lnSpc>
                <a:spcPct val="100000"/>
              </a:lnSpc>
            </a:pPr>
            <a:r>
              <a:rPr sz="2800" dirty="0">
                <a:latin typeface="Microsoft Sans Serif"/>
                <a:cs typeface="Microsoft Sans Serif"/>
              </a:rPr>
              <a:t>=</a:t>
            </a:r>
            <a:r>
              <a:rPr sz="2800" spc="23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visokokvalitetna</a:t>
            </a:r>
            <a:r>
              <a:rPr sz="2800" spc="25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razmena</a:t>
            </a:r>
            <a:r>
              <a:rPr sz="2800" spc="240" dirty="0">
                <a:latin typeface="Microsoft Sans Serif"/>
                <a:cs typeface="Microsoft Sans Serif"/>
              </a:rPr>
              <a:t>   </a:t>
            </a:r>
            <a:r>
              <a:rPr sz="2800" spc="-20" dirty="0">
                <a:latin typeface="Microsoft Sans Serif"/>
                <a:cs typeface="Microsoft Sans Serif"/>
              </a:rPr>
              <a:t>lider-</a:t>
            </a:r>
            <a:r>
              <a:rPr sz="2800" dirty="0">
                <a:latin typeface="Microsoft Sans Serif"/>
                <a:cs typeface="Microsoft Sans Serif"/>
              </a:rPr>
              <a:t>član</a:t>
            </a:r>
            <a:r>
              <a:rPr sz="2800" spc="24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ima</a:t>
            </a:r>
            <a:r>
              <a:rPr sz="2800" spc="240" dirty="0">
                <a:latin typeface="Microsoft Sans Serif"/>
                <a:cs typeface="Microsoft Sans Serif"/>
              </a:rPr>
              <a:t>   </a:t>
            </a:r>
            <a:r>
              <a:rPr sz="2800" spc="-25" dirty="0">
                <a:latin typeface="Microsoft Sans Serif"/>
                <a:cs typeface="Microsoft Sans Serif"/>
              </a:rPr>
              <a:t>za </a:t>
            </a:r>
            <a:r>
              <a:rPr sz="2800" dirty="0">
                <a:latin typeface="Microsoft Sans Serif"/>
                <a:cs typeface="Microsoft Sans Serif"/>
              </a:rPr>
              <a:t>posledicu</a:t>
            </a:r>
            <a:r>
              <a:rPr sz="2800" spc="7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manji</a:t>
            </a:r>
            <a:r>
              <a:rPr sz="2800" spc="7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odlazak</a:t>
            </a:r>
            <a:r>
              <a:rPr sz="2800" spc="7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zaposlenih,</a:t>
            </a:r>
            <a:r>
              <a:rPr sz="2800" spc="7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višu</a:t>
            </a:r>
            <a:r>
              <a:rPr sz="2800" spc="65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ocenu </a:t>
            </a:r>
            <a:r>
              <a:rPr sz="2800" dirty="0">
                <a:latin typeface="Microsoft Sans Serif"/>
                <a:cs typeface="Microsoft Sans Serif"/>
              </a:rPr>
              <a:t>radnog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učinka,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bolji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stav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prema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poslu</a:t>
            </a:r>
            <a:r>
              <a:rPr sz="2800" spc="3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305" dirty="0">
                <a:latin typeface="Microsoft Sans Serif"/>
                <a:cs typeface="Microsoft Sans Serif"/>
              </a:rPr>
              <a:t>  </a:t>
            </a:r>
            <a:r>
              <a:rPr sz="2800" spc="-20" dirty="0">
                <a:latin typeface="Microsoft Sans Serif"/>
                <a:cs typeface="Microsoft Sans Serif"/>
              </a:rPr>
              <a:t>brže </a:t>
            </a:r>
            <a:r>
              <a:rPr sz="2800" dirty="0">
                <a:latin typeface="Microsoft Sans Serif"/>
                <a:cs typeface="Microsoft Sans Serif"/>
              </a:rPr>
              <a:t>napredovanje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karijeri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periodu od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25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godina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244418"/>
            <a:ext cx="6571343" cy="1049235"/>
          </a:xfrm>
          <a:prstGeom prst="rect">
            <a:avLst/>
          </a:prstGeom>
        </p:spPr>
        <p:txBody>
          <a:bodyPr vert="horz" wrap="square" lIns="0" tIns="583946" rIns="0" bIns="0" rtlCol="0">
            <a:spAutoFit/>
          </a:bodyPr>
          <a:lstStyle/>
          <a:p>
            <a:pPr marL="2018030">
              <a:lnSpc>
                <a:spcPct val="100000"/>
              </a:lnSpc>
              <a:spcBef>
                <a:spcPts val="105"/>
              </a:spcBef>
            </a:pPr>
            <a:r>
              <a:rPr dirty="0"/>
              <a:t>Stvaranje</a:t>
            </a:r>
            <a:r>
              <a:rPr spc="-190" dirty="0"/>
              <a:t> </a:t>
            </a:r>
            <a:r>
              <a:rPr spc="-10" dirty="0"/>
              <a:t>liderstva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807148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sz="3200" dirty="0" err="1">
                <a:latin typeface="Microsoft Sans Serif"/>
                <a:cs typeface="Microsoft Sans Serif"/>
              </a:rPr>
              <a:t>pristup</a:t>
            </a:r>
            <a:r>
              <a:rPr sz="3200" spc="7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liderstvu</a:t>
            </a:r>
            <a:r>
              <a:rPr sz="3200" spc="6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kom</a:t>
            </a:r>
            <a:r>
              <a:rPr sz="3200" spc="6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daju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preporuke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i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2109343"/>
            <a:ext cx="5175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69160" algn="l"/>
                <a:tab pos="2925445" algn="l"/>
                <a:tab pos="3547110" algn="l"/>
                <a:tab pos="471170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naglašava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da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bolje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da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39" y="2597023"/>
            <a:ext cx="49923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0106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visokokvalitetnu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razmenu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35648" y="2109343"/>
            <a:ext cx="227330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450" marR="5080" indent="-32384">
              <a:lnSpc>
                <a:spcPct val="100000"/>
              </a:lnSpc>
              <a:spcBef>
                <a:spcPts val="105"/>
              </a:spcBef>
              <a:tabLst>
                <a:tab pos="995680" algn="l"/>
                <a:tab pos="108712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lider</a:t>
            </a:r>
            <a:r>
              <a:rPr sz="3200" dirty="0">
                <a:latin typeface="Microsoft Sans Serif"/>
                <a:cs typeface="Microsoft Sans Serif"/>
              </a:rPr>
              <a:t>		</a:t>
            </a:r>
            <a:r>
              <a:rPr sz="3200" spc="-10" dirty="0">
                <a:latin typeface="Microsoft Sans Serif"/>
                <a:cs typeface="Microsoft Sans Serif"/>
              </a:rPr>
              <a:t>razvije </a:t>
            </a:r>
            <a:r>
              <a:rPr sz="3200" spc="-25" dirty="0">
                <a:latin typeface="Microsoft Sans Serif"/>
                <a:cs typeface="Microsoft Sans Serif"/>
              </a:rPr>
              <a:t>sa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svakim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2988030"/>
            <a:ext cx="8074659" cy="279114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865"/>
              </a:spcBef>
            </a:pPr>
            <a:r>
              <a:rPr sz="3200" spc="-45" dirty="0" err="1">
                <a:latin typeface="Microsoft Sans Serif"/>
                <a:cs typeface="Microsoft Sans Serif"/>
              </a:rPr>
              <a:t>podre</a:t>
            </a:r>
            <a:r>
              <a:rPr lang="sr-Latn-RS" sz="3200" spc="-45" dirty="0">
                <a:latin typeface="Microsoft Sans Serif"/>
                <a:cs typeface="Microsoft Sans Serif"/>
              </a:rPr>
              <a:t>đ</a:t>
            </a:r>
            <a:r>
              <a:rPr sz="3200" spc="-45" dirty="0" err="1">
                <a:latin typeface="Microsoft Sans Serif"/>
                <a:cs typeface="Microsoft Sans Serif"/>
              </a:rPr>
              <a:t>enim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nego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samo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 err="1">
                <a:latin typeface="Microsoft Sans Serif"/>
                <a:cs typeface="Microsoft Sans Serif"/>
              </a:rPr>
              <a:t>sa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 err="1">
                <a:latin typeface="Microsoft Sans Serif"/>
                <a:cs typeface="Microsoft Sans Serif"/>
              </a:rPr>
              <a:t>nekolicinom</a:t>
            </a:r>
            <a:endParaRPr lang="sr-Latn-RS" sz="3200" spc="-10" dirty="0">
              <a:latin typeface="Microsoft Sans Serif"/>
              <a:cs typeface="Microsoft Sans Serif"/>
            </a:endParaRPr>
          </a:p>
          <a:p>
            <a:pPr marL="355600" algn="just">
              <a:lnSpc>
                <a:spcPct val="100000"/>
              </a:lnSpc>
              <a:spcBef>
                <a:spcPts val="865"/>
              </a:spcBef>
            </a:pPr>
            <a:endParaRPr sz="32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promoviše</a:t>
            </a:r>
            <a:r>
              <a:rPr sz="3200" spc="2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2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partnerstvo</a:t>
            </a:r>
            <a:r>
              <a:rPr sz="3200" spc="21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2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kome</a:t>
            </a:r>
            <a:r>
              <a:rPr sz="3200" spc="215" dirty="0">
                <a:latin typeface="Microsoft Sans Serif"/>
                <a:cs typeface="Microsoft Sans Serif"/>
              </a:rPr>
              <a:t>  </a:t>
            </a:r>
            <a:r>
              <a:rPr sz="3200" spc="-10" dirty="0">
                <a:latin typeface="Microsoft Sans Serif"/>
                <a:cs typeface="Microsoft Sans Serif"/>
              </a:rPr>
              <a:t>lider </a:t>
            </a:r>
            <a:r>
              <a:rPr sz="3200" dirty="0">
                <a:latin typeface="Microsoft Sans Serif"/>
                <a:cs typeface="Microsoft Sans Serif"/>
              </a:rPr>
              <a:t>nastoji</a:t>
            </a:r>
            <a:r>
              <a:rPr sz="3200" spc="29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da</a:t>
            </a:r>
            <a:r>
              <a:rPr sz="3200" spc="30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izgradi</a:t>
            </a:r>
            <a:r>
              <a:rPr sz="3200" spc="30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efektivne</a:t>
            </a:r>
            <a:r>
              <a:rPr sz="3200" spc="29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odnose</a:t>
            </a:r>
            <a:r>
              <a:rPr sz="3200" spc="300" dirty="0">
                <a:latin typeface="Microsoft Sans Serif"/>
                <a:cs typeface="Microsoft Sans Serif"/>
              </a:rPr>
              <a:t>  </a:t>
            </a:r>
            <a:r>
              <a:rPr sz="3200" spc="-25" dirty="0">
                <a:latin typeface="Microsoft Sans Serif"/>
                <a:cs typeface="Microsoft Sans Serif"/>
              </a:rPr>
              <a:t>sa </a:t>
            </a:r>
            <a:r>
              <a:rPr sz="3200" dirty="0">
                <a:latin typeface="Microsoft Sans Serif"/>
                <a:cs typeface="Microsoft Sans Serif"/>
              </a:rPr>
              <a:t>svim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zaposlenima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radnoj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grupi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384" y="200003"/>
            <a:ext cx="7804831" cy="665618"/>
          </a:xfrm>
          <a:prstGeom prst="rect">
            <a:avLst/>
          </a:prstGeom>
        </p:spPr>
        <p:txBody>
          <a:bodyPr vert="horz" wrap="square" lIns="0" tIns="171501" rIns="0" bIns="0" rtlCol="0">
            <a:spAutoFit/>
          </a:bodyPr>
          <a:lstStyle/>
          <a:p>
            <a:pPr marL="1132840">
              <a:lnSpc>
                <a:spcPct val="100000"/>
              </a:lnSpc>
              <a:spcBef>
                <a:spcPts val="100"/>
              </a:spcBef>
            </a:pPr>
            <a:r>
              <a:rPr dirty="0"/>
              <a:t>Faze</a:t>
            </a:r>
            <a:r>
              <a:rPr spc="-35" dirty="0"/>
              <a:t> </a:t>
            </a:r>
            <a:r>
              <a:rPr dirty="0"/>
              <a:t>u</a:t>
            </a:r>
            <a:r>
              <a:rPr spc="-35" dirty="0"/>
              <a:t> </a:t>
            </a:r>
            <a:r>
              <a:rPr dirty="0"/>
              <a:t>stvaranju</a:t>
            </a:r>
            <a:r>
              <a:rPr spc="-30" dirty="0"/>
              <a:t> </a:t>
            </a:r>
            <a:r>
              <a:rPr spc="-10" dirty="0"/>
              <a:t>liderstva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578163"/>
              </p:ext>
            </p:extLst>
          </p:nvPr>
        </p:nvGraphicFramePr>
        <p:xfrm>
          <a:off x="290512" y="1281112"/>
          <a:ext cx="8534400" cy="4573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61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39700" algn="just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Faza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63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2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faza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nepoznavanja STRANAC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11760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Faza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63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2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faza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upoznavanja POZNANIK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02565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Faza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63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2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faza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zrelog</a:t>
                      </a:r>
                      <a:r>
                        <a:rPr sz="24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partnerstva PARTNER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Uloge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Propisane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30" dirty="0">
                          <a:latin typeface="Microsoft Sans Serif"/>
                          <a:cs typeface="Microsoft Sans Serif"/>
                        </a:rPr>
                        <a:t>Testiraju</a:t>
                      </a:r>
                      <a:r>
                        <a:rPr sz="2400" spc="-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se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Dogovorene</a:t>
                      </a:r>
                      <a:r>
                        <a:rPr sz="2400" spc="-1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su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Uticaji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Jednosmeran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Mešovit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Recipročan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Razmena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Nizak</a:t>
                      </a:r>
                      <a:r>
                        <a:rPr sz="2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kvalitet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0090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Srednji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kvalitet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Visok</a:t>
                      </a:r>
                      <a:r>
                        <a:rPr sz="24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kvalitet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37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Interesi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Sopstveni</a:t>
                      </a:r>
                      <a:endParaRPr sz="2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6672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Sopstveni</a:t>
                      </a:r>
                      <a:r>
                        <a:rPr sz="2400" spc="-1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50" dirty="0" err="1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24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 err="1">
                          <a:latin typeface="Microsoft Sans Serif"/>
                          <a:cs typeface="Microsoft Sans Serif"/>
                        </a:rPr>
                        <a:t>tu</a:t>
                      </a:r>
                      <a:r>
                        <a:rPr lang="sr-Latn-RS" sz="2400" spc="-20" dirty="0">
                          <a:latin typeface="Microsoft Sans Serif"/>
                          <a:cs typeface="Microsoft Sans Serif"/>
                        </a:rPr>
                        <a:t>đ</a:t>
                      </a:r>
                      <a:r>
                        <a:rPr sz="2400" spc="-20" dirty="0" err="1">
                          <a:latin typeface="Microsoft Sans Serif"/>
                          <a:cs typeface="Microsoft Sans Serif"/>
                        </a:rPr>
                        <a:t>i</a:t>
                      </a:r>
                      <a:endParaRPr sz="2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Grupni</a:t>
                      </a:r>
                      <a:endParaRPr sz="2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57200" y="6238878"/>
            <a:ext cx="8077200" cy="171450"/>
          </a:xfrm>
          <a:custGeom>
            <a:avLst/>
            <a:gdLst/>
            <a:ahLst/>
            <a:cxnLst/>
            <a:rect l="l" t="t" r="r" b="b"/>
            <a:pathLst>
              <a:path w="8077200" h="171450">
                <a:moveTo>
                  <a:pt x="7972109" y="85721"/>
                </a:moveTo>
                <a:lnTo>
                  <a:pt x="7846314" y="134641"/>
                </a:lnTo>
                <a:lnTo>
                  <a:pt x="7839892" y="138723"/>
                </a:lnTo>
                <a:lnTo>
                  <a:pt x="7835709" y="144725"/>
                </a:lnTo>
                <a:lnTo>
                  <a:pt x="7834098" y="151850"/>
                </a:lnTo>
                <a:lnTo>
                  <a:pt x="7835392" y="159304"/>
                </a:lnTo>
                <a:lnTo>
                  <a:pt x="7839473" y="165671"/>
                </a:lnTo>
                <a:lnTo>
                  <a:pt x="7845472" y="169833"/>
                </a:lnTo>
                <a:lnTo>
                  <a:pt x="7852590" y="171442"/>
                </a:lnTo>
                <a:lnTo>
                  <a:pt x="7860030" y="170150"/>
                </a:lnTo>
                <a:lnTo>
                  <a:pt x="8028199" y="104771"/>
                </a:lnTo>
                <a:lnTo>
                  <a:pt x="8024749" y="104771"/>
                </a:lnTo>
                <a:lnTo>
                  <a:pt x="8024749" y="103475"/>
                </a:lnTo>
                <a:lnTo>
                  <a:pt x="8017764" y="103475"/>
                </a:lnTo>
                <a:lnTo>
                  <a:pt x="7972109" y="85721"/>
                </a:lnTo>
                <a:close/>
              </a:path>
              <a:path w="8077200" h="171450">
                <a:moveTo>
                  <a:pt x="7923123" y="66671"/>
                </a:moveTo>
                <a:lnTo>
                  <a:pt x="0" y="66671"/>
                </a:lnTo>
                <a:lnTo>
                  <a:pt x="0" y="104771"/>
                </a:lnTo>
                <a:lnTo>
                  <a:pt x="7923123" y="104771"/>
                </a:lnTo>
                <a:lnTo>
                  <a:pt x="7972109" y="85721"/>
                </a:lnTo>
                <a:lnTo>
                  <a:pt x="7923123" y="66671"/>
                </a:lnTo>
                <a:close/>
              </a:path>
              <a:path w="8077200" h="171450">
                <a:moveTo>
                  <a:pt x="8028199" y="66671"/>
                </a:moveTo>
                <a:lnTo>
                  <a:pt x="8024749" y="66671"/>
                </a:lnTo>
                <a:lnTo>
                  <a:pt x="8024749" y="104771"/>
                </a:lnTo>
                <a:lnTo>
                  <a:pt x="8028199" y="104771"/>
                </a:lnTo>
                <a:lnTo>
                  <a:pt x="8077200" y="85721"/>
                </a:lnTo>
                <a:lnTo>
                  <a:pt x="8028199" y="66671"/>
                </a:lnTo>
                <a:close/>
              </a:path>
              <a:path w="8077200" h="171450">
                <a:moveTo>
                  <a:pt x="8017764" y="67966"/>
                </a:moveTo>
                <a:lnTo>
                  <a:pt x="7972109" y="85721"/>
                </a:lnTo>
                <a:lnTo>
                  <a:pt x="8017764" y="103475"/>
                </a:lnTo>
                <a:lnTo>
                  <a:pt x="8017764" y="67966"/>
                </a:lnTo>
                <a:close/>
              </a:path>
              <a:path w="8077200" h="171450">
                <a:moveTo>
                  <a:pt x="8024749" y="67966"/>
                </a:moveTo>
                <a:lnTo>
                  <a:pt x="8017764" y="67966"/>
                </a:lnTo>
                <a:lnTo>
                  <a:pt x="8017764" y="103475"/>
                </a:lnTo>
                <a:lnTo>
                  <a:pt x="8024749" y="103475"/>
                </a:lnTo>
                <a:lnTo>
                  <a:pt x="8024749" y="67966"/>
                </a:lnTo>
                <a:close/>
              </a:path>
              <a:path w="8077200" h="171450">
                <a:moveTo>
                  <a:pt x="7852590" y="0"/>
                </a:moveTo>
                <a:lnTo>
                  <a:pt x="7845472" y="1608"/>
                </a:lnTo>
                <a:lnTo>
                  <a:pt x="7839473" y="5770"/>
                </a:lnTo>
                <a:lnTo>
                  <a:pt x="7835392" y="12137"/>
                </a:lnTo>
                <a:lnTo>
                  <a:pt x="7834098" y="19591"/>
                </a:lnTo>
                <a:lnTo>
                  <a:pt x="7835709" y="26716"/>
                </a:lnTo>
                <a:lnTo>
                  <a:pt x="7839892" y="32718"/>
                </a:lnTo>
                <a:lnTo>
                  <a:pt x="7846314" y="36800"/>
                </a:lnTo>
                <a:lnTo>
                  <a:pt x="7972109" y="85721"/>
                </a:lnTo>
                <a:lnTo>
                  <a:pt x="8017764" y="67966"/>
                </a:lnTo>
                <a:lnTo>
                  <a:pt x="8024749" y="67966"/>
                </a:lnTo>
                <a:lnTo>
                  <a:pt x="8024749" y="66671"/>
                </a:lnTo>
                <a:lnTo>
                  <a:pt x="8028199" y="66671"/>
                </a:lnTo>
                <a:lnTo>
                  <a:pt x="7860030" y="1291"/>
                </a:lnTo>
                <a:lnTo>
                  <a:pt x="7852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60775" y="6427723"/>
            <a:ext cx="9124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Vreme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04825"/>
            <a:ext cx="8073390" cy="52136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95"/>
              </a:spcBef>
              <a:buChar char="•"/>
              <a:tabLst>
                <a:tab pos="622300" algn="l"/>
              </a:tabLst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Liderstvo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se</a:t>
            </a:r>
            <a:r>
              <a:rPr sz="28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tokom</a:t>
            </a:r>
            <a:r>
              <a:rPr sz="280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vremena</a:t>
            </a:r>
            <a:r>
              <a:rPr sz="28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stvara</a:t>
            </a:r>
            <a:r>
              <a:rPr sz="2800" u="sng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u</a:t>
            </a:r>
            <a:r>
              <a:rPr sz="280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lang="sr-Latn-RS" sz="280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tri</a:t>
            </a:r>
            <a:r>
              <a:rPr sz="2800" u="sng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faze</a:t>
            </a:r>
            <a:r>
              <a:rPr sz="2800" spc="-10" dirty="0">
                <a:latin typeface="Microsoft Sans Serif"/>
                <a:cs typeface="Microsoft Sans Serif"/>
              </a:rPr>
              <a:t>: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800" dirty="0">
              <a:latin typeface="Microsoft Sans Serif"/>
              <a:cs typeface="Microsoft Sans Serif"/>
            </a:endParaRPr>
          </a:p>
          <a:p>
            <a:pPr marL="427990" indent="-415290">
              <a:lnSpc>
                <a:spcPct val="100000"/>
              </a:lnSpc>
              <a:buAutoNum type="arabicParenR"/>
              <a:tabLst>
                <a:tab pos="427990" algn="l"/>
              </a:tabLst>
            </a:pPr>
            <a:r>
              <a:rPr sz="2800" b="1" dirty="0">
                <a:latin typeface="Arial"/>
                <a:cs typeface="Arial"/>
              </a:rPr>
              <a:t>faza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nepoznavanja</a:t>
            </a:r>
            <a:endParaRPr sz="2800" dirty="0">
              <a:latin typeface="Arial"/>
              <a:cs typeface="Arial"/>
            </a:endParaRPr>
          </a:p>
          <a:p>
            <a:pPr marL="622300" marR="6350" lvl="1" indent="-610235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622300" algn="l"/>
                <a:tab pos="624840" algn="l"/>
              </a:tabLst>
            </a:pPr>
            <a:r>
              <a:rPr sz="2800" dirty="0">
                <a:latin typeface="Microsoft Sans Serif"/>
                <a:cs typeface="Microsoft Sans Serif"/>
              </a:rPr>
              <a:t>	interakcije</a:t>
            </a:r>
            <a:r>
              <a:rPr sz="2800" spc="695" dirty="0">
                <a:latin typeface="Microsoft Sans Serif"/>
                <a:cs typeface="Microsoft Sans Serif"/>
              </a:rPr>
              <a:t> </a:t>
            </a:r>
            <a:r>
              <a:rPr sz="2800" spc="-20" dirty="0" err="1">
                <a:latin typeface="Microsoft Sans Serif"/>
                <a:cs typeface="Microsoft Sans Serif"/>
              </a:rPr>
              <a:t>lider-</a:t>
            </a:r>
            <a:r>
              <a:rPr sz="2800" dirty="0" err="1">
                <a:latin typeface="Microsoft Sans Serif"/>
                <a:cs typeface="Microsoft Sans Serif"/>
              </a:rPr>
              <a:t>član</a:t>
            </a:r>
            <a:r>
              <a:rPr sz="2800" spc="685" dirty="0">
                <a:latin typeface="Microsoft Sans Serif"/>
                <a:cs typeface="Microsoft Sans Serif"/>
              </a:rPr>
              <a:t> </a:t>
            </a:r>
            <a:r>
              <a:rPr sz="2800" dirty="0" err="1">
                <a:latin typeface="Microsoft Sans Serif"/>
                <a:cs typeface="Microsoft Sans Serif"/>
              </a:rPr>
              <a:t>ome</a:t>
            </a:r>
            <a:r>
              <a:rPr lang="sr-Latn-RS" sz="2800" dirty="0">
                <a:latin typeface="Microsoft Sans Serif"/>
                <a:cs typeface="Microsoft Sans Serif"/>
              </a:rPr>
              <a:t>đ</a:t>
            </a:r>
            <a:r>
              <a:rPr sz="2800" dirty="0" err="1">
                <a:latin typeface="Microsoft Sans Serif"/>
                <a:cs typeface="Microsoft Sans Serif"/>
              </a:rPr>
              <a:t>ene</a:t>
            </a:r>
            <a:r>
              <a:rPr sz="2800" spc="6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su</a:t>
            </a:r>
            <a:r>
              <a:rPr sz="2800" spc="6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pravilima</a:t>
            </a:r>
            <a:r>
              <a:rPr sz="2800" spc="69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dirty="0">
                <a:latin typeface="Microsoft Sans Serif"/>
                <a:cs typeface="Microsoft Sans Serif"/>
              </a:rPr>
              <a:t>oslanjaju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odnose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regulisane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ugovorom</a:t>
            </a:r>
            <a:endParaRPr sz="2800" dirty="0">
              <a:latin typeface="Microsoft Sans Serif"/>
              <a:cs typeface="Microsoft Sans Serif"/>
            </a:endParaRPr>
          </a:p>
          <a:p>
            <a:pPr marL="622300" marR="5080" lvl="1" indent="-610235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622300" algn="l"/>
                <a:tab pos="624840" algn="l"/>
              </a:tabLst>
            </a:pPr>
            <a:r>
              <a:rPr sz="2800" dirty="0">
                <a:latin typeface="Microsoft Sans Serif"/>
                <a:cs typeface="Microsoft Sans Serif"/>
              </a:rPr>
              <a:t>	razmena</a:t>
            </a:r>
            <a:r>
              <a:rPr sz="2800" spc="5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50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niskog</a:t>
            </a:r>
            <a:r>
              <a:rPr sz="2800" spc="5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kvaliteta,</a:t>
            </a:r>
            <a:r>
              <a:rPr sz="2800" spc="520" dirty="0">
                <a:latin typeface="Microsoft Sans Serif"/>
                <a:cs typeface="Microsoft Sans Serif"/>
              </a:rPr>
              <a:t> </a:t>
            </a:r>
            <a:r>
              <a:rPr sz="2800" dirty="0" err="1">
                <a:latin typeface="Microsoft Sans Serif"/>
                <a:cs typeface="Microsoft Sans Serif"/>
              </a:rPr>
              <a:t>podre</a:t>
            </a:r>
            <a:r>
              <a:rPr lang="sr-Latn-RS" sz="2800" dirty="0">
                <a:latin typeface="Microsoft Sans Serif"/>
                <a:cs typeface="Microsoft Sans Serif"/>
              </a:rPr>
              <a:t>đ</a:t>
            </a:r>
            <a:r>
              <a:rPr sz="2800" dirty="0" err="1">
                <a:latin typeface="Microsoft Sans Serif"/>
                <a:cs typeface="Microsoft Sans Serif"/>
              </a:rPr>
              <a:t>eni</a:t>
            </a:r>
            <a:r>
              <a:rPr sz="2800" spc="509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sluša </a:t>
            </a:r>
            <a:r>
              <a:rPr sz="2800" dirty="0">
                <a:latin typeface="Microsoft Sans Serif"/>
                <a:cs typeface="Microsoft Sans Serif"/>
              </a:rPr>
              <a:t>formalnog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lidera,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koji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ima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status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hijerarhiji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da </a:t>
            </a:r>
            <a:r>
              <a:rPr sz="2800" dirty="0">
                <a:latin typeface="Microsoft Sans Serif"/>
                <a:cs typeface="Microsoft Sans Serif"/>
              </a:rPr>
              <a:t>bi</a:t>
            </a:r>
            <a:r>
              <a:rPr sz="2800" spc="4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ostvario</a:t>
            </a:r>
            <a:r>
              <a:rPr sz="2800" spc="4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finansijsku</a:t>
            </a:r>
            <a:r>
              <a:rPr sz="2800" spc="4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nadoknadu,</a:t>
            </a:r>
            <a:r>
              <a:rPr sz="2800" spc="4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čiju</a:t>
            </a:r>
            <a:r>
              <a:rPr sz="2800" spc="4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isplatu </a:t>
            </a:r>
            <a:r>
              <a:rPr sz="2800" dirty="0">
                <a:latin typeface="Microsoft Sans Serif"/>
                <a:cs typeface="Microsoft Sans Serif"/>
              </a:rPr>
              <a:t>kontroliše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lider</a:t>
            </a:r>
            <a:endParaRPr sz="2800" dirty="0">
              <a:latin typeface="Microsoft Sans Serif"/>
              <a:cs typeface="Microsoft Sans Serif"/>
            </a:endParaRPr>
          </a:p>
          <a:p>
            <a:pPr marL="622300" marR="7620" lvl="1" indent="-610235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622300" algn="l"/>
                <a:tab pos="624840" algn="l"/>
              </a:tabLst>
            </a:pP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dirty="0" err="1">
                <a:latin typeface="Microsoft Sans Serif"/>
                <a:cs typeface="Microsoft Sans Serif"/>
              </a:rPr>
              <a:t>motivi</a:t>
            </a:r>
            <a:r>
              <a:rPr sz="2800" spc="390" dirty="0">
                <a:latin typeface="Microsoft Sans Serif"/>
                <a:cs typeface="Microsoft Sans Serif"/>
              </a:rPr>
              <a:t>  </a:t>
            </a:r>
            <a:r>
              <a:rPr sz="2800" dirty="0" err="1">
                <a:latin typeface="Microsoft Sans Serif"/>
                <a:cs typeface="Microsoft Sans Serif"/>
              </a:rPr>
              <a:t>podre</a:t>
            </a:r>
            <a:r>
              <a:rPr lang="sr-Latn-RS" sz="2800" dirty="0">
                <a:latin typeface="Microsoft Sans Serif"/>
                <a:cs typeface="Microsoft Sans Serif"/>
              </a:rPr>
              <a:t>đ</a:t>
            </a:r>
            <a:r>
              <a:rPr sz="2800" dirty="0" err="1">
                <a:latin typeface="Microsoft Sans Serif"/>
                <a:cs typeface="Microsoft Sans Serif"/>
              </a:rPr>
              <a:t>enih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r>
              <a:rPr sz="2800" spc="39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lični</a:t>
            </a:r>
            <a:r>
              <a:rPr sz="2800" spc="38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interesi</a:t>
            </a:r>
            <a:r>
              <a:rPr sz="2800" spc="39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pre</a:t>
            </a:r>
            <a:r>
              <a:rPr sz="2800" spc="390" dirty="0">
                <a:latin typeface="Microsoft Sans Serif"/>
                <a:cs typeface="Microsoft Sans Serif"/>
              </a:rPr>
              <a:t>  </a:t>
            </a:r>
            <a:r>
              <a:rPr sz="2800" spc="-20" dirty="0">
                <a:latin typeface="Microsoft Sans Serif"/>
                <a:cs typeface="Microsoft Sans Serif"/>
              </a:rPr>
              <a:t>nego </a:t>
            </a:r>
            <a:r>
              <a:rPr sz="2800" dirty="0">
                <a:latin typeface="Microsoft Sans Serif"/>
                <a:cs typeface="Microsoft Sans Serif"/>
              </a:rPr>
              <a:t>dobrobit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grupe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836" y="290910"/>
            <a:ext cx="487426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2)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lang="sr-Latn-RS" sz="2400" b="1" spc="-35" dirty="0">
                <a:latin typeface="Arial"/>
                <a:cs typeface="Arial"/>
              </a:rPr>
              <a:t>faza upoznavanja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2270" y="838200"/>
            <a:ext cx="8379459" cy="55073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7620" indent="-342900" algn="just">
              <a:lnSpc>
                <a:spcPts val="2590"/>
              </a:lnSpc>
              <a:spcBef>
                <a:spcPts val="42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Microsoft Sans Serif"/>
                <a:cs typeface="Microsoft Sans Serif"/>
              </a:rPr>
              <a:t>lider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 err="1">
                <a:latin typeface="Microsoft Sans Serif"/>
                <a:cs typeface="Microsoft Sans Serif"/>
              </a:rPr>
              <a:t>ili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 err="1">
                <a:latin typeface="Microsoft Sans Serif"/>
                <a:cs typeface="Microsoft Sans Serif"/>
              </a:rPr>
              <a:t>podre</a:t>
            </a:r>
            <a:r>
              <a:rPr lang="sr-Latn-RS" sz="2400" spc="-35" dirty="0">
                <a:latin typeface="Microsoft Sans Serif"/>
                <a:cs typeface="Microsoft Sans Serif"/>
              </a:rPr>
              <a:t>đ</a:t>
            </a:r>
            <a:r>
              <a:rPr sz="2400" spc="-35" dirty="0" err="1">
                <a:latin typeface="Microsoft Sans Serif"/>
                <a:cs typeface="Microsoft Sans Serif"/>
              </a:rPr>
              <a:t>eni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naprave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ponudu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poboljšanje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socijalne </a:t>
            </a:r>
            <a:r>
              <a:rPr sz="2400" dirty="0">
                <a:latin typeface="Microsoft Sans Serif"/>
                <a:cs typeface="Microsoft Sans Serif"/>
              </a:rPr>
              <a:t>razmene,</a:t>
            </a:r>
            <a:r>
              <a:rPr sz="2400" spc="59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što</a:t>
            </a:r>
            <a:r>
              <a:rPr sz="2400" spc="59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podrazumeva</a:t>
            </a:r>
            <a:r>
              <a:rPr sz="2400" spc="59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podelu</a:t>
            </a:r>
            <a:r>
              <a:rPr sz="2400" spc="59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više</a:t>
            </a:r>
            <a:r>
              <a:rPr sz="2400" spc="58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resursa</a:t>
            </a:r>
            <a:r>
              <a:rPr sz="2400" spc="590" dirty="0">
                <a:latin typeface="Microsoft Sans Serif"/>
                <a:cs typeface="Microsoft Sans Serif"/>
              </a:rPr>
              <a:t>  </a:t>
            </a:r>
            <a:r>
              <a:rPr sz="2400" spc="-50" dirty="0">
                <a:latin typeface="Microsoft Sans Serif"/>
                <a:cs typeface="Microsoft Sans Serif"/>
              </a:rPr>
              <a:t>i </a:t>
            </a:r>
            <a:r>
              <a:rPr sz="2400" dirty="0">
                <a:latin typeface="Microsoft Sans Serif"/>
                <a:cs typeface="Microsoft Sans Serif"/>
              </a:rPr>
              <a:t>informacija,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ličnih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ili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poslovnih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54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Microsoft Sans Serif"/>
                <a:cs typeface="Microsoft Sans Serif"/>
              </a:rPr>
              <a:t>period</a:t>
            </a:r>
            <a:r>
              <a:rPr sz="2400" spc="22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testiranja</a:t>
            </a:r>
            <a:r>
              <a:rPr sz="2400" spc="229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22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22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lidera</a:t>
            </a:r>
            <a:r>
              <a:rPr sz="2400" spc="229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22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220" dirty="0">
                <a:latin typeface="Microsoft Sans Serif"/>
                <a:cs typeface="Microsoft Sans Serif"/>
              </a:rPr>
              <a:t>  </a:t>
            </a:r>
            <a:r>
              <a:rPr sz="2400" dirty="0" err="1">
                <a:latin typeface="Microsoft Sans Serif"/>
                <a:cs typeface="Microsoft Sans Serif"/>
              </a:rPr>
              <a:t>podre</a:t>
            </a:r>
            <a:r>
              <a:rPr lang="sr-Latn-RS" sz="2400" dirty="0">
                <a:latin typeface="Microsoft Sans Serif"/>
                <a:cs typeface="Microsoft Sans Serif"/>
              </a:rPr>
              <a:t>đ</a:t>
            </a:r>
            <a:r>
              <a:rPr sz="2400" dirty="0" err="1">
                <a:latin typeface="Microsoft Sans Serif"/>
                <a:cs typeface="Microsoft Sans Serif"/>
              </a:rPr>
              <a:t>enog</a:t>
            </a:r>
            <a:r>
              <a:rPr sz="2400" spc="22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-</a:t>
            </a:r>
            <a:r>
              <a:rPr sz="2400" spc="220" dirty="0">
                <a:latin typeface="Microsoft Sans Serif"/>
                <a:cs typeface="Microsoft Sans Serif"/>
              </a:rPr>
              <a:t>  </a:t>
            </a:r>
            <a:r>
              <a:rPr sz="2400" spc="-10" dirty="0">
                <a:latin typeface="Microsoft Sans Serif"/>
                <a:cs typeface="Microsoft Sans Serif"/>
              </a:rPr>
              <a:t>lider </a:t>
            </a:r>
            <a:r>
              <a:rPr sz="2400" dirty="0">
                <a:latin typeface="Microsoft Sans Serif"/>
                <a:cs typeface="Microsoft Sans Serif"/>
              </a:rPr>
              <a:t>procenjuje</a:t>
            </a:r>
            <a:r>
              <a:rPr sz="2400" spc="6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6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li</a:t>
            </a:r>
            <a:r>
              <a:rPr sz="2400" spc="5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5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saradnik</a:t>
            </a:r>
            <a:r>
              <a:rPr sz="2400" spc="6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zainteresovan</a:t>
            </a:r>
            <a:r>
              <a:rPr sz="2400" spc="5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60" dirty="0">
                <a:latin typeface="Microsoft Sans Serif"/>
                <a:cs typeface="Microsoft Sans Serif"/>
              </a:rPr>
              <a:t>  </a:t>
            </a:r>
            <a:r>
              <a:rPr sz="2400" spc="-10" dirty="0">
                <a:latin typeface="Microsoft Sans Serif"/>
                <a:cs typeface="Microsoft Sans Serif"/>
              </a:rPr>
              <a:t>preuzme </a:t>
            </a:r>
            <a:r>
              <a:rPr sz="2400" dirty="0">
                <a:latin typeface="Microsoft Sans Serif"/>
                <a:cs typeface="Microsoft Sans Serif"/>
              </a:rPr>
              <a:t>nove</a:t>
            </a:r>
            <a:r>
              <a:rPr sz="2400" spc="409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odgovornosti</a:t>
            </a:r>
            <a:r>
              <a:rPr sz="2400" spc="4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4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saradnik</a:t>
            </a:r>
            <a:r>
              <a:rPr sz="2400" spc="4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4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</a:t>
            </a:r>
            <a:r>
              <a:rPr sz="2400" spc="409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4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lider</a:t>
            </a:r>
            <a:r>
              <a:rPr sz="2400" spc="4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voljan</a:t>
            </a:r>
            <a:r>
              <a:rPr sz="2400" spc="4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4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mu </a:t>
            </a:r>
            <a:r>
              <a:rPr sz="2400" dirty="0">
                <a:latin typeface="Microsoft Sans Serif"/>
                <a:cs typeface="Microsoft Sans Serif"/>
              </a:rPr>
              <a:t>pruži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veće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izazove</a:t>
            </a:r>
            <a:endParaRPr sz="2400" dirty="0">
              <a:latin typeface="Microsoft Sans Serif"/>
              <a:cs typeface="Microsoft Sans Serif"/>
            </a:endParaRPr>
          </a:p>
          <a:p>
            <a:pPr marL="354965" indent="-342265" algn="just">
              <a:lnSpc>
                <a:spcPct val="100000"/>
              </a:lnSpc>
              <a:spcBef>
                <a:spcPts val="29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Microsoft Sans Serif"/>
                <a:cs typeface="Microsoft Sans Serif"/>
              </a:rPr>
              <a:t>definišu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nove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uloge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pravila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me</a:t>
            </a:r>
            <a:r>
              <a:rPr lang="sr-Latn-RS" sz="2400" spc="-40" dirty="0">
                <a:latin typeface="Microsoft Sans Serif"/>
                <a:cs typeface="Microsoft Sans Serif"/>
              </a:rPr>
              <a:t>đ</a:t>
            </a:r>
            <a:r>
              <a:rPr sz="2400" spc="-40" dirty="0" err="1">
                <a:latin typeface="Microsoft Sans Serif"/>
                <a:cs typeface="Microsoft Sans Serif"/>
              </a:rPr>
              <a:t>usobnim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odnosima</a:t>
            </a:r>
            <a:endParaRPr sz="2400" dirty="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320"/>
              </a:spcBef>
            </a:pPr>
            <a:r>
              <a:rPr sz="2800" b="1" dirty="0">
                <a:latin typeface="Arial"/>
                <a:cs typeface="Arial"/>
              </a:rPr>
              <a:t>3)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faza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zrelog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partnerstva</a:t>
            </a:r>
            <a:endParaRPr sz="2800" dirty="0">
              <a:latin typeface="Arial"/>
              <a:cs typeface="Arial"/>
            </a:endParaRPr>
          </a:p>
          <a:p>
            <a:pPr marL="354965" indent="-342265" algn="just">
              <a:lnSpc>
                <a:spcPct val="100000"/>
              </a:lnSpc>
              <a:spcBef>
                <a:spcPts val="30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Microsoft Sans Serif"/>
                <a:cs typeface="Microsoft Sans Serif"/>
              </a:rPr>
              <a:t>visok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kvalitet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razmene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lider-</a:t>
            </a:r>
            <a:r>
              <a:rPr sz="2400" spc="-20" dirty="0">
                <a:latin typeface="Microsoft Sans Serif"/>
                <a:cs typeface="Microsoft Sans Serif"/>
              </a:rPr>
              <a:t>član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6985" indent="-342900" algn="just">
              <a:lnSpc>
                <a:spcPts val="2590"/>
              </a:lnSpc>
              <a:spcBef>
                <a:spcPts val="61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Microsoft Sans Serif"/>
                <a:cs typeface="Microsoft Sans Serif"/>
              </a:rPr>
              <a:t>visok</a:t>
            </a:r>
            <a:r>
              <a:rPr sz="2400" spc="13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stepen</a:t>
            </a:r>
            <a:r>
              <a:rPr sz="2400" spc="13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poverenja,</a:t>
            </a:r>
            <a:r>
              <a:rPr sz="2400" spc="13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poštovanja</a:t>
            </a:r>
            <a:r>
              <a:rPr sz="2400" spc="13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125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osećaja</a:t>
            </a:r>
            <a:r>
              <a:rPr sz="2400" spc="130" dirty="0">
                <a:latin typeface="Microsoft Sans Serif"/>
                <a:cs typeface="Microsoft Sans Serif"/>
              </a:rPr>
              <a:t>  </a:t>
            </a:r>
            <a:r>
              <a:rPr sz="2400" spc="-10" dirty="0">
                <a:latin typeface="Microsoft Sans Serif"/>
                <a:cs typeface="Microsoft Sans Serif"/>
              </a:rPr>
              <a:t>dužnosti </a:t>
            </a:r>
            <a:r>
              <a:rPr sz="2400" dirty="0">
                <a:latin typeface="Microsoft Sans Serif"/>
                <a:cs typeface="Microsoft Sans Serif"/>
              </a:rPr>
              <a:t>jedan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prema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drugome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6985" indent="-342900" algn="just">
              <a:lnSpc>
                <a:spcPts val="2590"/>
              </a:lnSpc>
              <a:spcBef>
                <a:spcPts val="58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Microsoft Sans Serif"/>
                <a:cs typeface="Microsoft Sans Serif"/>
              </a:rPr>
              <a:t>visok</a:t>
            </a:r>
            <a:r>
              <a:rPr sz="2400" spc="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stepen</a:t>
            </a:r>
            <a:r>
              <a:rPr sz="2400" spc="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recipročnosti,</a:t>
            </a:r>
            <a:r>
              <a:rPr sz="2400" spc="8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zavise</a:t>
            </a:r>
            <a:r>
              <a:rPr sz="2400" spc="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jedan</a:t>
            </a:r>
            <a:r>
              <a:rPr sz="2400" spc="8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od</a:t>
            </a:r>
            <a:r>
              <a:rPr sz="2400" spc="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drugog</a:t>
            </a:r>
            <a:r>
              <a:rPr sz="2400" spc="75" dirty="0">
                <a:latin typeface="Microsoft Sans Serif"/>
                <a:cs typeface="Microsoft Sans Serif"/>
              </a:rPr>
              <a:t>  </a:t>
            </a:r>
            <a:r>
              <a:rPr sz="2400" spc="-25" dirty="0">
                <a:latin typeface="Microsoft Sans Serif"/>
                <a:cs typeface="Microsoft Sans Serif"/>
              </a:rPr>
              <a:t>na </a:t>
            </a:r>
            <a:r>
              <a:rPr sz="2400" dirty="0">
                <a:latin typeface="Microsoft Sans Serif"/>
                <a:cs typeface="Microsoft Sans Serif"/>
              </a:rPr>
              <a:t>produktivan</a:t>
            </a:r>
            <a:r>
              <a:rPr sz="2400" spc="3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način,</a:t>
            </a:r>
            <a:r>
              <a:rPr sz="2400" spc="3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koji</a:t>
            </a:r>
            <a:r>
              <a:rPr sz="2400" spc="3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prevazilazi</a:t>
            </a:r>
            <a:r>
              <a:rPr sz="2400" spc="3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hijerarhijsko</a:t>
            </a:r>
            <a:r>
              <a:rPr sz="2400" spc="3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definisane odnose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3664" y="25879"/>
            <a:ext cx="7476671" cy="1082091"/>
          </a:xfrm>
          <a:prstGeom prst="rect">
            <a:avLst/>
          </a:prstGeom>
        </p:spPr>
        <p:txBody>
          <a:bodyPr vert="horz" wrap="square" lIns="0" tIns="583946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105"/>
              </a:spcBef>
            </a:pPr>
            <a:r>
              <a:rPr dirty="0"/>
              <a:t>Kako</a:t>
            </a:r>
            <a:r>
              <a:rPr spc="-55" dirty="0"/>
              <a:t> </a:t>
            </a:r>
            <a:r>
              <a:rPr dirty="0"/>
              <a:t>teorija</a:t>
            </a:r>
            <a:r>
              <a:rPr spc="-50" dirty="0"/>
              <a:t> </a:t>
            </a:r>
            <a:r>
              <a:rPr dirty="0"/>
              <a:t>objašnjava</a:t>
            </a:r>
            <a:r>
              <a:rPr spc="-80" dirty="0"/>
              <a:t> </a:t>
            </a:r>
            <a:r>
              <a:rPr spc="-10" dirty="0"/>
              <a:t>liderstvo?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8073390" cy="3096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endParaRPr lang="sr-Latn-RS" sz="3200" dirty="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 err="1">
                <a:latin typeface="Microsoft Sans Serif"/>
                <a:cs typeface="Microsoft Sans Serif"/>
              </a:rPr>
              <a:t>liderstvo</a:t>
            </a:r>
            <a:r>
              <a:rPr sz="3200" spc="1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opisuje</a:t>
            </a:r>
            <a:r>
              <a:rPr sz="3200" spc="1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daju</a:t>
            </a:r>
            <a:r>
              <a:rPr sz="3200" spc="1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1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preporuke</a:t>
            </a:r>
            <a:r>
              <a:rPr sz="3200" spc="12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za </a:t>
            </a:r>
            <a:r>
              <a:rPr sz="3200" dirty="0" err="1">
                <a:latin typeface="Microsoft Sans Serif"/>
                <a:cs typeface="Microsoft Sans Serif"/>
              </a:rPr>
              <a:t>efektivno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 err="1">
                <a:latin typeface="Microsoft Sans Serif"/>
                <a:cs typeface="Microsoft Sans Serif"/>
              </a:rPr>
              <a:t>liderstvo</a:t>
            </a:r>
            <a:endParaRPr lang="sr-Latn-RS" sz="3200" spc="-1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endParaRPr sz="3200" dirty="0">
              <a:latin typeface="Microsoft Sans Serif"/>
              <a:cs typeface="Microsoft Sans Serif"/>
            </a:endParaRPr>
          </a:p>
          <a:p>
            <a:pPr marL="355600" marR="571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vodeći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koncept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je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uzajamni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odnos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koji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lider </a:t>
            </a:r>
            <a:r>
              <a:rPr sz="3200" dirty="0">
                <a:latin typeface="Microsoft Sans Serif"/>
                <a:cs typeface="Microsoft Sans Serif"/>
              </a:rPr>
              <a:t>uspostavlja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sa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 err="1">
                <a:latin typeface="Microsoft Sans Serif"/>
                <a:cs typeface="Microsoft Sans Serif"/>
              </a:rPr>
              <a:t>svakim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 err="1">
                <a:latin typeface="Microsoft Sans Serif"/>
                <a:cs typeface="Microsoft Sans Serif"/>
              </a:rPr>
              <a:t>podre</a:t>
            </a:r>
            <a:r>
              <a:rPr lang="sr-Latn-RS" sz="3200" spc="-10" dirty="0">
                <a:latin typeface="Microsoft Sans Serif"/>
                <a:cs typeface="Microsoft Sans Serif"/>
              </a:rPr>
              <a:t>đ</a:t>
            </a:r>
            <a:r>
              <a:rPr sz="3200" spc="-10" dirty="0" err="1">
                <a:latin typeface="Microsoft Sans Serif"/>
                <a:cs typeface="Microsoft Sans Serif"/>
              </a:rPr>
              <a:t>enim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1916" y="71120"/>
            <a:ext cx="59023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Prednosti</a:t>
            </a:r>
            <a:r>
              <a:rPr spc="20" dirty="0"/>
              <a:t> </a:t>
            </a:r>
            <a:r>
              <a:rPr dirty="0"/>
              <a:t>i</a:t>
            </a:r>
            <a:r>
              <a:rPr spc="20" dirty="0"/>
              <a:t> </a:t>
            </a:r>
            <a:r>
              <a:rPr dirty="0"/>
              <a:t>mane</a:t>
            </a:r>
            <a:r>
              <a:rPr spc="25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776376"/>
            <a:ext cx="8453120" cy="609012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429259" indent="-416559">
              <a:lnSpc>
                <a:spcPct val="100000"/>
              </a:lnSpc>
              <a:spcBef>
                <a:spcPts val="770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deskriptivna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teorija</a:t>
            </a:r>
            <a:endParaRPr sz="2800" dirty="0">
              <a:latin typeface="Microsoft Sans Serif"/>
              <a:cs typeface="Microsoft Sans Serif"/>
            </a:endParaRPr>
          </a:p>
          <a:p>
            <a:pPr marL="462280" marR="5080" indent="-450215">
              <a:lnSpc>
                <a:spcPct val="100000"/>
              </a:lnSpc>
              <a:spcBef>
                <a:spcPts val="675"/>
              </a:spcBef>
              <a:buAutoNum type="arabicParenR"/>
              <a:tabLst>
                <a:tab pos="622300" algn="l"/>
              </a:tabLst>
            </a:pPr>
            <a:r>
              <a:rPr sz="2800" dirty="0">
                <a:latin typeface="Microsoft Sans Serif"/>
                <a:cs typeface="Microsoft Sans Serif"/>
              </a:rPr>
              <a:t>jedinstvena</a:t>
            </a:r>
            <a:r>
              <a:rPr sz="2800" spc="2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jer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joj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2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centru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dvosmerni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odnos 	</a:t>
            </a:r>
            <a:r>
              <a:rPr sz="2800" dirty="0">
                <a:latin typeface="Microsoft Sans Serif"/>
                <a:cs typeface="Microsoft Sans Serif"/>
              </a:rPr>
              <a:t>lidera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sledbenika</a:t>
            </a:r>
            <a:endParaRPr sz="2800" dirty="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67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naglašava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važnost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komunikacije</a:t>
            </a:r>
            <a:endParaRPr sz="2800" dirty="0">
              <a:latin typeface="Microsoft Sans Serif"/>
              <a:cs typeface="Microsoft Sans Serif"/>
            </a:endParaRPr>
          </a:p>
          <a:p>
            <a:pPr marL="428625" indent="-415925">
              <a:lnSpc>
                <a:spcPct val="100000"/>
              </a:lnSpc>
              <a:spcBef>
                <a:spcPts val="670"/>
              </a:spcBef>
              <a:buAutoNum type="arabicParenR"/>
              <a:tabLst>
                <a:tab pos="428625" algn="l"/>
              </a:tabLst>
            </a:pPr>
            <a:r>
              <a:rPr sz="2800" dirty="0">
                <a:latin typeface="Microsoft Sans Serif"/>
                <a:cs typeface="Microsoft Sans Serif"/>
              </a:rPr>
              <a:t>lideri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pozivaju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budnost</a:t>
            </a:r>
            <a:endParaRPr sz="2800" dirty="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67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empirijski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 err="1">
                <a:latin typeface="Microsoft Sans Serif"/>
                <a:cs typeface="Microsoft Sans Serif"/>
              </a:rPr>
              <a:t>potvr</a:t>
            </a:r>
            <a:r>
              <a:rPr lang="sr-Latn-RS" sz="2800" spc="-10" dirty="0">
                <a:latin typeface="Microsoft Sans Serif"/>
                <a:cs typeface="Microsoft Sans Serif"/>
              </a:rPr>
              <a:t>đ</a:t>
            </a:r>
            <a:r>
              <a:rPr sz="2800" spc="-10" dirty="0" err="1">
                <a:latin typeface="Microsoft Sans Serif"/>
                <a:cs typeface="Microsoft Sans Serif"/>
              </a:rPr>
              <a:t>ena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800" dirty="0">
              <a:latin typeface="Microsoft Sans Serif"/>
              <a:cs typeface="Microsoft Sans Serif"/>
            </a:endParaRPr>
          </a:p>
          <a:p>
            <a:pPr marL="486409" marR="6350" indent="-474345">
              <a:lnSpc>
                <a:spcPct val="100000"/>
              </a:lnSpc>
              <a:buAutoNum type="arabicParenR"/>
              <a:tabLst>
                <a:tab pos="622300" algn="l"/>
                <a:tab pos="1911350" algn="l"/>
                <a:tab pos="2345690" algn="l"/>
                <a:tab pos="4641850" algn="l"/>
                <a:tab pos="5432425" algn="l"/>
                <a:tab pos="5668645" algn="l"/>
                <a:tab pos="6222365" algn="l"/>
                <a:tab pos="8061959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prisutna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diskriminacija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ljudi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razmatraju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se 	</a:t>
            </a:r>
            <a:r>
              <a:rPr sz="2800" dirty="0">
                <a:latin typeface="Microsoft Sans Serif"/>
                <a:cs typeface="Microsoft Sans Serif"/>
              </a:rPr>
              <a:t>pitanja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vezana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pravičnost</a:t>
            </a:r>
            <a:endParaRPr sz="2800" dirty="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67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osnovne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ideje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teorije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nisu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dovoljno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razvijene</a:t>
            </a:r>
            <a:endParaRPr sz="2800" dirty="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67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dovedene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su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pitanje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mere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razmene lider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član</a:t>
            </a:r>
            <a:endParaRPr sz="2800" dirty="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670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mernim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skalama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nedostaje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validnost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sadržaja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52400"/>
            <a:ext cx="6571343" cy="1049235"/>
          </a:xfrm>
          <a:prstGeom prst="rect">
            <a:avLst/>
          </a:prstGeom>
        </p:spPr>
        <p:txBody>
          <a:bodyPr vert="horz" wrap="square" lIns="0" tIns="583946" rIns="0" bIns="0" rtlCol="0">
            <a:spAutoFit/>
          </a:bodyPr>
          <a:lstStyle/>
          <a:p>
            <a:pPr marL="2439035">
              <a:lnSpc>
                <a:spcPct val="100000"/>
              </a:lnSpc>
              <a:spcBef>
                <a:spcPts val="105"/>
              </a:spcBef>
            </a:pPr>
            <a:r>
              <a:rPr dirty="0"/>
              <a:t>Primene</a:t>
            </a:r>
            <a:r>
              <a:rPr spc="-140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358"/>
            <a:ext cx="557466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3484879" algn="l"/>
              </a:tabLst>
            </a:pPr>
            <a:r>
              <a:rPr sz="3200" spc="-10" dirty="0" err="1">
                <a:latin typeface="Microsoft Sans Serif"/>
                <a:cs typeface="Microsoft Sans Serif"/>
              </a:rPr>
              <a:t>unapre</a:t>
            </a:r>
            <a:r>
              <a:rPr lang="sr-Latn-RS" sz="3200" spc="-10" dirty="0">
                <a:latin typeface="Microsoft Sans Serif"/>
                <a:cs typeface="Microsoft Sans Serif"/>
              </a:rPr>
              <a:t>đ</a:t>
            </a:r>
            <a:r>
              <a:rPr sz="3200" spc="-10" dirty="0" err="1">
                <a:latin typeface="Microsoft Sans Serif"/>
                <a:cs typeface="Microsoft Sans Serif"/>
              </a:rPr>
              <a:t>enje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sopstvenog ponašanja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7821" y="1621358"/>
            <a:ext cx="16529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Microsoft Sans Serif"/>
                <a:cs typeface="Microsoft Sans Serif"/>
              </a:rPr>
              <a:t>liderskog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694813"/>
            <a:ext cx="8073390" cy="19960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endParaRPr lang="sr-Latn-RS" sz="32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>
                <a:latin typeface="Microsoft Sans Serif"/>
                <a:cs typeface="Microsoft Sans Serif"/>
              </a:rPr>
              <a:t>može</a:t>
            </a:r>
            <a:r>
              <a:rPr sz="3200" spc="-1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se</a:t>
            </a:r>
            <a:r>
              <a:rPr sz="3200" spc="-1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primenjivati</a:t>
            </a:r>
            <a:r>
              <a:rPr sz="3200" spc="-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na</a:t>
            </a:r>
            <a:r>
              <a:rPr sz="3200" spc="-15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svim</a:t>
            </a:r>
            <a:r>
              <a:rPr sz="3200" spc="-20" dirty="0">
                <a:latin typeface="Microsoft Sans Serif"/>
                <a:cs typeface="Microsoft Sans Serif"/>
              </a:rPr>
              <a:t>  </a:t>
            </a:r>
            <a:r>
              <a:rPr sz="3200" dirty="0">
                <a:latin typeface="Microsoft Sans Serif"/>
                <a:cs typeface="Microsoft Sans Serif"/>
              </a:rPr>
              <a:t>nivoima</a:t>
            </a:r>
            <a:r>
              <a:rPr sz="3200" spc="-15" dirty="0">
                <a:latin typeface="Microsoft Sans Serif"/>
                <a:cs typeface="Microsoft Sans Serif"/>
              </a:rPr>
              <a:t>  </a:t>
            </a:r>
            <a:r>
              <a:rPr sz="3200" spc="-50" dirty="0">
                <a:latin typeface="Microsoft Sans Serif"/>
                <a:cs typeface="Microsoft Sans Serif"/>
              </a:rPr>
              <a:t>u </a:t>
            </a:r>
            <a:r>
              <a:rPr sz="3200" dirty="0">
                <a:latin typeface="Microsoft Sans Serif"/>
                <a:cs typeface="Microsoft Sans Serif"/>
              </a:rPr>
              <a:t>organizaciji</a:t>
            </a:r>
            <a:r>
              <a:rPr sz="3200" spc="610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610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u</a:t>
            </a:r>
            <a:r>
              <a:rPr sz="3200" spc="610" dirty="0">
                <a:latin typeface="Microsoft Sans Serif"/>
                <a:cs typeface="Microsoft Sans Serif"/>
              </a:rPr>
              <a:t>   </a:t>
            </a:r>
            <a:r>
              <a:rPr sz="3200" dirty="0">
                <a:latin typeface="Microsoft Sans Serif"/>
                <a:cs typeface="Microsoft Sans Serif"/>
              </a:rPr>
              <a:t>različitim</a:t>
            </a:r>
            <a:r>
              <a:rPr sz="3200" spc="610" dirty="0">
                <a:latin typeface="Microsoft Sans Serif"/>
                <a:cs typeface="Microsoft Sans Serif"/>
              </a:rPr>
              <a:t>   </a:t>
            </a:r>
            <a:r>
              <a:rPr sz="3200" spc="-10" dirty="0">
                <a:latin typeface="Microsoft Sans Serif"/>
                <a:cs typeface="Microsoft Sans Serif"/>
              </a:rPr>
              <a:t>tipovima organizacija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</TotalTime>
  <Words>654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Gill Sans MT</vt:lpstr>
      <vt:lpstr>Microsoft Sans Serif</vt:lpstr>
      <vt:lpstr>Times New Roman</vt:lpstr>
      <vt:lpstr>Gallery</vt:lpstr>
      <vt:lpstr>TEORIJA RAZMENE LIDER-ČLAN   dr Jelisaveta Vučković</vt:lpstr>
      <vt:lpstr>Opis  teorije</vt:lpstr>
      <vt:lpstr>Prva istraživanja – Teorija vertikalnih odnosa povezanosti</vt:lpstr>
      <vt:lpstr>PowerPoint Presentation</vt:lpstr>
      <vt:lpstr>Grupe bliskih saradnika i grupe ostalih članova</vt:lpstr>
      <vt:lpstr>Kasnija istraživanja</vt:lpstr>
      <vt:lpstr>Stvaranje liderstva</vt:lpstr>
      <vt:lpstr>Faze u stvaranju liderstva</vt:lpstr>
      <vt:lpstr>PowerPoint Presentation</vt:lpstr>
      <vt:lpstr>2) faza upoznavanja</vt:lpstr>
      <vt:lpstr>Kako teorija objašnjava liderstvo?</vt:lpstr>
      <vt:lpstr>Prednosti i mane teorije</vt:lpstr>
      <vt:lpstr>Primene teorije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</dc:creator>
  <cp:lastModifiedBy>Miwshovi</cp:lastModifiedBy>
  <cp:revision>3</cp:revision>
  <dcterms:created xsi:type="dcterms:W3CDTF">2025-05-27T21:32:27Z</dcterms:created>
  <dcterms:modified xsi:type="dcterms:W3CDTF">2025-05-27T23:43:45Z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2010</vt:lpwstr>
  </property>
</Properties>
</file>