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661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08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860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802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8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8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7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527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3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3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438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3020" y="2502865"/>
            <a:ext cx="4997958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949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073020" y="2502865"/>
            <a:ext cx="5242180" cy="24141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TEORIJA</a:t>
            </a:r>
            <a:r>
              <a:rPr spc="55" dirty="0"/>
              <a:t> </a:t>
            </a:r>
            <a:r>
              <a:rPr spc="-10" dirty="0"/>
              <a:t>PUT-</a:t>
            </a:r>
            <a:r>
              <a:rPr spc="-20" dirty="0"/>
              <a:t>CILJ</a:t>
            </a:r>
            <a:br>
              <a:rPr lang="sr-Latn-RS" spc="-20"/>
            </a:br>
            <a:br>
              <a:rPr lang="sr-Latn-RS" spc="-20"/>
            </a:br>
            <a:br>
              <a:rPr lang="sr-Latn-RS" spc="-20"/>
            </a:br>
            <a:r>
              <a:rPr lang="sr-Latn-RS" sz="2400" spc="-20"/>
              <a:t>dr Jelisaveta Vučković</a:t>
            </a:r>
            <a:endParaRPr spc="-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1830">
              <a:lnSpc>
                <a:spcPct val="100000"/>
              </a:lnSpc>
              <a:spcBef>
                <a:spcPts val="100"/>
              </a:spcBef>
            </a:pPr>
            <a:r>
              <a:rPr dirty="0"/>
              <a:t>Opis</a:t>
            </a:r>
            <a:r>
              <a:rPr spc="-40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2587" y="741750"/>
            <a:ext cx="8378825" cy="6075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1940560" algn="l"/>
                <a:tab pos="3070225" algn="l"/>
                <a:tab pos="4201160" algn="l"/>
                <a:tab pos="5885180" algn="l"/>
                <a:tab pos="7968615" algn="l"/>
              </a:tabLst>
            </a:pPr>
            <a:endParaRPr lang="en-US" sz="2800" spc="-1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1940560" algn="l"/>
                <a:tab pos="3070225" algn="l"/>
                <a:tab pos="4201160" algn="l"/>
                <a:tab pos="5885180" algn="l"/>
                <a:tab pos="7968615" algn="l"/>
              </a:tabLst>
            </a:pPr>
            <a:r>
              <a:rPr sz="2800" spc="-10" dirty="0" err="1">
                <a:latin typeface="Microsoft Sans Serif"/>
                <a:cs typeface="Microsoft Sans Serif"/>
              </a:rPr>
              <a:t>izučava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kako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 err="1">
                <a:latin typeface="Microsoft Sans Serif"/>
                <a:cs typeface="Microsoft Sans Serif"/>
              </a:rPr>
              <a:t>lideri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motivišu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2800" spc="-10" dirty="0">
                <a:latin typeface="Microsoft Sans Serif"/>
                <a:cs typeface="Microsoft Sans Serif"/>
              </a:rPr>
              <a:t>đ</a:t>
            </a:r>
            <a:r>
              <a:rPr sz="2800" spc="-10" dirty="0" err="1">
                <a:latin typeface="Microsoft Sans Serif"/>
                <a:cs typeface="Microsoft Sans Serif"/>
              </a:rPr>
              <a:t>ene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da </a:t>
            </a:r>
            <a:r>
              <a:rPr sz="2800" dirty="0">
                <a:latin typeface="Microsoft Sans Serif"/>
                <a:cs typeface="Microsoft Sans Serif"/>
              </a:rPr>
              <a:t>postignu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zadate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ciljeve</a:t>
            </a:r>
            <a:endParaRPr sz="28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pojavljuje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70</a:t>
            </a:r>
            <a:r>
              <a:rPr lang="sr-Latn-RS" sz="2800" dirty="0">
                <a:latin typeface="Microsoft Sans Serif"/>
                <a:cs typeface="Microsoft Sans Serif"/>
              </a:rPr>
              <a:t>-</a:t>
            </a:r>
            <a:r>
              <a:rPr sz="2800" dirty="0" err="1">
                <a:latin typeface="Microsoft Sans Serif"/>
                <a:cs typeface="Microsoft Sans Serif"/>
              </a:rPr>
              <a:t>tih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godina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prošlog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veka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762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1487805" algn="l"/>
                <a:tab pos="1946275" algn="l"/>
                <a:tab pos="3711575" algn="l"/>
                <a:tab pos="5695950" algn="l"/>
                <a:tab pos="6075680" algn="l"/>
                <a:tab pos="7487284" algn="l"/>
                <a:tab pos="808482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važna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motivacija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zaposlenih,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osnovni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cilj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je </a:t>
            </a:r>
            <a:r>
              <a:rPr sz="2800" dirty="0">
                <a:latin typeface="Microsoft Sans Serif"/>
                <a:cs typeface="Microsoft Sans Serif"/>
              </a:rPr>
              <a:t>povećanje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učinka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zadovoljstva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zaposlenih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762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1766570" algn="l"/>
                <a:tab pos="3357879" algn="l"/>
                <a:tab pos="4432935" algn="l"/>
                <a:tab pos="5744845" algn="l"/>
                <a:tab pos="626681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odnos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 err="1">
                <a:latin typeface="Microsoft Sans Serif"/>
                <a:cs typeface="Microsoft Sans Serif"/>
              </a:rPr>
              <a:t>izme</a:t>
            </a:r>
            <a:r>
              <a:rPr lang="sr-Latn-RS" sz="2800" spc="-10" dirty="0">
                <a:latin typeface="Microsoft Sans Serif"/>
                <a:cs typeface="Microsoft Sans Serif"/>
              </a:rPr>
              <a:t>đ</a:t>
            </a:r>
            <a:r>
              <a:rPr sz="2800" spc="-10" dirty="0">
                <a:latin typeface="Microsoft Sans Serif"/>
                <a:cs typeface="Microsoft Sans Serif"/>
              </a:rPr>
              <a:t>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stila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lidera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 err="1">
                <a:latin typeface="Microsoft Sans Serif"/>
                <a:cs typeface="Microsoft Sans Serif"/>
              </a:rPr>
              <a:t>karakteristika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35" dirty="0" err="1">
                <a:latin typeface="Microsoft Sans Serif"/>
                <a:cs typeface="Microsoft Sans Serif"/>
              </a:rPr>
              <a:t>podre</a:t>
            </a:r>
            <a:r>
              <a:rPr lang="sr-Latn-RS" sz="2800" spc="-35" dirty="0">
                <a:latin typeface="Microsoft Sans Serif"/>
                <a:cs typeface="Microsoft Sans Serif"/>
              </a:rPr>
              <a:t>đ</a:t>
            </a:r>
            <a:r>
              <a:rPr sz="2800" spc="-35" dirty="0" err="1">
                <a:latin typeface="Microsoft Sans Serif"/>
                <a:cs typeface="Microsoft Sans Serif"/>
              </a:rPr>
              <a:t>enih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radnog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okruženja</a:t>
            </a:r>
            <a:endParaRPr sz="28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pretpostavka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teorije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teorija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očekivanja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lideri</a:t>
            </a:r>
            <a:r>
              <a:rPr sz="2800" spc="5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pomažu</a:t>
            </a:r>
            <a:r>
              <a:rPr sz="2800" spc="5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zaposlenima</a:t>
            </a:r>
            <a:r>
              <a:rPr sz="2800" spc="6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2800" spc="5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ostvare</a:t>
            </a:r>
            <a:r>
              <a:rPr sz="2800" spc="6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svoj</a:t>
            </a:r>
            <a:r>
              <a:rPr sz="2800" spc="5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cilj,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odabirom</a:t>
            </a:r>
            <a:r>
              <a:rPr sz="2800" spc="660" dirty="0">
                <a:solidFill>
                  <a:srgbClr val="FF0000"/>
                </a:solidFill>
                <a:latin typeface="Microsoft Sans Serif"/>
                <a:cs typeface="Microsoft Sans Serif"/>
              </a:rPr>
              <a:t> 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specifičnih</a:t>
            </a:r>
            <a:r>
              <a:rPr sz="2800" spc="665" dirty="0">
                <a:solidFill>
                  <a:srgbClr val="FF0000"/>
                </a:solidFill>
                <a:latin typeface="Microsoft Sans Serif"/>
                <a:cs typeface="Microsoft Sans Serif"/>
              </a:rPr>
              <a:t> 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ponašanja</a:t>
            </a:r>
            <a:r>
              <a:rPr sz="2800" spc="665" dirty="0">
                <a:solidFill>
                  <a:srgbClr val="FF0000"/>
                </a:solidFill>
                <a:latin typeface="Microsoft Sans Serif"/>
                <a:cs typeface="Microsoft Sans Serif"/>
              </a:rPr>
              <a:t> 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koja</a:t>
            </a:r>
            <a:r>
              <a:rPr sz="2800" spc="660" dirty="0">
                <a:solidFill>
                  <a:srgbClr val="FF0000"/>
                </a:solidFill>
                <a:latin typeface="Microsoft Sans Serif"/>
                <a:cs typeface="Microsoft Sans Serif"/>
              </a:rPr>
              <a:t>   </a:t>
            </a:r>
            <a:r>
              <a:rPr sz="28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su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najprikladnija</a:t>
            </a:r>
            <a:r>
              <a:rPr sz="28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u</a:t>
            </a:r>
            <a:r>
              <a:rPr sz="2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odnosu</a:t>
            </a:r>
            <a:r>
              <a:rPr sz="28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na</a:t>
            </a:r>
            <a:r>
              <a:rPr sz="2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potrebe</a:t>
            </a:r>
            <a:r>
              <a:rPr sz="2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zaposlenih</a:t>
            </a:r>
            <a:r>
              <a:rPr sz="2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2800" spc="-5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i</a:t>
            </a:r>
            <a:r>
              <a:rPr sz="28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situacij</a:t>
            </a:r>
            <a:r>
              <a:rPr lang="sr-Latn-RS"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e</a:t>
            </a:r>
            <a:r>
              <a:rPr sz="28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u</a:t>
            </a:r>
            <a:r>
              <a:rPr sz="28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kojima</a:t>
            </a:r>
            <a:r>
              <a:rPr sz="28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rade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415798"/>
            <a:ext cx="8948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Osnovna</a:t>
            </a:r>
            <a:r>
              <a:rPr sz="4000" spc="-40" dirty="0"/>
              <a:t> </a:t>
            </a:r>
            <a:r>
              <a:rPr sz="4000" dirty="0"/>
              <a:t>ideja</a:t>
            </a:r>
            <a:r>
              <a:rPr sz="4000" spc="-45" dirty="0"/>
              <a:t> </a:t>
            </a:r>
            <a:r>
              <a:rPr sz="4000" dirty="0"/>
              <a:t>teorije</a:t>
            </a:r>
            <a:r>
              <a:rPr sz="4000" spc="-20" dirty="0"/>
              <a:t> </a:t>
            </a:r>
            <a:r>
              <a:rPr sz="4000" spc="1045" dirty="0"/>
              <a:t>–</a:t>
            </a:r>
            <a:r>
              <a:rPr sz="4000" spc="-45" dirty="0"/>
              <a:t> </a:t>
            </a:r>
            <a:r>
              <a:rPr sz="4000" dirty="0"/>
              <a:t>House</a:t>
            </a:r>
            <a:r>
              <a:rPr sz="4000" spc="-45" dirty="0"/>
              <a:t> </a:t>
            </a:r>
            <a:r>
              <a:rPr sz="4000" dirty="0"/>
              <a:t>i</a:t>
            </a:r>
            <a:r>
              <a:rPr sz="4000" spc="-55" dirty="0"/>
              <a:t> </a:t>
            </a:r>
            <a:r>
              <a:rPr sz="4000" spc="-10" dirty="0"/>
              <a:t>Mitchell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981200" y="2667000"/>
            <a:ext cx="5334000" cy="1828800"/>
          </a:xfrm>
          <a:custGeom>
            <a:avLst/>
            <a:gdLst/>
            <a:ahLst/>
            <a:cxnLst/>
            <a:rect l="l" t="t" r="r" b="b"/>
            <a:pathLst>
              <a:path w="5334000" h="1828800">
                <a:moveTo>
                  <a:pt x="0" y="457200"/>
                </a:moveTo>
                <a:lnTo>
                  <a:pt x="4000500" y="457200"/>
                </a:lnTo>
                <a:lnTo>
                  <a:pt x="4000500" y="0"/>
                </a:lnTo>
                <a:lnTo>
                  <a:pt x="5334000" y="914400"/>
                </a:lnTo>
                <a:lnTo>
                  <a:pt x="4000500" y="1828800"/>
                </a:lnTo>
                <a:lnTo>
                  <a:pt x="4000500" y="1371600"/>
                </a:lnTo>
                <a:lnTo>
                  <a:pt x="0" y="13716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7510" y="3426332"/>
            <a:ext cx="342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put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7182" y="3426332"/>
            <a:ext cx="342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put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19437" y="2357437"/>
            <a:ext cx="1838325" cy="2066925"/>
            <a:chOff x="3119437" y="2357437"/>
            <a:chExt cx="1838325" cy="2066925"/>
          </a:xfrm>
        </p:grpSpPr>
        <p:sp>
          <p:nvSpPr>
            <p:cNvPr id="7" name="object 7"/>
            <p:cNvSpPr/>
            <p:nvPr/>
          </p:nvSpPr>
          <p:spPr>
            <a:xfrm>
              <a:off x="3124200" y="2362200"/>
              <a:ext cx="1828800" cy="2057400"/>
            </a:xfrm>
            <a:custGeom>
              <a:avLst/>
              <a:gdLst/>
              <a:ahLst/>
              <a:cxnLst/>
              <a:rect l="l" t="t" r="r" b="b"/>
              <a:pathLst>
                <a:path w="1828800" h="2057400">
                  <a:moveTo>
                    <a:pt x="717296" y="0"/>
                  </a:moveTo>
                  <a:lnTo>
                    <a:pt x="0" y="370459"/>
                  </a:lnTo>
                  <a:lnTo>
                    <a:pt x="643636" y="798322"/>
                  </a:lnTo>
                  <a:lnTo>
                    <a:pt x="425196" y="924433"/>
                  </a:lnTo>
                  <a:lnTo>
                    <a:pt x="1034796" y="1332230"/>
                  </a:lnTo>
                  <a:lnTo>
                    <a:pt x="847725" y="1420622"/>
                  </a:lnTo>
                  <a:lnTo>
                    <a:pt x="1828800" y="2057400"/>
                  </a:lnTo>
                  <a:lnTo>
                    <a:pt x="1250314" y="1226565"/>
                  </a:lnTo>
                  <a:lnTo>
                    <a:pt x="1403477" y="1143635"/>
                  </a:lnTo>
                  <a:lnTo>
                    <a:pt x="935609" y="647446"/>
                  </a:lnTo>
                  <a:lnTo>
                    <a:pt x="1088771" y="579120"/>
                  </a:lnTo>
                  <a:lnTo>
                    <a:pt x="7172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24200" y="2362200"/>
              <a:ext cx="1828800" cy="2057400"/>
            </a:xfrm>
            <a:custGeom>
              <a:avLst/>
              <a:gdLst/>
              <a:ahLst/>
              <a:cxnLst/>
              <a:rect l="l" t="t" r="r" b="b"/>
              <a:pathLst>
                <a:path w="1828800" h="2057400">
                  <a:moveTo>
                    <a:pt x="717296" y="0"/>
                  </a:moveTo>
                  <a:lnTo>
                    <a:pt x="1088771" y="579120"/>
                  </a:lnTo>
                  <a:lnTo>
                    <a:pt x="935609" y="647446"/>
                  </a:lnTo>
                  <a:lnTo>
                    <a:pt x="1403477" y="1143635"/>
                  </a:lnTo>
                  <a:lnTo>
                    <a:pt x="1250314" y="1226565"/>
                  </a:lnTo>
                  <a:lnTo>
                    <a:pt x="1828800" y="2057400"/>
                  </a:lnTo>
                  <a:lnTo>
                    <a:pt x="847725" y="1420622"/>
                  </a:lnTo>
                  <a:lnTo>
                    <a:pt x="1034796" y="1332230"/>
                  </a:lnTo>
                  <a:lnTo>
                    <a:pt x="425196" y="924433"/>
                  </a:lnTo>
                  <a:lnTo>
                    <a:pt x="643636" y="798322"/>
                  </a:lnTo>
                  <a:lnTo>
                    <a:pt x="0" y="370459"/>
                  </a:lnTo>
                  <a:lnTo>
                    <a:pt x="71729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27375" y="1702130"/>
            <a:ext cx="16878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Sans Serif"/>
                <a:cs typeface="Microsoft Sans Serif"/>
              </a:rPr>
              <a:t>prepreka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(e)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40" y="3153536"/>
            <a:ext cx="1412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 err="1">
                <a:latin typeface="Microsoft Sans Serif"/>
                <a:cs typeface="Microsoft Sans Serif"/>
              </a:rPr>
              <a:t>Podre</a:t>
            </a:r>
            <a:r>
              <a:rPr lang="sr-Latn-RS" sz="2400" spc="-50" dirty="0">
                <a:latin typeface="Microsoft Sans Serif"/>
                <a:cs typeface="Microsoft Sans Serif"/>
              </a:rPr>
              <a:t>đ</a:t>
            </a:r>
            <a:r>
              <a:rPr sz="2400" spc="-50" dirty="0" err="1">
                <a:latin typeface="Microsoft Sans Serif"/>
                <a:cs typeface="Microsoft Sans Serif"/>
              </a:rPr>
              <a:t>eni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60334" y="3037713"/>
            <a:ext cx="1127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Sans Serif"/>
                <a:cs typeface="Microsoft Sans Serif"/>
              </a:rPr>
              <a:t>Cilj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(evi)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9100" y="4714494"/>
            <a:ext cx="2461260" cy="191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Sans Serif"/>
                <a:cs typeface="Microsoft Sans Serif"/>
              </a:rPr>
              <a:t>Liderstvo </a:t>
            </a:r>
            <a:r>
              <a:rPr sz="2400" spc="-20" dirty="0">
                <a:latin typeface="Microsoft Sans Serif"/>
                <a:cs typeface="Microsoft Sans Serif"/>
              </a:rPr>
              <a:t>put-cilj</a:t>
            </a:r>
            <a:endParaRPr sz="2400" dirty="0">
              <a:latin typeface="Microsoft Sans Serif"/>
              <a:cs typeface="Microsoft Sans Serif"/>
            </a:endParaRPr>
          </a:p>
          <a:p>
            <a:pPr marL="100330" indent="-97155">
              <a:lnSpc>
                <a:spcPct val="100000"/>
              </a:lnSpc>
              <a:spcBef>
                <a:spcPts val="2405"/>
              </a:spcBef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Definiše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ciljeve</a:t>
            </a:r>
            <a:endParaRPr sz="2000" dirty="0">
              <a:latin typeface="Microsoft Sans Serif"/>
              <a:cs typeface="Microsoft Sans Serif"/>
            </a:endParaRPr>
          </a:p>
          <a:p>
            <a:pPr marL="100330" indent="-97155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Razjašnjava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put</a:t>
            </a:r>
            <a:endParaRPr sz="2000" dirty="0">
              <a:latin typeface="Microsoft Sans Serif"/>
              <a:cs typeface="Microsoft Sans Serif"/>
            </a:endParaRPr>
          </a:p>
          <a:p>
            <a:pPr marL="100330" indent="-97155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Otklanja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prepreke</a:t>
            </a:r>
            <a:endParaRPr sz="2000" dirty="0">
              <a:latin typeface="Microsoft Sans Serif"/>
              <a:cs typeface="Microsoft Sans Serif"/>
            </a:endParaRPr>
          </a:p>
          <a:p>
            <a:pPr marL="100330" indent="-97155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spc="-35" dirty="0" err="1">
                <a:latin typeface="Microsoft Sans Serif"/>
                <a:cs typeface="Microsoft Sans Serif"/>
              </a:rPr>
              <a:t>Obezbe</a:t>
            </a:r>
            <a:r>
              <a:rPr lang="sr-Latn-RS" sz="2000" spc="-35" dirty="0">
                <a:latin typeface="Microsoft Sans Serif"/>
                <a:cs typeface="Microsoft Sans Serif"/>
              </a:rPr>
              <a:t>đ</a:t>
            </a:r>
            <a:r>
              <a:rPr sz="2000" spc="-35" dirty="0" err="1">
                <a:latin typeface="Microsoft Sans Serif"/>
                <a:cs typeface="Microsoft Sans Serif"/>
              </a:rPr>
              <a:t>uje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podršku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882" y="257258"/>
            <a:ext cx="657134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Glavne</a:t>
            </a:r>
            <a:r>
              <a:rPr spc="-120" dirty="0"/>
              <a:t> </a:t>
            </a:r>
            <a:r>
              <a:rPr dirty="0" err="1"/>
              <a:t>komponente</a:t>
            </a:r>
            <a:r>
              <a:rPr spc="-114" dirty="0"/>
              <a:t> </a:t>
            </a:r>
            <a:r>
              <a:rPr lang="sr-Latn-RS" spc="-114" dirty="0"/>
              <a:t> </a:t>
            </a:r>
            <a:r>
              <a:rPr spc="-10" dirty="0" err="1"/>
              <a:t>teorije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2514600" y="5638800"/>
            <a:ext cx="4495800" cy="1219200"/>
          </a:xfrm>
          <a:custGeom>
            <a:avLst/>
            <a:gdLst/>
            <a:ahLst/>
            <a:cxnLst/>
            <a:rect l="l" t="t" r="r" b="b"/>
            <a:pathLst>
              <a:path w="4495800" h="1219200">
                <a:moveTo>
                  <a:pt x="0" y="304800"/>
                </a:moveTo>
                <a:lnTo>
                  <a:pt x="3371850" y="304800"/>
                </a:lnTo>
                <a:lnTo>
                  <a:pt x="3371850" y="0"/>
                </a:lnTo>
                <a:lnTo>
                  <a:pt x="4495800" y="609600"/>
                </a:lnTo>
                <a:lnTo>
                  <a:pt x="3371850" y="1219199"/>
                </a:lnTo>
                <a:lnTo>
                  <a:pt x="3371850" y="914400"/>
                </a:lnTo>
                <a:lnTo>
                  <a:pt x="0" y="914400"/>
                </a:lnTo>
                <a:lnTo>
                  <a:pt x="0" y="3048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90950" y="6046723"/>
            <a:ext cx="1380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Motivacija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056169"/>
              </p:ext>
            </p:extLst>
          </p:nvPr>
        </p:nvGraphicFramePr>
        <p:xfrm>
          <a:off x="2433637" y="985837"/>
          <a:ext cx="4495800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0">
                <a:tc gridSpan="2">
                  <a:txBody>
                    <a:bodyPr/>
                    <a:lstStyle/>
                    <a:p>
                      <a:pPr marL="1036955" marR="10293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dirty="0">
                          <a:latin typeface="Arial"/>
                          <a:cs typeface="Arial"/>
                        </a:rPr>
                        <a:t>Ponašanja</a:t>
                      </a:r>
                      <a:r>
                        <a:rPr sz="2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latin typeface="Arial"/>
                          <a:cs typeface="Arial"/>
                        </a:rPr>
                        <a:t>lidera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Naredbodavno Podržavajuće Participativno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Usmereno</a:t>
                      </a:r>
                      <a:r>
                        <a:rPr sz="24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24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postignuće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 gridSpan="2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400" dirty="0" err="1">
                          <a:latin typeface="Microsoft Sans Serif"/>
                          <a:cs typeface="Microsoft Sans Serif"/>
                        </a:rPr>
                        <a:t>Karakteristike</a:t>
                      </a:r>
                      <a:r>
                        <a:rPr sz="2400" spc="-1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 err="1">
                          <a:latin typeface="Microsoft Sans Serif"/>
                          <a:cs typeface="Microsoft Sans Serif"/>
                        </a:rPr>
                        <a:t>podre</a:t>
                      </a:r>
                      <a:r>
                        <a:rPr lang="sr-Latn-RS" sz="2400" spc="-10" dirty="0">
                          <a:latin typeface="Microsoft Sans Serif"/>
                          <a:cs typeface="Microsoft Sans Serif"/>
                        </a:rPr>
                        <a:t>đ</a:t>
                      </a:r>
                      <a:r>
                        <a:rPr sz="2400" spc="-10" dirty="0" err="1">
                          <a:latin typeface="Microsoft Sans Serif"/>
                          <a:cs typeface="Microsoft Sans Serif"/>
                        </a:rPr>
                        <a:t>enih</a:t>
                      </a:r>
                      <a:endParaRPr sz="2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Karakteristike</a:t>
                      </a:r>
                      <a:r>
                        <a:rPr sz="2400" spc="-1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zadatka</a:t>
                      </a:r>
                      <a:endParaRPr sz="2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3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83540" y="5970523"/>
            <a:ext cx="1428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Microsoft Sans Serif"/>
                <a:cs typeface="Microsoft Sans Serif"/>
              </a:rPr>
              <a:t>Sledbenici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5209" y="5970523"/>
            <a:ext cx="1127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Sans Serif"/>
                <a:cs typeface="Microsoft Sans Serif"/>
              </a:rPr>
              <a:t>Cilj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(evi)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7700" y="5334000"/>
            <a:ext cx="228600" cy="609600"/>
          </a:xfrm>
          <a:custGeom>
            <a:avLst/>
            <a:gdLst/>
            <a:ahLst/>
            <a:cxnLst/>
            <a:rect l="l" t="t" r="r" b="b"/>
            <a:pathLst>
              <a:path w="228600" h="609600">
                <a:moveTo>
                  <a:pt x="76200" y="381000"/>
                </a:moveTo>
                <a:lnTo>
                  <a:pt x="0" y="381000"/>
                </a:lnTo>
                <a:lnTo>
                  <a:pt x="114300" y="609600"/>
                </a:lnTo>
                <a:lnTo>
                  <a:pt x="209550" y="419100"/>
                </a:lnTo>
                <a:lnTo>
                  <a:pt x="76200" y="419100"/>
                </a:lnTo>
                <a:lnTo>
                  <a:pt x="76200" y="381000"/>
                </a:lnTo>
                <a:close/>
              </a:path>
              <a:path w="228600" h="609600">
                <a:moveTo>
                  <a:pt x="152400" y="0"/>
                </a:moveTo>
                <a:lnTo>
                  <a:pt x="76200" y="0"/>
                </a:lnTo>
                <a:lnTo>
                  <a:pt x="76200" y="419100"/>
                </a:lnTo>
                <a:lnTo>
                  <a:pt x="152400" y="419100"/>
                </a:lnTo>
                <a:lnTo>
                  <a:pt x="152400" y="0"/>
                </a:lnTo>
                <a:close/>
              </a:path>
              <a:path w="228600" h="609600">
                <a:moveTo>
                  <a:pt x="228600" y="381000"/>
                </a:moveTo>
                <a:lnTo>
                  <a:pt x="152400" y="381000"/>
                </a:lnTo>
                <a:lnTo>
                  <a:pt x="152400" y="419100"/>
                </a:lnTo>
                <a:lnTo>
                  <a:pt x="209550" y="419100"/>
                </a:lnTo>
                <a:lnTo>
                  <a:pt x="228600" y="381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457200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Glavne</a:t>
            </a:r>
            <a:r>
              <a:rPr spc="-120" dirty="0"/>
              <a:t> </a:t>
            </a:r>
            <a:r>
              <a:rPr dirty="0"/>
              <a:t>komponente</a:t>
            </a:r>
            <a:r>
              <a:rPr spc="-114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7050" y="1143000"/>
            <a:ext cx="8089900" cy="547497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406400" indent="-393700">
              <a:lnSpc>
                <a:spcPct val="100000"/>
              </a:lnSpc>
              <a:spcBef>
                <a:spcPts val="1070"/>
              </a:spcBef>
              <a:buAutoNum type="arabicPeriod"/>
              <a:tabLst>
                <a:tab pos="406400" algn="l"/>
              </a:tabLst>
            </a:pPr>
            <a:r>
              <a:rPr sz="2800" b="1" dirty="0" err="1">
                <a:latin typeface="Arial"/>
                <a:cs typeface="Arial"/>
              </a:rPr>
              <a:t>Ponašanja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lidera</a:t>
            </a:r>
            <a:endParaRPr sz="2800" dirty="0">
              <a:latin typeface="Arial"/>
              <a:cs typeface="Arial"/>
            </a:endParaRPr>
          </a:p>
          <a:p>
            <a:pPr marL="475615" lvl="1" indent="-294005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5615" algn="l"/>
              </a:tabLst>
            </a:pPr>
            <a:r>
              <a:rPr sz="2000" dirty="0">
                <a:latin typeface="Microsoft Sans Serif"/>
                <a:cs typeface="Microsoft Sans Serif"/>
              </a:rPr>
              <a:t>Naredbodavno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liderstvo</a:t>
            </a:r>
            <a:endParaRPr sz="2000" dirty="0">
              <a:latin typeface="Microsoft Sans Serif"/>
              <a:cs typeface="Microsoft Sans Serif"/>
            </a:endParaRPr>
          </a:p>
          <a:p>
            <a:pPr marL="447040" lvl="1" indent="-294640">
              <a:lnSpc>
                <a:spcPct val="100000"/>
              </a:lnSpc>
              <a:spcBef>
                <a:spcPts val="330"/>
              </a:spcBef>
              <a:buAutoNum type="arabicParenR"/>
              <a:tabLst>
                <a:tab pos="447040" algn="l"/>
              </a:tabLst>
            </a:pPr>
            <a:r>
              <a:rPr sz="2000" dirty="0">
                <a:latin typeface="Microsoft Sans Serif"/>
                <a:cs typeface="Microsoft Sans Serif"/>
              </a:rPr>
              <a:t>Liderstvo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podrške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Participativno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liderstvo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Liderstvo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usmereno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postignuća</a:t>
            </a:r>
            <a:endParaRPr sz="2000" dirty="0">
              <a:latin typeface="Microsoft Sans Serif"/>
              <a:cs typeface="Microsoft Sans Serif"/>
            </a:endParaRPr>
          </a:p>
          <a:p>
            <a:pPr marL="406400" indent="-393700">
              <a:lnSpc>
                <a:spcPct val="100000"/>
              </a:lnSpc>
              <a:spcBef>
                <a:spcPts val="315"/>
              </a:spcBef>
              <a:buAutoNum type="arabicPeriod" startAt="2"/>
              <a:tabLst>
                <a:tab pos="406400" algn="l"/>
              </a:tabLst>
            </a:pPr>
            <a:r>
              <a:rPr sz="2800" b="1" dirty="0">
                <a:latin typeface="Arial"/>
                <a:cs typeface="Arial"/>
              </a:rPr>
              <a:t>Karakteristike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podređenih</a:t>
            </a:r>
            <a:endParaRPr sz="2800" dirty="0">
              <a:latin typeface="Arial"/>
              <a:cs typeface="Arial"/>
            </a:endParaRPr>
          </a:p>
          <a:p>
            <a:pPr marL="475615" lvl="1" indent="-294005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5615" algn="l"/>
              </a:tabLst>
            </a:pPr>
            <a:r>
              <a:rPr sz="2000" dirty="0">
                <a:latin typeface="Microsoft Sans Serif"/>
                <a:cs typeface="Microsoft Sans Serif"/>
              </a:rPr>
              <a:t>potrebe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pripadanjem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preferencije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prema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stepenu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strukturisanosti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želja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kontrolom</a:t>
            </a:r>
            <a:endParaRPr sz="2000" dirty="0">
              <a:latin typeface="Microsoft Sans Serif"/>
              <a:cs typeface="Microsoft Sans Serif"/>
            </a:endParaRPr>
          </a:p>
          <a:p>
            <a:pPr marL="476250" lvl="1" indent="-294640">
              <a:lnSpc>
                <a:spcPct val="100000"/>
              </a:lnSpc>
              <a:spcBef>
                <a:spcPts val="685"/>
              </a:spcBef>
              <a:buAutoNum type="arabicParenR"/>
              <a:tabLst>
                <a:tab pos="476250" algn="l"/>
              </a:tabLst>
            </a:pPr>
            <a:r>
              <a:rPr sz="2000" dirty="0" err="1">
                <a:latin typeface="Microsoft Sans Serif"/>
                <a:cs typeface="Microsoft Sans Serif"/>
              </a:rPr>
              <a:t>lično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vi</a:t>
            </a:r>
            <a:r>
              <a:rPr lang="sr-Latn-RS" sz="2000" spc="-40" dirty="0">
                <a:latin typeface="Microsoft Sans Serif"/>
                <a:cs typeface="Microsoft Sans Serif"/>
              </a:rPr>
              <a:t>đ</a:t>
            </a:r>
            <a:r>
              <a:rPr sz="2000" spc="-40" dirty="0" err="1">
                <a:latin typeface="Microsoft Sans Serif"/>
                <a:cs typeface="Microsoft Sans Serif"/>
              </a:rPr>
              <a:t>enje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stepena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sopstvenih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sposobnosti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obavljanje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zadatka</a:t>
            </a:r>
            <a:endParaRPr sz="2000" dirty="0">
              <a:latin typeface="Microsoft Sans Serif"/>
              <a:cs typeface="Microsoft Sans Serif"/>
            </a:endParaRPr>
          </a:p>
          <a:p>
            <a:pPr marL="406400" indent="-393700">
              <a:lnSpc>
                <a:spcPct val="100000"/>
              </a:lnSpc>
              <a:spcBef>
                <a:spcPts val="400"/>
              </a:spcBef>
              <a:buAutoNum type="arabicPeriod" startAt="3"/>
              <a:tabLst>
                <a:tab pos="406400" algn="l"/>
              </a:tabLst>
            </a:pPr>
            <a:r>
              <a:rPr sz="2800" b="1" dirty="0">
                <a:latin typeface="Arial"/>
                <a:cs typeface="Arial"/>
              </a:rPr>
              <a:t>Karakteristike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zadataka</a:t>
            </a:r>
            <a:endParaRPr sz="2800" dirty="0">
              <a:latin typeface="Arial"/>
              <a:cs typeface="Arial"/>
            </a:endParaRPr>
          </a:p>
          <a:p>
            <a:pPr marL="475615" lvl="1" indent="-294005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5615" algn="l"/>
              </a:tabLst>
            </a:pPr>
            <a:r>
              <a:rPr sz="2000" spc="-30" dirty="0" err="1">
                <a:latin typeface="Microsoft Sans Serif"/>
                <a:cs typeface="Microsoft Sans Serif"/>
              </a:rPr>
              <a:t>utvr</a:t>
            </a:r>
            <a:r>
              <a:rPr lang="sr-Latn-RS" sz="2000" spc="-30" dirty="0">
                <a:latin typeface="Microsoft Sans Serif"/>
                <a:cs typeface="Microsoft Sans Serif"/>
              </a:rPr>
              <a:t>đ</a:t>
            </a:r>
            <a:r>
              <a:rPr sz="2000" spc="-30" dirty="0" err="1">
                <a:latin typeface="Microsoft Sans Serif"/>
                <a:cs typeface="Microsoft Sans Serif"/>
              </a:rPr>
              <a:t>ivanje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 err="1">
                <a:latin typeface="Microsoft Sans Serif"/>
                <a:cs typeface="Microsoft Sans Serif"/>
              </a:rPr>
              <a:t>zadataka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2000" spc="-10" dirty="0">
                <a:latin typeface="Microsoft Sans Serif"/>
                <a:cs typeface="Microsoft Sans Serif"/>
              </a:rPr>
              <a:t>đ</a:t>
            </a:r>
            <a:r>
              <a:rPr sz="2000" spc="-10" dirty="0" err="1">
                <a:latin typeface="Microsoft Sans Serif"/>
                <a:cs typeface="Microsoft Sans Serif"/>
              </a:rPr>
              <a:t>enih</a:t>
            </a:r>
            <a:endParaRPr sz="2000" dirty="0">
              <a:latin typeface="Microsoft Sans Serif"/>
              <a:cs typeface="Microsoft Sans Serif"/>
            </a:endParaRPr>
          </a:p>
          <a:p>
            <a:pPr marL="447040" lvl="1" indent="-294640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47040" algn="l"/>
              </a:tabLst>
            </a:pPr>
            <a:r>
              <a:rPr sz="2000" dirty="0">
                <a:latin typeface="Microsoft Sans Serif"/>
                <a:cs typeface="Microsoft Sans Serif"/>
              </a:rPr>
              <a:t>formalni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autoriteta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primarna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radna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 err="1">
                <a:latin typeface="Microsoft Sans Serif"/>
                <a:cs typeface="Microsoft Sans Serif"/>
              </a:rPr>
              <a:t>grupa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2000" spc="-10" dirty="0">
                <a:latin typeface="Microsoft Sans Serif"/>
                <a:cs typeface="Microsoft Sans Serif"/>
              </a:rPr>
              <a:t>đ</a:t>
            </a:r>
            <a:r>
              <a:rPr sz="2000" spc="-10" dirty="0" err="1">
                <a:latin typeface="Microsoft Sans Serif"/>
                <a:cs typeface="Microsoft Sans Serif"/>
              </a:rPr>
              <a:t>enih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299720"/>
            <a:ext cx="54991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Ponašanje</a:t>
            </a:r>
            <a:r>
              <a:rPr spc="-40" dirty="0"/>
              <a:t> </a:t>
            </a:r>
            <a:r>
              <a:rPr dirty="0"/>
              <a:t>lidera</a:t>
            </a:r>
            <a:r>
              <a:rPr spc="-60" dirty="0"/>
              <a:t> </a:t>
            </a:r>
            <a:r>
              <a:rPr spc="1155" dirty="0"/>
              <a:t>–</a:t>
            </a:r>
            <a:r>
              <a:rPr spc="-25" dirty="0"/>
              <a:t> </a:t>
            </a:r>
            <a:r>
              <a:rPr spc="-20" dirty="0"/>
              <a:t>stil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048258"/>
            <a:ext cx="8378190" cy="57016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Naredbodavno</a:t>
            </a:r>
            <a:r>
              <a:rPr sz="2800" b="1" spc="229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liderstvo</a:t>
            </a:r>
            <a:r>
              <a:rPr sz="2800" b="1" spc="229" dirty="0">
                <a:latin typeface="Arial"/>
                <a:cs typeface="Arial"/>
              </a:rPr>
              <a:t> 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26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sledbenicima</a:t>
            </a:r>
            <a:r>
              <a:rPr sz="2800" spc="270" dirty="0">
                <a:latin typeface="Microsoft Sans Serif"/>
                <a:cs typeface="Microsoft Sans Serif"/>
              </a:rPr>
              <a:t>  </a:t>
            </a:r>
            <a:r>
              <a:rPr sz="2800" spc="-20" dirty="0">
                <a:latin typeface="Microsoft Sans Serif"/>
                <a:cs typeface="Microsoft Sans Serif"/>
              </a:rPr>
              <a:t>daje </a:t>
            </a:r>
            <a:r>
              <a:rPr sz="2800" dirty="0">
                <a:latin typeface="Microsoft Sans Serif"/>
                <a:cs typeface="Microsoft Sans Serif"/>
              </a:rPr>
              <a:t>instrukcije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vezi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zadatkom,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šta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njih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očekuje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vremenske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rokove,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postavlja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standarde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latin typeface="Microsoft Sans Serif"/>
                <a:cs typeface="Microsoft Sans Serif"/>
              </a:rPr>
              <a:t>radne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" dirty="0" err="1">
                <a:latin typeface="Microsoft Sans Serif"/>
                <a:cs typeface="Microsoft Sans Serif"/>
              </a:rPr>
              <a:t>učinke</a:t>
            </a:r>
            <a:r>
              <a:rPr lang="sr-Latn-RS" sz="2800" spc="-10" dirty="0">
                <a:latin typeface="Microsoft Sans Serif"/>
                <a:cs typeface="Microsoft Sans Serif"/>
              </a:rPr>
              <a:t> i dr.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6985" indent="-342900" algn="just">
              <a:lnSpc>
                <a:spcPct val="90000"/>
              </a:lnSpc>
              <a:spcBef>
                <a:spcPts val="6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Liderstvo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podrške</a:t>
            </a:r>
            <a:r>
              <a:rPr sz="2800" b="1" spc="105" dirty="0">
                <a:latin typeface="Arial"/>
                <a:cs typeface="Arial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ponašanje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uvažavanja,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27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otvoren,</a:t>
            </a:r>
            <a:r>
              <a:rPr sz="2800" spc="28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druželjubiv</a:t>
            </a:r>
            <a:r>
              <a:rPr sz="2800" spc="28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28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brine</a:t>
            </a:r>
            <a:r>
              <a:rPr sz="2800" spc="28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</a:t>
            </a:r>
            <a:r>
              <a:rPr sz="2800" spc="275" dirty="0">
                <a:latin typeface="Microsoft Sans Serif"/>
                <a:cs typeface="Microsoft Sans Serif"/>
              </a:rPr>
              <a:t>   </a:t>
            </a:r>
            <a:r>
              <a:rPr sz="2800" spc="-10" dirty="0">
                <a:latin typeface="Microsoft Sans Serif"/>
                <a:cs typeface="Microsoft Sans Serif"/>
              </a:rPr>
              <a:t>ljudskim </a:t>
            </a:r>
            <a:r>
              <a:rPr sz="2800" dirty="0">
                <a:latin typeface="Microsoft Sans Serif"/>
                <a:cs typeface="Microsoft Sans Serif"/>
              </a:rPr>
              <a:t>potrebama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sledbenika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6350" indent="-342900" algn="just">
              <a:lnSpc>
                <a:spcPct val="90000"/>
              </a:lnSpc>
              <a:spcBef>
                <a:spcPts val="67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Participativno</a:t>
            </a:r>
            <a:r>
              <a:rPr sz="2800" b="1" spc="54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liderstvo</a:t>
            </a:r>
            <a:r>
              <a:rPr sz="2800" b="1" spc="550" dirty="0">
                <a:latin typeface="Arial"/>
                <a:cs typeface="Arial"/>
              </a:rPr>
              <a:t> 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58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lider</a:t>
            </a:r>
            <a:r>
              <a:rPr sz="2800" spc="59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koji</a:t>
            </a:r>
            <a:r>
              <a:rPr sz="2800" spc="590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poziva </a:t>
            </a:r>
            <a:r>
              <a:rPr sz="2800" dirty="0">
                <a:latin typeface="Microsoft Sans Serif"/>
                <a:cs typeface="Microsoft Sans Serif"/>
              </a:rPr>
              <a:t>sledbenike</a:t>
            </a:r>
            <a:r>
              <a:rPr sz="2800" spc="23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24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učestvuju</a:t>
            </a:r>
            <a:r>
              <a:rPr sz="2800" spc="2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24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procesu</a:t>
            </a:r>
            <a:r>
              <a:rPr sz="2800" spc="240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donošenja </a:t>
            </a:r>
            <a:r>
              <a:rPr sz="2800" dirty="0">
                <a:latin typeface="Microsoft Sans Serif"/>
                <a:cs typeface="Microsoft Sans Serif"/>
              </a:rPr>
              <a:t>odluka,</a:t>
            </a:r>
            <a:r>
              <a:rPr sz="2800" spc="509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konsultuje</a:t>
            </a:r>
            <a:r>
              <a:rPr sz="2800" spc="52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50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</a:t>
            </a:r>
            <a:r>
              <a:rPr sz="2800" spc="51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sledbenicima,</a:t>
            </a:r>
            <a:r>
              <a:rPr sz="2800" spc="530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traži </a:t>
            </a:r>
            <a:r>
              <a:rPr sz="2800" dirty="0">
                <a:latin typeface="Microsoft Sans Serif"/>
                <a:cs typeface="Microsoft Sans Serif"/>
              </a:rPr>
              <a:t>njihove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ideje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integriše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njihove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sugestije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odluke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7620" indent="-342900" algn="just">
              <a:lnSpc>
                <a:spcPts val="302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Liderstvo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usmereno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na</a:t>
            </a:r>
            <a:r>
              <a:rPr sz="2800" b="1" spc="5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postignuća</a:t>
            </a:r>
            <a:r>
              <a:rPr sz="2800" b="1" spc="505" dirty="0">
                <a:latin typeface="Arial"/>
                <a:cs typeface="Arial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5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podstiče </a:t>
            </a:r>
            <a:r>
              <a:rPr sz="2800" dirty="0">
                <a:latin typeface="Microsoft Sans Serif"/>
                <a:cs typeface="Microsoft Sans Serif"/>
              </a:rPr>
              <a:t>saradnike</a:t>
            </a:r>
            <a:r>
              <a:rPr sz="2800" spc="22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22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posao</a:t>
            </a:r>
            <a:r>
              <a:rPr sz="2800" spc="22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obavljaju</a:t>
            </a:r>
            <a:r>
              <a:rPr sz="2800" spc="22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220" dirty="0">
                <a:latin typeface="Microsoft Sans Serif"/>
                <a:cs typeface="Microsoft Sans Serif"/>
              </a:rPr>
              <a:t>   </a:t>
            </a:r>
            <a:r>
              <a:rPr sz="2800" spc="-10" dirty="0">
                <a:latin typeface="Microsoft Sans Serif"/>
                <a:cs typeface="Microsoft Sans Serif"/>
              </a:rPr>
              <a:t>najvišem </a:t>
            </a:r>
            <a:r>
              <a:rPr sz="2800" dirty="0">
                <a:latin typeface="Microsoft Sans Serif"/>
                <a:cs typeface="Microsoft Sans Serif"/>
              </a:rPr>
              <a:t>mogućem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nivou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473741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Glavne</a:t>
            </a:r>
            <a:r>
              <a:rPr spc="-120" dirty="0"/>
              <a:t> </a:t>
            </a:r>
            <a:r>
              <a:rPr dirty="0"/>
              <a:t>komponente</a:t>
            </a:r>
            <a:r>
              <a:rPr spc="-114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924081"/>
            <a:ext cx="8089265" cy="547497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406400" indent="-393700">
              <a:lnSpc>
                <a:spcPct val="100000"/>
              </a:lnSpc>
              <a:spcBef>
                <a:spcPts val="1070"/>
              </a:spcBef>
              <a:buAutoNum type="arabicPeriod"/>
              <a:tabLst>
                <a:tab pos="406400" algn="l"/>
              </a:tabLst>
            </a:pPr>
            <a:r>
              <a:rPr sz="2800" b="1" dirty="0">
                <a:latin typeface="Arial"/>
                <a:cs typeface="Arial"/>
              </a:rPr>
              <a:t>Ponašanja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lidera</a:t>
            </a:r>
            <a:endParaRPr sz="2800" dirty="0">
              <a:latin typeface="Arial"/>
              <a:cs typeface="Arial"/>
            </a:endParaRPr>
          </a:p>
          <a:p>
            <a:pPr marL="475615" lvl="1" indent="-294005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5615" algn="l"/>
              </a:tabLst>
            </a:pPr>
            <a:r>
              <a:rPr sz="2000" dirty="0">
                <a:latin typeface="Microsoft Sans Serif"/>
                <a:cs typeface="Microsoft Sans Serif"/>
              </a:rPr>
              <a:t>Naredbodavno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liderstvo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33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Liderstvo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podrške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Participativno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liderstvo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Liderstvo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usmereno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postignuća</a:t>
            </a:r>
            <a:endParaRPr sz="2000" dirty="0">
              <a:latin typeface="Microsoft Sans Serif"/>
              <a:cs typeface="Microsoft Sans Serif"/>
            </a:endParaRPr>
          </a:p>
          <a:p>
            <a:pPr marL="405765" indent="-393065">
              <a:lnSpc>
                <a:spcPct val="100000"/>
              </a:lnSpc>
              <a:spcBef>
                <a:spcPts val="315"/>
              </a:spcBef>
              <a:buAutoNum type="arabicPeriod" startAt="2"/>
              <a:tabLst>
                <a:tab pos="405765" algn="l"/>
              </a:tabLst>
            </a:pPr>
            <a:r>
              <a:rPr sz="2800" b="1" dirty="0">
                <a:latin typeface="Arial"/>
                <a:cs typeface="Arial"/>
              </a:rPr>
              <a:t>Karakteristike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podređenih</a:t>
            </a:r>
            <a:endParaRPr sz="2800" dirty="0">
              <a:latin typeface="Arial"/>
              <a:cs typeface="Arial"/>
            </a:endParaRPr>
          </a:p>
          <a:p>
            <a:pPr marL="475615" lvl="1" indent="-294005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5615" algn="l"/>
              </a:tabLst>
            </a:pPr>
            <a:r>
              <a:rPr sz="2000" dirty="0">
                <a:latin typeface="Microsoft Sans Serif"/>
                <a:cs typeface="Microsoft Sans Serif"/>
              </a:rPr>
              <a:t>potrebe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pripadanjem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preferencije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prema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stepenu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strukturisanosti</a:t>
            </a:r>
            <a:endParaRPr sz="2000" dirty="0">
              <a:latin typeface="Microsoft Sans Serif"/>
              <a:cs typeface="Microsoft Sans Serif"/>
            </a:endParaRPr>
          </a:p>
          <a:p>
            <a:pPr marL="447040" lvl="1" indent="-294640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7040" algn="l"/>
              </a:tabLst>
            </a:pPr>
            <a:r>
              <a:rPr sz="2000" dirty="0">
                <a:latin typeface="Microsoft Sans Serif"/>
                <a:cs typeface="Microsoft Sans Serif"/>
              </a:rPr>
              <a:t>želja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 </a:t>
            </a:r>
            <a:r>
              <a:rPr sz="2000" spc="-10" dirty="0">
                <a:latin typeface="Microsoft Sans Serif"/>
                <a:cs typeface="Microsoft Sans Serif"/>
              </a:rPr>
              <a:t>kontrolom</a:t>
            </a:r>
            <a:endParaRPr sz="2000" dirty="0">
              <a:latin typeface="Microsoft Sans Serif"/>
              <a:cs typeface="Microsoft Sans Serif"/>
            </a:endParaRPr>
          </a:p>
          <a:p>
            <a:pPr marL="475615" lvl="1" indent="-294005">
              <a:lnSpc>
                <a:spcPct val="100000"/>
              </a:lnSpc>
              <a:spcBef>
                <a:spcPts val="685"/>
              </a:spcBef>
              <a:buAutoNum type="arabicParenR"/>
              <a:tabLst>
                <a:tab pos="475615" algn="l"/>
              </a:tabLst>
            </a:pPr>
            <a:r>
              <a:rPr sz="2000" dirty="0" err="1">
                <a:latin typeface="Microsoft Sans Serif"/>
                <a:cs typeface="Microsoft Sans Serif"/>
              </a:rPr>
              <a:t>lično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vi</a:t>
            </a:r>
            <a:r>
              <a:rPr lang="sr-Latn-RS" sz="2000" spc="-45" dirty="0">
                <a:latin typeface="Microsoft Sans Serif"/>
                <a:cs typeface="Microsoft Sans Serif"/>
              </a:rPr>
              <a:t>đ</a:t>
            </a:r>
            <a:r>
              <a:rPr sz="2000" spc="-45" dirty="0" err="1">
                <a:latin typeface="Microsoft Sans Serif"/>
                <a:cs typeface="Microsoft Sans Serif"/>
              </a:rPr>
              <a:t>enje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stepena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sopstvenih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sposobnosti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za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obavljanje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zadatka</a:t>
            </a:r>
            <a:endParaRPr sz="2000" dirty="0">
              <a:latin typeface="Microsoft Sans Serif"/>
              <a:cs typeface="Microsoft Sans Serif"/>
            </a:endParaRPr>
          </a:p>
          <a:p>
            <a:pPr marL="406400" indent="-393700">
              <a:lnSpc>
                <a:spcPct val="100000"/>
              </a:lnSpc>
              <a:spcBef>
                <a:spcPts val="400"/>
              </a:spcBef>
              <a:buAutoNum type="arabicPeriod" startAt="3"/>
              <a:tabLst>
                <a:tab pos="406400" algn="l"/>
              </a:tabLst>
            </a:pPr>
            <a:r>
              <a:rPr sz="2800" b="1" dirty="0">
                <a:latin typeface="Arial"/>
                <a:cs typeface="Arial"/>
              </a:rPr>
              <a:t>Karakteristike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zadataka</a:t>
            </a:r>
            <a:endParaRPr sz="2800" dirty="0">
              <a:latin typeface="Arial"/>
              <a:cs typeface="Arial"/>
            </a:endParaRPr>
          </a:p>
          <a:p>
            <a:pPr marL="476250" lvl="1" indent="-294640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476250" algn="l"/>
              </a:tabLst>
            </a:pPr>
            <a:r>
              <a:rPr sz="2000" spc="-35" dirty="0" err="1">
                <a:latin typeface="Microsoft Sans Serif"/>
                <a:cs typeface="Microsoft Sans Serif"/>
              </a:rPr>
              <a:t>utvr</a:t>
            </a:r>
            <a:r>
              <a:rPr lang="sr-Latn-RS" sz="2000" spc="-35" dirty="0">
                <a:latin typeface="Microsoft Sans Serif"/>
                <a:cs typeface="Microsoft Sans Serif"/>
              </a:rPr>
              <a:t>đ</a:t>
            </a:r>
            <a:r>
              <a:rPr sz="2000" spc="-35" dirty="0" err="1">
                <a:latin typeface="Microsoft Sans Serif"/>
                <a:cs typeface="Microsoft Sans Serif"/>
              </a:rPr>
              <a:t>ivanje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 err="1">
                <a:latin typeface="Microsoft Sans Serif"/>
                <a:cs typeface="Microsoft Sans Serif"/>
              </a:rPr>
              <a:t>zadataka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2000" spc="-10" dirty="0">
                <a:latin typeface="Microsoft Sans Serif"/>
                <a:cs typeface="Microsoft Sans Serif"/>
              </a:rPr>
              <a:t>đ</a:t>
            </a:r>
            <a:r>
              <a:rPr sz="2000" spc="-10" dirty="0" err="1">
                <a:latin typeface="Microsoft Sans Serif"/>
                <a:cs typeface="Microsoft Sans Serif"/>
              </a:rPr>
              <a:t>enih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formalni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autoriteta</a:t>
            </a:r>
            <a:endParaRPr sz="2000" dirty="0">
              <a:latin typeface="Microsoft Sans Serif"/>
              <a:cs typeface="Microsoft Sans Serif"/>
            </a:endParaRPr>
          </a:p>
          <a:p>
            <a:pPr marL="446405" lvl="1" indent="-294005">
              <a:lnSpc>
                <a:spcPct val="100000"/>
              </a:lnSpc>
              <a:spcBef>
                <a:spcPts val="240"/>
              </a:spcBef>
              <a:buAutoNum type="arabicParenR"/>
              <a:tabLst>
                <a:tab pos="446405" algn="l"/>
              </a:tabLst>
            </a:pPr>
            <a:r>
              <a:rPr sz="2000" dirty="0">
                <a:latin typeface="Microsoft Sans Serif"/>
                <a:cs typeface="Microsoft Sans Serif"/>
              </a:rPr>
              <a:t>primarna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radna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 err="1">
                <a:latin typeface="Microsoft Sans Serif"/>
                <a:cs typeface="Microsoft Sans Serif"/>
              </a:rPr>
              <a:t>grupa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0" dirty="0" err="1">
                <a:latin typeface="Microsoft Sans Serif"/>
                <a:cs typeface="Microsoft Sans Serif"/>
              </a:rPr>
              <a:t>podre</a:t>
            </a:r>
            <a:r>
              <a:rPr lang="sr-Latn-RS" sz="2000" spc="-10" dirty="0">
                <a:latin typeface="Microsoft Sans Serif"/>
                <a:cs typeface="Microsoft Sans Serif"/>
              </a:rPr>
              <a:t>đ</a:t>
            </a:r>
            <a:r>
              <a:rPr sz="2000" spc="-10" dirty="0" err="1">
                <a:latin typeface="Microsoft Sans Serif"/>
                <a:cs typeface="Microsoft Sans Serif"/>
              </a:rPr>
              <a:t>enih</a:t>
            </a:r>
            <a:endParaRPr sz="20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5734" y="842928"/>
            <a:ext cx="2627375" cy="19400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68250"/>
            <a:ext cx="62477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Karakteristike</a:t>
            </a:r>
            <a:r>
              <a:rPr spc="-100" dirty="0"/>
              <a:t> </a:t>
            </a:r>
            <a:r>
              <a:rPr spc="-10" dirty="0"/>
              <a:t>sledbenika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515" y="938529"/>
            <a:ext cx="8644890" cy="2244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3705" indent="-421005" algn="just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433705" algn="l"/>
              </a:tabLst>
            </a:pPr>
            <a:r>
              <a:rPr sz="2800" dirty="0">
                <a:latin typeface="Microsoft Sans Serif"/>
                <a:cs typeface="Microsoft Sans Serif"/>
              </a:rPr>
              <a:t>Potreba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pripadnošću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jaka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želja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pripadnošću</a:t>
            </a:r>
            <a:endParaRPr sz="2800" dirty="0">
              <a:latin typeface="Microsoft Sans Serif"/>
              <a:cs typeface="Microsoft Sans Serif"/>
            </a:endParaRPr>
          </a:p>
          <a:p>
            <a:pPr marL="394970" algn="just">
              <a:lnSpc>
                <a:spcPct val="100000"/>
              </a:lnSpc>
            </a:pPr>
            <a:r>
              <a:rPr sz="2800" dirty="0">
                <a:latin typeface="Microsoft Sans Serif"/>
                <a:cs typeface="Microsoft Sans Serif"/>
              </a:rPr>
              <a:t>-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liderstvo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podrške</a:t>
            </a:r>
            <a:endParaRPr sz="2800" dirty="0">
              <a:latin typeface="Microsoft Sans Serif"/>
              <a:cs typeface="Microsoft Sans Serif"/>
            </a:endParaRPr>
          </a:p>
          <a:p>
            <a:pPr marL="394970" marR="5080" indent="-382905" algn="just">
              <a:lnSpc>
                <a:spcPct val="100000"/>
              </a:lnSpc>
              <a:spcBef>
                <a:spcPts val="675"/>
              </a:spcBef>
              <a:buAutoNum type="arabicParenR" startAt="2"/>
              <a:tabLst>
                <a:tab pos="394970" algn="l"/>
                <a:tab pos="508000" algn="l"/>
              </a:tabLst>
            </a:pP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dirty="0" err="1">
                <a:latin typeface="Microsoft Sans Serif"/>
                <a:cs typeface="Microsoft Sans Serif"/>
              </a:rPr>
              <a:t>Preferencije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dirty="0" err="1">
                <a:latin typeface="Microsoft Sans Serif"/>
                <a:cs typeface="Microsoft Sans Serif"/>
              </a:rPr>
              <a:t>odre</a:t>
            </a:r>
            <a:r>
              <a:rPr lang="sr-Latn-RS" sz="2800" dirty="0">
                <a:latin typeface="Microsoft Sans Serif"/>
                <a:cs typeface="Microsoft Sans Serif"/>
              </a:rPr>
              <a:t>đ</a:t>
            </a:r>
            <a:r>
              <a:rPr sz="2800" dirty="0" err="1">
                <a:latin typeface="Microsoft Sans Serif"/>
                <a:cs typeface="Microsoft Sans Serif"/>
              </a:rPr>
              <a:t>enog</a:t>
            </a:r>
            <a:r>
              <a:rPr sz="2800" spc="43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stepena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strukturiranosti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spc="675" dirty="0">
                <a:latin typeface="Microsoft Sans Serif"/>
                <a:cs typeface="Microsoft Sans Serif"/>
              </a:rPr>
              <a:t>– </a:t>
            </a:r>
            <a:r>
              <a:rPr sz="2800" dirty="0">
                <a:latin typeface="Microsoft Sans Serif"/>
                <a:cs typeface="Microsoft Sans Serif"/>
              </a:rPr>
              <a:t>skloni</a:t>
            </a:r>
            <a:r>
              <a:rPr sz="2800" spc="56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dogmama</a:t>
            </a:r>
            <a:r>
              <a:rPr sz="2800" spc="57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55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autoritetu</a:t>
            </a:r>
            <a:r>
              <a:rPr sz="2800" spc="570" dirty="0">
                <a:latin typeface="Microsoft Sans Serif"/>
                <a:cs typeface="Microsoft Sans Serif"/>
              </a:rPr>
              <a:t> 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555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naredbodavno liderstvo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4040" y="3670172"/>
            <a:ext cx="766190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39264" algn="l"/>
                <a:tab pos="3505835" algn="l"/>
                <a:tab pos="5152390" algn="l"/>
                <a:tab pos="638365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podrške,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eksterni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lokus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kontrole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515" y="3243452"/>
            <a:ext cx="86429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581660" algn="l"/>
                <a:tab pos="1619885" algn="l"/>
                <a:tab pos="2261235" algn="l"/>
                <a:tab pos="4089400" algn="l"/>
                <a:tab pos="4554220" algn="l"/>
                <a:tab pos="5789930" algn="l"/>
                <a:tab pos="6887845" algn="l"/>
                <a:tab pos="8419465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3)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Želja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za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kontrolom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75" dirty="0">
                <a:latin typeface="Microsoft Sans Serif"/>
                <a:cs typeface="Microsoft Sans Serif"/>
              </a:rPr>
              <a:t>–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interni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lokus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kontrole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75" dirty="0">
                <a:latin typeface="Microsoft Sans Serif"/>
                <a:cs typeface="Microsoft Sans Serif"/>
              </a:rPr>
              <a:t>–</a:t>
            </a:r>
            <a:endParaRPr sz="28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800" spc="675" dirty="0">
                <a:latin typeface="Microsoft Sans Serif"/>
                <a:cs typeface="Microsoft Sans Serif"/>
              </a:rPr>
              <a:t>–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1515" y="4011002"/>
            <a:ext cx="8646795" cy="233045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94970" algn="just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Microsoft Sans Serif"/>
                <a:cs typeface="Microsoft Sans Serif"/>
              </a:rPr>
              <a:t>naredbodavno</a:t>
            </a:r>
            <a:r>
              <a:rPr sz="2800" spc="-1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</a:t>
            </a:r>
            <a:endParaRPr sz="2800">
              <a:latin typeface="Microsoft Sans Serif"/>
              <a:cs typeface="Microsoft Sans Serif"/>
            </a:endParaRPr>
          </a:p>
          <a:p>
            <a:pPr marL="394970" marR="5080" indent="-382905" algn="just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Microsoft Sans Serif"/>
                <a:cs typeface="Microsoft Sans Serif"/>
              </a:rPr>
              <a:t>4)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Sagledavanje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sopstvene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sposobnosti</a:t>
            </a:r>
            <a:r>
              <a:rPr sz="2800" spc="1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obavljanje </a:t>
            </a:r>
            <a:r>
              <a:rPr sz="2800" dirty="0">
                <a:latin typeface="Microsoft Sans Serif"/>
                <a:cs typeface="Microsoft Sans Serif"/>
              </a:rPr>
              <a:t>zadatka</a:t>
            </a:r>
            <a:r>
              <a:rPr sz="2800" spc="160" dirty="0">
                <a:latin typeface="Microsoft Sans Serif"/>
                <a:cs typeface="Microsoft Sans Serif"/>
              </a:rPr>
              <a:t> 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16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samouverenost</a:t>
            </a:r>
            <a:r>
              <a:rPr sz="2800" spc="16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sledbenika</a:t>
            </a:r>
            <a:r>
              <a:rPr sz="2800" spc="17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16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vezi</a:t>
            </a:r>
            <a:r>
              <a:rPr sz="2800" spc="170" dirty="0">
                <a:latin typeface="Microsoft Sans Serif"/>
                <a:cs typeface="Microsoft Sans Serif"/>
              </a:rPr>
              <a:t>  </a:t>
            </a:r>
            <a:r>
              <a:rPr sz="2800" spc="-25" dirty="0">
                <a:latin typeface="Microsoft Sans Serif"/>
                <a:cs typeface="Microsoft Sans Serif"/>
              </a:rPr>
              <a:t>sa </a:t>
            </a:r>
            <a:r>
              <a:rPr sz="2800" dirty="0">
                <a:latin typeface="Microsoft Sans Serif"/>
                <a:cs typeface="Microsoft Sans Serif"/>
              </a:rPr>
              <a:t>njihovim</a:t>
            </a:r>
            <a:r>
              <a:rPr sz="2800" spc="4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sposobnostima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raste</a:t>
            </a:r>
            <a:r>
              <a:rPr sz="2800" spc="4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=</a:t>
            </a:r>
            <a:r>
              <a:rPr sz="2800" spc="4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opada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potreba</a:t>
            </a:r>
            <a:r>
              <a:rPr sz="2800" spc="43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za </a:t>
            </a:r>
            <a:r>
              <a:rPr sz="2800" dirty="0">
                <a:latin typeface="Microsoft Sans Serif"/>
                <a:cs typeface="Microsoft Sans Serif"/>
              </a:rPr>
              <a:t>naredbodavnim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liderstvom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94298"/>
            <a:ext cx="759269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Kako</a:t>
            </a:r>
            <a:r>
              <a:rPr spc="-114" dirty="0"/>
              <a:t> </a:t>
            </a:r>
            <a:r>
              <a:rPr dirty="0"/>
              <a:t>teorija</a:t>
            </a:r>
            <a:r>
              <a:rPr spc="-90" dirty="0"/>
              <a:t> </a:t>
            </a:r>
            <a:r>
              <a:rPr dirty="0"/>
              <a:t>objašnjava</a:t>
            </a:r>
            <a:r>
              <a:rPr spc="-90" dirty="0"/>
              <a:t> </a:t>
            </a:r>
            <a:r>
              <a:rPr spc="-10" dirty="0"/>
              <a:t>liderstvo?</a:t>
            </a:r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4312" y="747712"/>
          <a:ext cx="8686800" cy="6015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dirty="0">
                          <a:latin typeface="Arial"/>
                          <a:cs typeface="Arial"/>
                        </a:rPr>
                        <a:t>Ponašanje</a:t>
                      </a:r>
                      <a:r>
                        <a:rPr sz="2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latin typeface="Arial"/>
                          <a:cs typeface="Arial"/>
                        </a:rPr>
                        <a:t>lidera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dirty="0">
                          <a:latin typeface="Arial"/>
                          <a:cs typeface="Arial"/>
                        </a:rPr>
                        <a:t>Članovi</a:t>
                      </a:r>
                      <a:r>
                        <a:rPr sz="2400" b="1" spc="-10" dirty="0">
                          <a:latin typeface="Arial"/>
                          <a:cs typeface="Arial"/>
                        </a:rPr>
                        <a:t> grupe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7791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Karakteristike zadatka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6975">
                <a:tc>
                  <a:txBody>
                    <a:bodyPr/>
                    <a:lstStyle/>
                    <a:p>
                      <a:pPr marL="90805" marR="534035">
                        <a:lnSpc>
                          <a:spcPct val="108400"/>
                        </a:lnSpc>
                        <a:spcBef>
                          <a:spcPts val="60"/>
                        </a:spcBef>
                      </a:pPr>
                      <a:r>
                        <a:rPr sz="2400" b="1" i="1" spc="-10" dirty="0">
                          <a:latin typeface="Arial"/>
                          <a:cs typeface="Arial"/>
                        </a:rPr>
                        <a:t>Naredbodavno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Pruža</a:t>
                      </a:r>
                      <a:r>
                        <a:rPr sz="2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smernice</a:t>
                      </a:r>
                      <a:r>
                        <a:rPr sz="2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i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psihološku</a:t>
                      </a:r>
                      <a:r>
                        <a:rPr sz="20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strukturu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Skloni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dogmama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Skloni</a:t>
                      </a:r>
                      <a:r>
                        <a:rPr sz="2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autoritetu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043305">
                        <a:lnSpc>
                          <a:spcPts val="2880"/>
                        </a:lnSpc>
                        <a:spcBef>
                          <a:spcPts val="5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Neizvestan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Nejasna</a:t>
                      </a:r>
                      <a:r>
                        <a:rPr sz="20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pravila Složen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20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i="1" dirty="0">
                          <a:latin typeface="Arial"/>
                          <a:cs typeface="Arial"/>
                        </a:rPr>
                        <a:t>Pružanje</a:t>
                      </a:r>
                      <a:r>
                        <a:rPr sz="24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spc="-10" dirty="0">
                          <a:latin typeface="Arial"/>
                          <a:cs typeface="Arial"/>
                        </a:rPr>
                        <a:t>podrške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Pruža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brigu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Nezadovoljni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167005">
                        <a:lnSpc>
                          <a:spcPct val="12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Potrebna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im</a:t>
                      </a:r>
                      <a:r>
                        <a:rPr sz="2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pripadnost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Potrebna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im</a:t>
                      </a:r>
                      <a:r>
                        <a:rPr sz="2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ljudskost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Često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2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ponavlja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Dosadan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8737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Pojednostavljen</a:t>
                      </a:r>
                      <a:r>
                        <a:rPr sz="2000" spc="-50" dirty="0">
                          <a:latin typeface="Microsoft Sans Serif"/>
                          <a:cs typeface="Microsoft Sans Serif"/>
                        </a:rPr>
                        <a:t> i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mehanički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697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b="1" i="1" spc="-10" dirty="0">
                          <a:latin typeface="Arial"/>
                          <a:cs typeface="Arial"/>
                        </a:rPr>
                        <a:t>Participacija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Omogućava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uključenost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Samostalni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 marR="381000">
                        <a:lnSpc>
                          <a:spcPct val="120000"/>
                        </a:lnSpc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Potreba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za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kontrolom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Potreba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za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jasnoćom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155065">
                        <a:lnSpc>
                          <a:spcPts val="2880"/>
                        </a:lnSpc>
                        <a:spcBef>
                          <a:spcPts val="1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Neizvestan Nejasan Nestrukturisan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1745">
                <a:tc>
                  <a:txBody>
                    <a:bodyPr/>
                    <a:lstStyle/>
                    <a:p>
                      <a:pPr marL="90805" marR="591820">
                        <a:lnSpc>
                          <a:spcPct val="108400"/>
                        </a:lnSpc>
                        <a:spcBef>
                          <a:spcPts val="70"/>
                        </a:spcBef>
                      </a:pPr>
                      <a:r>
                        <a:rPr sz="2400" b="1" i="1" dirty="0">
                          <a:latin typeface="Arial"/>
                          <a:cs typeface="Arial"/>
                        </a:rPr>
                        <a:t>Usmerenost</a:t>
                      </a:r>
                      <a:r>
                        <a:rPr sz="2400" b="1" i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spc="-25" dirty="0">
                          <a:latin typeface="Arial"/>
                          <a:cs typeface="Arial"/>
                        </a:rPr>
                        <a:t>na </a:t>
                      </a:r>
                      <a:r>
                        <a:rPr sz="2400" b="1" i="1" spc="-10" dirty="0">
                          <a:latin typeface="Arial"/>
                          <a:cs typeface="Arial"/>
                        </a:rPr>
                        <a:t>postignuće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Pruža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izazov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Visoka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očekivanja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Potreba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za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isticanjem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776095">
                        <a:lnSpc>
                          <a:spcPts val="2880"/>
                        </a:lnSpc>
                        <a:spcBef>
                          <a:spcPts val="10"/>
                        </a:spcBef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Nejasan Izazovan Složen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457200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100"/>
              </a:spcBef>
            </a:pPr>
            <a:r>
              <a:rPr dirty="0"/>
              <a:t>Prednosti</a:t>
            </a:r>
            <a:r>
              <a:rPr spc="20" dirty="0"/>
              <a:t> </a:t>
            </a:r>
            <a:r>
              <a:rPr dirty="0"/>
              <a:t>i</a:t>
            </a:r>
            <a:r>
              <a:rPr spc="20" dirty="0"/>
              <a:t> </a:t>
            </a:r>
            <a:r>
              <a:rPr dirty="0"/>
              <a:t>mane</a:t>
            </a:r>
            <a:r>
              <a:rPr spc="25" dirty="0"/>
              <a:t> </a:t>
            </a:r>
            <a:r>
              <a:rPr spc="-10" dirty="0"/>
              <a:t>teorije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4170" y="1143000"/>
            <a:ext cx="8455660" cy="5685531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600710" marR="6350" indent="-588645">
              <a:lnSpc>
                <a:spcPts val="3460"/>
              </a:lnSpc>
              <a:spcBef>
                <a:spcPts val="535"/>
              </a:spcBef>
              <a:buAutoNum type="arabicParenR"/>
              <a:tabLst>
                <a:tab pos="622300" algn="l"/>
                <a:tab pos="1797050" algn="l"/>
                <a:tab pos="2339975" algn="l"/>
                <a:tab pos="3020060" algn="l"/>
                <a:tab pos="3472179" algn="l"/>
                <a:tab pos="6113780" algn="l"/>
                <a:tab pos="771715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fokus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na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4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konceptualno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različita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stila 	liderstva</a:t>
            </a:r>
            <a:endParaRPr sz="3200" dirty="0">
              <a:latin typeface="Microsoft Sans Serif"/>
              <a:cs typeface="Microsoft Sans Serif"/>
            </a:endParaRPr>
          </a:p>
          <a:p>
            <a:pPr marL="622300" marR="6350" indent="-610235">
              <a:lnSpc>
                <a:spcPts val="3460"/>
              </a:lnSpc>
              <a:spcBef>
                <a:spcPts val="765"/>
              </a:spcBef>
              <a:buAutoNum type="arabicParenR"/>
              <a:tabLst>
                <a:tab pos="622300" algn="l"/>
                <a:tab pos="800735" algn="l"/>
                <a:tab pos="2762250" algn="l"/>
                <a:tab pos="4382770" algn="l"/>
                <a:tab pos="6614159" algn="l"/>
                <a:tab pos="7334884" algn="l"/>
              </a:tabLst>
            </a:pP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integriše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načela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motivacije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iz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teorije očekivanja</a:t>
            </a:r>
            <a:endParaRPr sz="3200" dirty="0">
              <a:latin typeface="Microsoft Sans Serif"/>
              <a:cs typeface="Microsoft Sans Serif"/>
            </a:endParaRPr>
          </a:p>
          <a:p>
            <a:pPr marL="484505" indent="-471805">
              <a:lnSpc>
                <a:spcPct val="100000"/>
              </a:lnSpc>
              <a:spcBef>
                <a:spcPts val="330"/>
              </a:spcBef>
              <a:buAutoNum type="arabicParenR"/>
              <a:tabLst>
                <a:tab pos="484505" algn="l"/>
              </a:tabLst>
            </a:pPr>
            <a:r>
              <a:rPr sz="3200" dirty="0">
                <a:latin typeface="Microsoft Sans Serif"/>
                <a:cs typeface="Microsoft Sans Serif"/>
              </a:rPr>
              <a:t>pruža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praktičan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model</a:t>
            </a:r>
            <a:endParaRPr sz="3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85"/>
              </a:spcBef>
            </a:pPr>
            <a:endParaRPr sz="3200" dirty="0">
              <a:latin typeface="Microsoft Sans Serif"/>
              <a:cs typeface="Microsoft Sans Serif"/>
            </a:endParaRPr>
          </a:p>
          <a:p>
            <a:pPr marL="483870" indent="-471170">
              <a:lnSpc>
                <a:spcPct val="100000"/>
              </a:lnSpc>
              <a:buAutoNum type="arabicParenR"/>
              <a:tabLst>
                <a:tab pos="483870" algn="l"/>
              </a:tabLst>
            </a:pPr>
            <a:r>
              <a:rPr sz="3200" dirty="0">
                <a:latin typeface="Microsoft Sans Serif"/>
                <a:cs typeface="Microsoft Sans Serif"/>
              </a:rPr>
              <a:t>složena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je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velik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joj je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obim</a:t>
            </a:r>
            <a:endParaRPr sz="3200" dirty="0">
              <a:latin typeface="Microsoft Sans Serif"/>
              <a:cs typeface="Microsoft Sans Serif"/>
            </a:endParaRPr>
          </a:p>
          <a:p>
            <a:pPr marL="483870" indent="-471170">
              <a:lnSpc>
                <a:spcPct val="100000"/>
              </a:lnSpc>
              <a:spcBef>
                <a:spcPts val="385"/>
              </a:spcBef>
              <a:buAutoNum type="arabicParenR"/>
              <a:tabLst>
                <a:tab pos="483870" algn="l"/>
              </a:tabLst>
            </a:pPr>
            <a:r>
              <a:rPr sz="3200" dirty="0">
                <a:latin typeface="Microsoft Sans Serif"/>
                <a:cs typeface="Microsoft Sans Serif"/>
              </a:rPr>
              <a:t>samo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je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delimično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empirijski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0" dirty="0" err="1">
                <a:latin typeface="Microsoft Sans Serif"/>
                <a:cs typeface="Microsoft Sans Serif"/>
              </a:rPr>
              <a:t>potvr</a:t>
            </a:r>
            <a:r>
              <a:rPr lang="sr-Latn-RS" sz="3200" spc="-10" dirty="0">
                <a:latin typeface="Microsoft Sans Serif"/>
                <a:cs typeface="Microsoft Sans Serif"/>
              </a:rPr>
              <a:t>đ</a:t>
            </a:r>
            <a:r>
              <a:rPr sz="3200" spc="-10" dirty="0" err="1">
                <a:latin typeface="Microsoft Sans Serif"/>
                <a:cs typeface="Microsoft Sans Serif"/>
              </a:rPr>
              <a:t>ena</a:t>
            </a:r>
            <a:endParaRPr sz="3200" dirty="0">
              <a:latin typeface="Microsoft Sans Serif"/>
              <a:cs typeface="Microsoft Sans Serif"/>
            </a:endParaRPr>
          </a:p>
          <a:p>
            <a:pPr marL="622300" marR="5080" indent="-610235">
              <a:lnSpc>
                <a:spcPts val="3460"/>
              </a:lnSpc>
              <a:spcBef>
                <a:spcPts val="815"/>
              </a:spcBef>
              <a:buAutoNum type="arabicParenR"/>
              <a:tabLst>
                <a:tab pos="622300" algn="l"/>
                <a:tab pos="724535" algn="l"/>
                <a:tab pos="1524635" algn="l"/>
                <a:tab pos="3816985" algn="l"/>
                <a:tab pos="5676265" algn="l"/>
                <a:tab pos="7133590" algn="l"/>
              </a:tabLst>
            </a:pP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ne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objašnjava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dovoljno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odnos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5" dirty="0" err="1">
                <a:latin typeface="Microsoft Sans Serif"/>
                <a:cs typeface="Microsoft Sans Serif"/>
              </a:rPr>
              <a:t>izme</a:t>
            </a:r>
            <a:r>
              <a:rPr lang="sr-Latn-RS" sz="3200" spc="-105" dirty="0">
                <a:latin typeface="Microsoft Sans Serif"/>
                <a:cs typeface="Microsoft Sans Serif"/>
              </a:rPr>
              <a:t>đ</a:t>
            </a:r>
            <a:r>
              <a:rPr sz="3200" spc="-105" dirty="0">
                <a:latin typeface="Microsoft Sans Serif"/>
                <a:cs typeface="Microsoft Sans Serif"/>
              </a:rPr>
              <a:t>u </a:t>
            </a:r>
            <a:r>
              <a:rPr sz="3200" dirty="0">
                <a:latin typeface="Microsoft Sans Serif"/>
                <a:cs typeface="Microsoft Sans Serif"/>
              </a:rPr>
              <a:t>ponašanja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lidera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i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motivacije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radnika</a:t>
            </a:r>
            <a:endParaRPr sz="3200" dirty="0">
              <a:latin typeface="Microsoft Sans Serif"/>
              <a:cs typeface="Microsoft Sans Serif"/>
            </a:endParaRPr>
          </a:p>
          <a:p>
            <a:pPr marL="483870" indent="-471170">
              <a:lnSpc>
                <a:spcPct val="100000"/>
              </a:lnSpc>
              <a:spcBef>
                <a:spcPts val="330"/>
              </a:spcBef>
              <a:buAutoNum type="arabicParenR"/>
              <a:tabLst>
                <a:tab pos="483870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liderstvo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tretira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kao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 err="1">
                <a:latin typeface="Microsoft Sans Serif"/>
                <a:cs typeface="Microsoft Sans Serif"/>
              </a:rPr>
              <a:t>jednosmeran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lang="sr-Latn-RS" sz="3200" spc="-10" dirty="0">
                <a:latin typeface="Microsoft Sans Serif"/>
                <a:cs typeface="Microsoft Sans Serif"/>
              </a:rPr>
              <a:t>proces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8429" y="482930"/>
            <a:ext cx="378777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Primene</a:t>
            </a:r>
            <a:r>
              <a:rPr spc="-140" dirty="0"/>
              <a:t> </a:t>
            </a:r>
            <a:r>
              <a:rPr lang="sr-Latn-RS" spc="-140" dirty="0"/>
              <a:t> </a:t>
            </a:r>
            <a:r>
              <a:rPr spc="-10" dirty="0" err="1"/>
              <a:t>teorije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443491" y="2015733"/>
            <a:ext cx="6571343" cy="2344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400" dirty="0"/>
              <a:t>daje</a:t>
            </a:r>
            <a:r>
              <a:rPr sz="2400" spc="660" dirty="0"/>
              <a:t> </a:t>
            </a:r>
            <a:r>
              <a:rPr sz="2400" dirty="0"/>
              <a:t>mnoge</a:t>
            </a:r>
            <a:r>
              <a:rPr sz="2400" spc="680" dirty="0"/>
              <a:t> </a:t>
            </a:r>
            <a:r>
              <a:rPr sz="2400" dirty="0"/>
              <a:t>opšte</a:t>
            </a:r>
            <a:r>
              <a:rPr sz="2400" spc="675" dirty="0"/>
              <a:t> </a:t>
            </a:r>
            <a:r>
              <a:rPr sz="2400" dirty="0"/>
              <a:t>preporuke,</a:t>
            </a:r>
            <a:r>
              <a:rPr sz="2400" spc="675" dirty="0"/>
              <a:t> </a:t>
            </a:r>
            <a:r>
              <a:rPr sz="2400" spc="-10" dirty="0"/>
              <a:t>zasnovane </a:t>
            </a:r>
            <a:r>
              <a:rPr sz="2400" dirty="0"/>
              <a:t>na</a:t>
            </a:r>
            <a:r>
              <a:rPr sz="2400" spc="475" dirty="0"/>
              <a:t>     </a:t>
            </a:r>
            <a:r>
              <a:rPr sz="2400" dirty="0"/>
              <a:t>karakteristikama</a:t>
            </a:r>
            <a:r>
              <a:rPr sz="2400" spc="480" dirty="0"/>
              <a:t>     </a:t>
            </a:r>
            <a:r>
              <a:rPr sz="2400" dirty="0"/>
              <a:t>zadataka</a:t>
            </a:r>
            <a:r>
              <a:rPr sz="2400" spc="475" dirty="0"/>
              <a:t>     </a:t>
            </a:r>
            <a:r>
              <a:rPr sz="2400" spc="-50" dirty="0" err="1"/>
              <a:t>i</a:t>
            </a:r>
            <a:r>
              <a:rPr sz="2400" spc="-50" dirty="0"/>
              <a:t> </a:t>
            </a:r>
            <a:r>
              <a:rPr sz="2400" spc="-40" dirty="0" err="1"/>
              <a:t>podre</a:t>
            </a:r>
            <a:r>
              <a:rPr lang="sr-Latn-RS" sz="2400" spc="-40"/>
              <a:t>đ</a:t>
            </a:r>
            <a:r>
              <a:rPr sz="2400" spc="-40"/>
              <a:t>enih</a:t>
            </a:r>
            <a:r>
              <a:rPr sz="2400" spc="-40" dirty="0"/>
              <a:t>,</a:t>
            </a:r>
            <a:r>
              <a:rPr sz="2400" spc="-85" dirty="0"/>
              <a:t> </a:t>
            </a:r>
            <a:r>
              <a:rPr sz="2400" dirty="0"/>
              <a:t>za</a:t>
            </a:r>
            <a:r>
              <a:rPr sz="2400" spc="-90" dirty="0"/>
              <a:t> </a:t>
            </a:r>
            <a:r>
              <a:rPr sz="2400" dirty="0" err="1"/>
              <a:t>različite</a:t>
            </a:r>
            <a:r>
              <a:rPr sz="2400" spc="-95" dirty="0"/>
              <a:t> </a:t>
            </a:r>
            <a:r>
              <a:rPr sz="2400" spc="-10" dirty="0" err="1"/>
              <a:t>situacije</a:t>
            </a:r>
            <a:endParaRPr lang="sr-Latn-RS" sz="2400" spc="-10" dirty="0"/>
          </a:p>
          <a:p>
            <a:pPr marL="12700" marR="5080" indent="0" algn="just">
              <a:lnSpc>
                <a:spcPct val="100000"/>
              </a:lnSpc>
              <a:spcBef>
                <a:spcPts val="105"/>
              </a:spcBef>
              <a:buNone/>
              <a:tabLst>
                <a:tab pos="355600" algn="l"/>
              </a:tabLst>
            </a:pPr>
            <a:endParaRPr sz="2400" spc="-10" dirty="0"/>
          </a:p>
          <a:p>
            <a:pPr marL="355600" marR="635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2400" dirty="0"/>
              <a:t>načela</a:t>
            </a:r>
            <a:r>
              <a:rPr sz="2400" spc="80" dirty="0"/>
              <a:t> </a:t>
            </a:r>
            <a:r>
              <a:rPr sz="2400" dirty="0"/>
              <a:t>se</a:t>
            </a:r>
            <a:r>
              <a:rPr sz="2400" spc="90" dirty="0"/>
              <a:t> </a:t>
            </a:r>
            <a:r>
              <a:rPr sz="2400" dirty="0"/>
              <a:t>mogu</a:t>
            </a:r>
            <a:r>
              <a:rPr sz="2400" spc="85" dirty="0"/>
              <a:t> </a:t>
            </a:r>
            <a:r>
              <a:rPr sz="2400" dirty="0"/>
              <a:t>koristiti</a:t>
            </a:r>
            <a:r>
              <a:rPr sz="2400" spc="105" dirty="0"/>
              <a:t> </a:t>
            </a:r>
            <a:r>
              <a:rPr sz="2400" dirty="0"/>
              <a:t>na</a:t>
            </a:r>
            <a:r>
              <a:rPr sz="2400" spc="100" dirty="0"/>
              <a:t> </a:t>
            </a:r>
            <a:r>
              <a:rPr sz="2400" dirty="0"/>
              <a:t>svim</a:t>
            </a:r>
            <a:r>
              <a:rPr sz="2400" spc="90" dirty="0"/>
              <a:t> </a:t>
            </a:r>
            <a:r>
              <a:rPr sz="2400" dirty="0"/>
              <a:t>nivoima</a:t>
            </a:r>
            <a:r>
              <a:rPr sz="2400" spc="80" dirty="0"/>
              <a:t> </a:t>
            </a:r>
            <a:r>
              <a:rPr sz="2400" spc="-50" dirty="0"/>
              <a:t>u </a:t>
            </a:r>
            <a:r>
              <a:rPr sz="2400" dirty="0"/>
              <a:t>organizaciji</a:t>
            </a:r>
            <a:r>
              <a:rPr sz="2400" spc="-20" dirty="0"/>
              <a:t> </a:t>
            </a:r>
            <a:r>
              <a:rPr sz="2400" dirty="0"/>
              <a:t>kao</a:t>
            </a:r>
            <a:r>
              <a:rPr sz="2400" spc="-20" dirty="0"/>
              <a:t> </a:t>
            </a:r>
            <a:r>
              <a:rPr sz="2400" dirty="0"/>
              <a:t>i</a:t>
            </a:r>
            <a:r>
              <a:rPr sz="2400" spc="5" dirty="0"/>
              <a:t> </a:t>
            </a:r>
            <a:r>
              <a:rPr sz="2400" dirty="0"/>
              <a:t>za</a:t>
            </a:r>
            <a:r>
              <a:rPr sz="2400" spc="-15" dirty="0"/>
              <a:t> </a:t>
            </a:r>
            <a:r>
              <a:rPr sz="2400" dirty="0"/>
              <a:t>sve</a:t>
            </a:r>
            <a:r>
              <a:rPr sz="2400" spc="-30" dirty="0"/>
              <a:t> </a:t>
            </a:r>
            <a:r>
              <a:rPr sz="2400" dirty="0"/>
              <a:t>tipove</a:t>
            </a:r>
            <a:r>
              <a:rPr sz="2400" spc="-5" dirty="0"/>
              <a:t> </a:t>
            </a:r>
            <a:r>
              <a:rPr sz="2400" spc="-10" dirty="0"/>
              <a:t>zadataka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613</Words>
  <Application>Microsoft Office PowerPoint</Application>
  <PresentationFormat>On-screen Show (4:3)</PresentationFormat>
  <Paragraphs>109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Gill Sans MT</vt:lpstr>
      <vt:lpstr>Microsoft Sans Serif</vt:lpstr>
      <vt:lpstr>Times New Roman</vt:lpstr>
      <vt:lpstr>Gallery</vt:lpstr>
      <vt:lpstr>TEORIJA PUT-CILJ   dr Jelisaveta Vučković</vt:lpstr>
      <vt:lpstr>Opis teorije</vt:lpstr>
      <vt:lpstr>Osnovna ideja teorije – House i Mitchell</vt:lpstr>
      <vt:lpstr>Glavne komponente  teorije</vt:lpstr>
      <vt:lpstr>Glavne komponente teorije</vt:lpstr>
      <vt:lpstr>Ponašanje lidera – stil</vt:lpstr>
      <vt:lpstr>Glavne komponente teorije</vt:lpstr>
      <vt:lpstr>Karakteristike sledbenika</vt:lpstr>
      <vt:lpstr>Kako teorija objašnjava liderstvo?</vt:lpstr>
      <vt:lpstr>Prednosti i mane teorije</vt:lpstr>
      <vt:lpstr>Primene  teorije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3</cp:revision>
  <dcterms:created xsi:type="dcterms:W3CDTF">2025-05-27T21:32:01Z</dcterms:created>
  <dcterms:modified xsi:type="dcterms:W3CDTF">2025-05-27T23:42:55Z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