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5" r:id="rId9"/>
    <p:sldId id="266" r:id="rId10"/>
    <p:sldId id="267" r:id="rId11"/>
    <p:sldId id="268" r:id="rId12"/>
    <p:sldId id="269" r:id="rId13"/>
    <p:sldId id="270" r:id="rId14"/>
    <p:sldId id="271" r:id="rId15"/>
  </p:sldIdLst>
  <p:sldSz cx="9144000" cy="6858000" type="screen4x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7" d="100"/>
          <a:sy n="37" d="100"/>
        </p:scale>
        <p:origin x="1304" y="2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96319" y="802299"/>
            <a:ext cx="5618515" cy="2541431"/>
          </a:xfrm>
        </p:spPr>
        <p:txBody>
          <a:bodyPr bIns="0"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96319" y="329308"/>
            <a:ext cx="3086292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4703" y="798973"/>
            <a:ext cx="802005" cy="503578"/>
          </a:xfrm>
        </p:spPr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396319" y="3528542"/>
            <a:ext cx="561851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06429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80521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756130"/>
            <a:ext cx="5617002" cy="188795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2" y="3806196"/>
            <a:ext cx="5617002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43491" y="3804985"/>
            <a:ext cx="561700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9489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890"/>
            <a:ext cx="6571343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0" y="2013936"/>
            <a:ext cx="3125871" cy="34375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9182" y="2013936"/>
            <a:ext cx="3125652" cy="343755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21336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4"/>
            <a:ext cx="6571344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312576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0"/>
            <a:ext cx="3125766" cy="26444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9182" y="2023004"/>
            <a:ext cx="31256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9182" y="2821491"/>
            <a:ext cx="3125652" cy="26373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5007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5088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916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798973"/>
            <a:ext cx="2425950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798974"/>
            <a:ext cx="3828178" cy="465882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2" y="3205492"/>
            <a:ext cx="2427369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1748" y="3205491"/>
            <a:ext cx="242327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7917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4996501" y="482171"/>
            <a:ext cx="3511387" cy="5149101"/>
            <a:chOff x="6852919" y="583365"/>
            <a:chExt cx="4681849" cy="5181928"/>
          </a:xfrm>
        </p:grpSpPr>
        <p:sp>
          <p:nvSpPr>
            <p:cNvPr id="14" name="Rectangle 13"/>
            <p:cNvSpPr/>
            <p:nvPr/>
          </p:nvSpPr>
          <p:spPr>
            <a:xfrm>
              <a:off x="6852919" y="583365"/>
              <a:ext cx="4681849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7273787" y="915806"/>
              <a:ext cx="3844017" cy="4507918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8" y="1129513"/>
            <a:ext cx="3244935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3145992"/>
            <a:ext cx="3240286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6664" y="5469857"/>
            <a:ext cx="3252420" cy="320123"/>
          </a:xfrm>
        </p:spPr>
        <p:txBody>
          <a:bodyPr/>
          <a:lstStyle>
            <a:lvl1pPr algn="l">
              <a:defRPr/>
            </a:lvl1pPr>
          </a:lstStyle>
          <a:p>
            <a:fld id="{1D8BD707-D9CF-40AE-B4C6-C98DA3205C09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37530" y="318641"/>
            <a:ext cx="3251553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1281" y="3143605"/>
            <a:ext cx="324201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33667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3576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8028" y="798974"/>
            <a:ext cx="1103027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3491" y="798974"/>
            <a:ext cx="5301095" cy="46598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6918028" y="798974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47314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669160" y="2016632"/>
            <a:ext cx="5805678" cy="13677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250931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015734"/>
            <a:ext cx="9144000" cy="407952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538" r="12500" b="-1538"/>
          <a:stretch/>
        </p:blipFill>
        <p:spPr>
          <a:xfrm>
            <a:off x="-1" y="6095253"/>
            <a:ext cx="9144001" cy="774727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0" y="6101127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1" y="804520"/>
            <a:ext cx="6571343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5733"/>
            <a:ext cx="657134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46542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08"/>
            <a:ext cx="403400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568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0" y="1981200"/>
            <a:ext cx="8610600" cy="235256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32230" marR="5080" indent="-1320165" algn="ctr">
              <a:lnSpc>
                <a:spcPct val="100000"/>
              </a:lnSpc>
              <a:spcBef>
                <a:spcPts val="105"/>
              </a:spcBef>
            </a:pPr>
            <a:r>
              <a:rPr sz="4000" dirty="0"/>
              <a:t>SITUACIONI</a:t>
            </a:r>
            <a:r>
              <a:rPr sz="4000" spc="35" dirty="0"/>
              <a:t> </a:t>
            </a:r>
            <a:r>
              <a:rPr sz="4000" spc="-10" dirty="0"/>
              <a:t>PRISTUP LIDERSTVU</a:t>
            </a:r>
            <a:br>
              <a:rPr lang="sr-Latn-RS" spc="-10" dirty="0"/>
            </a:br>
            <a:br>
              <a:rPr lang="sr-Latn-RS" spc="-10" dirty="0"/>
            </a:br>
            <a:br>
              <a:rPr lang="sr-Latn-RS" spc="-10" dirty="0"/>
            </a:br>
            <a:r>
              <a:rPr lang="sr-Latn-RS" sz="2400" spc="-10" dirty="0"/>
              <a:t>dr jelisaveta Vučković</a:t>
            </a:r>
            <a:endParaRPr spc="-1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90800" y="58519"/>
            <a:ext cx="5049520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Karakteristike</a:t>
            </a:r>
            <a:r>
              <a:rPr spc="-175" dirty="0"/>
              <a:t> </a:t>
            </a:r>
            <a:r>
              <a:rPr spc="-10" dirty="0"/>
              <a:t>pristupa</a:t>
            </a:r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307340" y="700176"/>
            <a:ext cx="8450580" cy="3806190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770"/>
              </a:spcBef>
              <a:buChar char="•"/>
              <a:tabLst>
                <a:tab pos="354965" algn="l"/>
              </a:tabLst>
            </a:pPr>
            <a:r>
              <a:rPr sz="2800" dirty="0">
                <a:latin typeface="Microsoft Sans Serif"/>
                <a:cs typeface="Microsoft Sans Serif"/>
              </a:rPr>
              <a:t>različito</a:t>
            </a:r>
            <a:r>
              <a:rPr sz="2800" spc="-5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liderstvo</a:t>
            </a:r>
            <a:r>
              <a:rPr sz="2800" spc="-4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u</a:t>
            </a:r>
            <a:r>
              <a:rPr sz="2800" spc="-5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različitim</a:t>
            </a:r>
            <a:r>
              <a:rPr sz="2800" spc="-5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situacijama</a:t>
            </a:r>
            <a:endParaRPr sz="2800" dirty="0">
              <a:latin typeface="Microsoft Sans Serif"/>
              <a:cs typeface="Microsoft Sans Serif"/>
            </a:endParaRPr>
          </a:p>
          <a:p>
            <a:pPr marL="355600" marR="5080" indent="-342900">
              <a:lnSpc>
                <a:spcPct val="100000"/>
              </a:lnSpc>
              <a:spcBef>
                <a:spcPts val="675"/>
              </a:spcBef>
              <a:buChar char="•"/>
              <a:tabLst>
                <a:tab pos="355600" algn="l"/>
                <a:tab pos="1951355" algn="l"/>
                <a:tab pos="3448050" algn="l"/>
                <a:tab pos="3816985" algn="l"/>
                <a:tab pos="6307455" algn="l"/>
                <a:tab pos="7112634" algn="l"/>
              </a:tabLst>
            </a:pPr>
            <a:r>
              <a:rPr sz="2800" spc="-10" dirty="0">
                <a:latin typeface="Microsoft Sans Serif"/>
                <a:cs typeface="Microsoft Sans Serif"/>
              </a:rPr>
              <a:t>efektivno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10" dirty="0">
                <a:latin typeface="Microsoft Sans Serif"/>
                <a:cs typeface="Microsoft Sans Serif"/>
              </a:rPr>
              <a:t>liderstvo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675" dirty="0">
                <a:latin typeface="Microsoft Sans Serif"/>
                <a:cs typeface="Microsoft Sans Serif"/>
              </a:rPr>
              <a:t>–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10" dirty="0">
                <a:latin typeface="Microsoft Sans Serif"/>
                <a:cs typeface="Microsoft Sans Serif"/>
              </a:rPr>
              <a:t>prilagođavanje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10" dirty="0">
                <a:latin typeface="Microsoft Sans Serif"/>
                <a:cs typeface="Microsoft Sans Serif"/>
              </a:rPr>
              <a:t>stila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10" dirty="0">
                <a:latin typeface="Microsoft Sans Serif"/>
                <a:cs typeface="Microsoft Sans Serif"/>
              </a:rPr>
              <a:t>liderstva </a:t>
            </a:r>
            <a:r>
              <a:rPr sz="2800" dirty="0">
                <a:latin typeface="Microsoft Sans Serif"/>
                <a:cs typeface="Microsoft Sans Serif"/>
              </a:rPr>
              <a:t>zahtevima</a:t>
            </a:r>
            <a:r>
              <a:rPr sz="2800" spc="-4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koji</a:t>
            </a:r>
            <a:r>
              <a:rPr sz="2800" spc="-4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postoje</a:t>
            </a:r>
            <a:r>
              <a:rPr sz="2800" spc="-4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u</a:t>
            </a:r>
            <a:r>
              <a:rPr sz="2800" spc="-6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različitim</a:t>
            </a:r>
            <a:r>
              <a:rPr sz="2800" spc="-5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situacijama</a:t>
            </a:r>
            <a:endParaRPr sz="2800" dirty="0">
              <a:latin typeface="Microsoft Sans Serif"/>
              <a:cs typeface="Microsoft Sans Serif"/>
            </a:endParaRPr>
          </a:p>
          <a:p>
            <a:pPr marL="354965" indent="-342265">
              <a:lnSpc>
                <a:spcPct val="100000"/>
              </a:lnSpc>
              <a:spcBef>
                <a:spcPts val="675"/>
              </a:spcBef>
              <a:buChar char="•"/>
              <a:tabLst>
                <a:tab pos="354965" algn="l"/>
              </a:tabLst>
            </a:pPr>
            <a:r>
              <a:rPr sz="2800" spc="-10" dirty="0">
                <a:latin typeface="Microsoft Sans Serif"/>
                <a:cs typeface="Microsoft Sans Serif"/>
              </a:rPr>
              <a:t>Dimenzije:</a:t>
            </a:r>
            <a:endParaRPr sz="2800" dirty="0">
              <a:latin typeface="Microsoft Sans Serif"/>
              <a:cs typeface="Microsoft Sans Serif"/>
            </a:endParaRPr>
          </a:p>
          <a:p>
            <a:pPr marL="840105" lvl="1" indent="-370205">
              <a:lnSpc>
                <a:spcPct val="100000"/>
              </a:lnSpc>
              <a:spcBef>
                <a:spcPts val="590"/>
              </a:spcBef>
              <a:buFont typeface="Wingdings"/>
              <a:buChar char=""/>
              <a:tabLst>
                <a:tab pos="840105" algn="l"/>
              </a:tabLst>
            </a:pPr>
            <a:r>
              <a:rPr sz="2400" dirty="0">
                <a:latin typeface="Microsoft Sans Serif"/>
                <a:cs typeface="Microsoft Sans Serif"/>
              </a:rPr>
              <a:t>izdavanje</a:t>
            </a:r>
            <a:r>
              <a:rPr sz="2400" spc="-110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naredbi</a:t>
            </a:r>
            <a:endParaRPr sz="2400" dirty="0">
              <a:latin typeface="Microsoft Sans Serif"/>
              <a:cs typeface="Microsoft Sans Serif"/>
            </a:endParaRPr>
          </a:p>
          <a:p>
            <a:pPr marL="840105" lvl="1" indent="-370205">
              <a:lnSpc>
                <a:spcPct val="100000"/>
              </a:lnSpc>
              <a:spcBef>
                <a:spcPts val="580"/>
              </a:spcBef>
              <a:buFont typeface="Wingdings"/>
              <a:buChar char=""/>
              <a:tabLst>
                <a:tab pos="840105" algn="l"/>
              </a:tabLst>
            </a:pPr>
            <a:r>
              <a:rPr sz="2400" dirty="0">
                <a:latin typeface="Microsoft Sans Serif"/>
                <a:cs typeface="Microsoft Sans Serif"/>
              </a:rPr>
              <a:t>pružanje</a:t>
            </a:r>
            <a:r>
              <a:rPr sz="2400" spc="-85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podrške</a:t>
            </a:r>
            <a:endParaRPr sz="2400" dirty="0">
              <a:latin typeface="Microsoft Sans Serif"/>
              <a:cs typeface="Microsoft Sans Serif"/>
            </a:endParaRPr>
          </a:p>
          <a:p>
            <a:pPr marL="355600" marR="7620" indent="-342900">
              <a:lnSpc>
                <a:spcPct val="100000"/>
              </a:lnSpc>
              <a:spcBef>
                <a:spcPts val="655"/>
              </a:spcBef>
              <a:buChar char="•"/>
              <a:tabLst>
                <a:tab pos="355600" algn="l"/>
              </a:tabLst>
            </a:pPr>
            <a:r>
              <a:rPr sz="2800" dirty="0">
                <a:latin typeface="Microsoft Sans Serif"/>
                <a:cs typeface="Microsoft Sans Serif"/>
              </a:rPr>
              <a:t>lider</a:t>
            </a:r>
            <a:r>
              <a:rPr sz="2800" spc="17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treba</a:t>
            </a:r>
            <a:r>
              <a:rPr sz="2800" spc="17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da</a:t>
            </a:r>
            <a:r>
              <a:rPr sz="2800" spc="16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usaglasi</a:t>
            </a:r>
            <a:r>
              <a:rPr sz="2800" spc="17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svoj</a:t>
            </a:r>
            <a:r>
              <a:rPr sz="2800" spc="16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stil</a:t>
            </a:r>
            <a:r>
              <a:rPr sz="2800" spc="16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sa</a:t>
            </a:r>
            <a:r>
              <a:rPr sz="2800" spc="15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kompetencijama </a:t>
            </a:r>
            <a:r>
              <a:rPr sz="2800" dirty="0">
                <a:latin typeface="Microsoft Sans Serif"/>
                <a:cs typeface="Microsoft Sans Serif"/>
              </a:rPr>
              <a:t>i</a:t>
            </a:r>
            <a:r>
              <a:rPr sz="2800" spc="-6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posvećenošću</a:t>
            </a:r>
            <a:r>
              <a:rPr sz="2800" spc="-6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podređenih</a:t>
            </a:r>
            <a:endParaRPr sz="2800" dirty="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7340" y="4566665"/>
            <a:ext cx="503301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95"/>
              </a:spcBef>
              <a:buChar char="•"/>
              <a:tabLst>
                <a:tab pos="354965" algn="l"/>
                <a:tab pos="2082164" algn="l"/>
                <a:tab pos="3256279" algn="l"/>
              </a:tabLst>
            </a:pPr>
            <a:r>
              <a:rPr sz="2800" spc="-10" dirty="0">
                <a:latin typeface="Microsoft Sans Serif"/>
                <a:cs typeface="Microsoft Sans Serif"/>
              </a:rPr>
              <a:t>efektivni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10" dirty="0">
                <a:latin typeface="Microsoft Sans Serif"/>
                <a:cs typeface="Microsoft Sans Serif"/>
              </a:rPr>
              <a:t>lideri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10" dirty="0">
                <a:latin typeface="Microsoft Sans Serif"/>
                <a:cs typeface="Microsoft Sans Serif"/>
              </a:rPr>
              <a:t>prepoznaju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50240" y="4993385"/>
            <a:ext cx="479933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358390" algn="l"/>
                <a:tab pos="2801620" algn="l"/>
                <a:tab pos="3896360" algn="l"/>
              </a:tabLst>
            </a:pPr>
            <a:r>
              <a:rPr sz="2800" spc="-10" dirty="0">
                <a:latin typeface="Microsoft Sans Serif"/>
                <a:cs typeface="Microsoft Sans Serif"/>
              </a:rPr>
              <a:t>zaposlenima,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50" dirty="0">
                <a:latin typeface="Microsoft Sans Serif"/>
                <a:cs typeface="Microsoft Sans Serif"/>
              </a:rPr>
              <a:t>a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10" dirty="0">
                <a:latin typeface="Microsoft Sans Serif"/>
                <a:cs typeface="Microsoft Sans Serif"/>
              </a:rPr>
              <a:t>zatim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20" dirty="0">
                <a:latin typeface="Microsoft Sans Serif"/>
                <a:cs typeface="Microsoft Sans Serif"/>
              </a:rPr>
              <a:t>mogu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71184" y="4566665"/>
            <a:ext cx="308673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63500">
              <a:lnSpc>
                <a:spcPct val="100000"/>
              </a:lnSpc>
              <a:spcBef>
                <a:spcPts val="95"/>
              </a:spcBef>
              <a:tabLst>
                <a:tab pos="654050" algn="l"/>
                <a:tab pos="971550" algn="l"/>
                <a:tab pos="1372235" algn="l"/>
                <a:tab pos="1669414" algn="l"/>
              </a:tabLst>
            </a:pPr>
            <a:r>
              <a:rPr sz="2800" spc="-25" dirty="0">
                <a:latin typeface="Microsoft Sans Serif"/>
                <a:cs typeface="Microsoft Sans Serif"/>
              </a:rPr>
              <a:t>šta</a:t>
            </a:r>
            <a:r>
              <a:rPr sz="2800" dirty="0">
                <a:latin typeface="Microsoft Sans Serif"/>
                <a:cs typeface="Microsoft Sans Serif"/>
              </a:rPr>
              <a:t>		</a:t>
            </a:r>
            <a:r>
              <a:rPr sz="2800" spc="-25" dirty="0">
                <a:latin typeface="Microsoft Sans Serif"/>
                <a:cs typeface="Microsoft Sans Serif"/>
              </a:rPr>
              <a:t>je</a:t>
            </a:r>
            <a:r>
              <a:rPr sz="2800" dirty="0">
                <a:latin typeface="Microsoft Sans Serif"/>
                <a:cs typeface="Microsoft Sans Serif"/>
              </a:rPr>
              <a:t>		</a:t>
            </a:r>
            <a:r>
              <a:rPr sz="2800" spc="-10" dirty="0">
                <a:latin typeface="Microsoft Sans Serif"/>
                <a:cs typeface="Microsoft Sans Serif"/>
              </a:rPr>
              <a:t>potrebno </a:t>
            </a:r>
            <a:r>
              <a:rPr sz="2800" spc="-25" dirty="0">
                <a:latin typeface="Microsoft Sans Serif"/>
                <a:cs typeface="Microsoft Sans Serif"/>
              </a:rPr>
              <a:t>da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25" dirty="0">
                <a:latin typeface="Microsoft Sans Serif"/>
                <a:cs typeface="Microsoft Sans Serif"/>
              </a:rPr>
              <a:t>tim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10" dirty="0">
                <a:latin typeface="Microsoft Sans Serif"/>
                <a:cs typeface="Microsoft Sans Serif"/>
              </a:rPr>
              <a:t>potrebama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07340" y="5334088"/>
            <a:ext cx="6667500" cy="1050290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355600">
              <a:lnSpc>
                <a:spcPct val="100000"/>
              </a:lnSpc>
              <a:spcBef>
                <a:spcPts val="775"/>
              </a:spcBef>
            </a:pPr>
            <a:r>
              <a:rPr sz="2800" dirty="0">
                <a:latin typeface="Microsoft Sans Serif"/>
                <a:cs typeface="Microsoft Sans Serif"/>
              </a:rPr>
              <a:t>prilagode</a:t>
            </a:r>
            <a:r>
              <a:rPr sz="2800" spc="-3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svoj</a:t>
            </a:r>
            <a:r>
              <a:rPr sz="2800" spc="-65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stil</a:t>
            </a:r>
            <a:endParaRPr sz="2800">
              <a:latin typeface="Microsoft Sans Serif"/>
              <a:cs typeface="Microsoft Sans Serif"/>
            </a:endParaRPr>
          </a:p>
          <a:p>
            <a:pPr marL="354965" indent="-342265">
              <a:lnSpc>
                <a:spcPct val="100000"/>
              </a:lnSpc>
              <a:spcBef>
                <a:spcPts val="670"/>
              </a:spcBef>
              <a:buChar char="•"/>
              <a:tabLst>
                <a:tab pos="354965" algn="l"/>
              </a:tabLst>
            </a:pPr>
            <a:r>
              <a:rPr sz="2800" dirty="0">
                <a:latin typeface="Microsoft Sans Serif"/>
                <a:cs typeface="Microsoft Sans Serif"/>
              </a:rPr>
              <a:t>Blancard</a:t>
            </a:r>
            <a:r>
              <a:rPr sz="2800" spc="-2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i</a:t>
            </a:r>
            <a:r>
              <a:rPr sz="2800" spc="-3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saradnici</a:t>
            </a:r>
            <a:r>
              <a:rPr sz="2800" spc="-20" dirty="0">
                <a:latin typeface="Microsoft Sans Serif"/>
                <a:cs typeface="Microsoft Sans Serif"/>
              </a:rPr>
              <a:t> </a:t>
            </a:r>
            <a:r>
              <a:rPr sz="2800" spc="725" dirty="0">
                <a:latin typeface="Microsoft Sans Serif"/>
                <a:cs typeface="Microsoft Sans Serif"/>
              </a:rPr>
              <a:t>–</a:t>
            </a:r>
            <a:r>
              <a:rPr sz="2800" spc="-3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1985.</a:t>
            </a:r>
            <a:r>
              <a:rPr sz="2800" spc="-3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godina</a:t>
            </a:r>
            <a:r>
              <a:rPr sz="2800" spc="-10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SLII</a:t>
            </a:r>
            <a:endParaRPr sz="2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46885" y="55829"/>
            <a:ext cx="565086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Dinamika</a:t>
            </a:r>
            <a:r>
              <a:rPr spc="-180" dirty="0"/>
              <a:t> </a:t>
            </a:r>
            <a:r>
              <a:rPr dirty="0"/>
              <a:t>pristupa</a:t>
            </a:r>
            <a:r>
              <a:rPr spc="-155" dirty="0"/>
              <a:t> </a:t>
            </a:r>
            <a:r>
              <a:rPr spc="-20" dirty="0"/>
              <a:t>SLII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07340" y="776376"/>
            <a:ext cx="8453120" cy="5783580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407670" indent="-394970">
              <a:lnSpc>
                <a:spcPct val="100000"/>
              </a:lnSpc>
              <a:spcBef>
                <a:spcPts val="434"/>
              </a:spcBef>
              <a:buAutoNum type="arabicPeriod"/>
              <a:tabLst>
                <a:tab pos="407670" algn="l"/>
              </a:tabLst>
            </a:pPr>
            <a:r>
              <a:rPr sz="2800" dirty="0">
                <a:latin typeface="Microsoft Sans Serif"/>
                <a:cs typeface="Microsoft Sans Serif"/>
              </a:rPr>
              <a:t>Stil</a:t>
            </a:r>
            <a:r>
              <a:rPr sz="2800" spc="-1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liderstva</a:t>
            </a:r>
            <a:endParaRPr sz="2800">
              <a:latin typeface="Microsoft Sans Serif"/>
              <a:cs typeface="Microsoft Sans Serif"/>
            </a:endParaRPr>
          </a:p>
          <a:p>
            <a:pPr marL="354965" lvl="1" indent="-342265">
              <a:lnSpc>
                <a:spcPct val="100000"/>
              </a:lnSpc>
              <a:spcBef>
                <a:spcPts val="335"/>
              </a:spcBef>
              <a:buChar char="•"/>
              <a:tabLst>
                <a:tab pos="354965" algn="l"/>
              </a:tabLst>
            </a:pPr>
            <a:r>
              <a:rPr sz="2800" dirty="0">
                <a:latin typeface="Microsoft Sans Serif"/>
                <a:cs typeface="Microsoft Sans Serif"/>
              </a:rPr>
              <a:t>Obrasci</a:t>
            </a:r>
            <a:r>
              <a:rPr sz="2800" spc="-7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ponašanja:</a:t>
            </a:r>
            <a:endParaRPr sz="2800">
              <a:latin typeface="Microsoft Sans Serif"/>
              <a:cs typeface="Microsoft Sans Serif"/>
            </a:endParaRPr>
          </a:p>
          <a:p>
            <a:pPr marL="755650" lvl="2" indent="-285750">
              <a:lnSpc>
                <a:spcPct val="100000"/>
              </a:lnSpc>
              <a:spcBef>
                <a:spcPts val="309"/>
              </a:spcBef>
              <a:buFont typeface="Wingdings"/>
              <a:buChar char=""/>
              <a:tabLst>
                <a:tab pos="755650" algn="l"/>
              </a:tabLst>
            </a:pPr>
            <a:r>
              <a:rPr sz="2400" spc="-10" dirty="0">
                <a:latin typeface="Microsoft Sans Serif"/>
                <a:cs typeface="Microsoft Sans Serif"/>
              </a:rPr>
              <a:t>naredbodavno</a:t>
            </a:r>
            <a:r>
              <a:rPr sz="2400" spc="-7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ponašanje</a:t>
            </a:r>
            <a:r>
              <a:rPr sz="2400" spc="-6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(podela</a:t>
            </a:r>
            <a:r>
              <a:rPr sz="2400" spc="-80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zadataka)</a:t>
            </a:r>
            <a:endParaRPr sz="2400">
              <a:latin typeface="Microsoft Sans Serif"/>
              <a:cs typeface="Microsoft Sans Serif"/>
            </a:endParaRPr>
          </a:p>
          <a:p>
            <a:pPr marL="756285" marR="5715" lvl="2" indent="-287020">
              <a:lnSpc>
                <a:spcPts val="2590"/>
              </a:lnSpc>
              <a:spcBef>
                <a:spcPts val="615"/>
              </a:spcBef>
              <a:buFont typeface="Wingdings"/>
              <a:buChar char=""/>
              <a:tabLst>
                <a:tab pos="756285" algn="l"/>
                <a:tab pos="2827655" algn="l"/>
                <a:tab pos="4658360" algn="l"/>
                <a:tab pos="6405245" algn="l"/>
              </a:tabLst>
            </a:pPr>
            <a:r>
              <a:rPr sz="2400" spc="-10" dirty="0">
                <a:latin typeface="Microsoft Sans Serif"/>
                <a:cs typeface="Microsoft Sans Serif"/>
              </a:rPr>
              <a:t>ponašanje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-10" dirty="0">
                <a:latin typeface="Microsoft Sans Serif"/>
                <a:cs typeface="Microsoft Sans Serif"/>
              </a:rPr>
              <a:t>pružanja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-10" dirty="0">
                <a:latin typeface="Microsoft Sans Serif"/>
                <a:cs typeface="Microsoft Sans Serif"/>
              </a:rPr>
              <a:t>podrške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-10" dirty="0">
                <a:latin typeface="Microsoft Sans Serif"/>
                <a:cs typeface="Microsoft Sans Serif"/>
              </a:rPr>
              <a:t>(uspostavljanje </a:t>
            </a:r>
            <a:r>
              <a:rPr sz="2400" dirty="0">
                <a:latin typeface="Microsoft Sans Serif"/>
                <a:cs typeface="Microsoft Sans Serif"/>
              </a:rPr>
              <a:t>međuljudskih</a:t>
            </a:r>
            <a:r>
              <a:rPr sz="2400" spc="-150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odnosa)</a:t>
            </a:r>
            <a:endParaRPr sz="2400">
              <a:latin typeface="Microsoft Sans Serif"/>
              <a:cs typeface="Microsoft Sans Serif"/>
            </a:endParaRPr>
          </a:p>
          <a:p>
            <a:pPr marL="342265" marR="5633720" lvl="1" indent="-342265" algn="r">
              <a:lnSpc>
                <a:spcPct val="100000"/>
              </a:lnSpc>
              <a:spcBef>
                <a:spcPts val="285"/>
              </a:spcBef>
              <a:buChar char="•"/>
              <a:tabLst>
                <a:tab pos="342265" algn="l"/>
              </a:tabLst>
            </a:pPr>
            <a:r>
              <a:rPr sz="2800" dirty="0">
                <a:latin typeface="Microsoft Sans Serif"/>
                <a:cs typeface="Microsoft Sans Serif"/>
              </a:rPr>
              <a:t>4 stila</a:t>
            </a:r>
            <a:r>
              <a:rPr sz="2800" spc="-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liderstva:</a:t>
            </a:r>
            <a:endParaRPr sz="2800">
              <a:latin typeface="Microsoft Sans Serif"/>
              <a:cs typeface="Microsoft Sans Serif"/>
            </a:endParaRPr>
          </a:p>
          <a:p>
            <a:pPr marL="286385" marR="5606415" lvl="2" indent="-286385" algn="r">
              <a:lnSpc>
                <a:spcPct val="100000"/>
              </a:lnSpc>
              <a:spcBef>
                <a:spcPts val="305"/>
              </a:spcBef>
              <a:buFont typeface="Wingdings"/>
              <a:buChar char=""/>
              <a:tabLst>
                <a:tab pos="286385" algn="l"/>
              </a:tabLst>
            </a:pPr>
            <a:r>
              <a:rPr sz="2400" dirty="0">
                <a:latin typeface="Microsoft Sans Serif"/>
                <a:cs typeface="Microsoft Sans Serif"/>
              </a:rPr>
              <a:t>S1</a:t>
            </a:r>
            <a:r>
              <a:rPr sz="2400" spc="10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Naređivanje</a:t>
            </a:r>
            <a:endParaRPr sz="2400">
              <a:latin typeface="Microsoft Sans Serif"/>
              <a:cs typeface="Microsoft Sans Serif"/>
            </a:endParaRPr>
          </a:p>
          <a:p>
            <a:pPr marL="756285" lvl="2" indent="-286385">
              <a:lnSpc>
                <a:spcPct val="100000"/>
              </a:lnSpc>
              <a:spcBef>
                <a:spcPts val="285"/>
              </a:spcBef>
              <a:buFont typeface="Wingdings"/>
              <a:buChar char=""/>
              <a:tabLst>
                <a:tab pos="756285" algn="l"/>
              </a:tabLst>
            </a:pPr>
            <a:r>
              <a:rPr sz="2400" dirty="0">
                <a:latin typeface="Microsoft Sans Serif"/>
                <a:cs typeface="Microsoft Sans Serif"/>
              </a:rPr>
              <a:t>S2</a:t>
            </a:r>
            <a:r>
              <a:rPr sz="2400" spc="10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Podučavanje</a:t>
            </a:r>
            <a:endParaRPr sz="2400">
              <a:latin typeface="Microsoft Sans Serif"/>
              <a:cs typeface="Microsoft Sans Serif"/>
            </a:endParaRPr>
          </a:p>
          <a:p>
            <a:pPr marL="755650" lvl="2" indent="-285750">
              <a:lnSpc>
                <a:spcPct val="100000"/>
              </a:lnSpc>
              <a:spcBef>
                <a:spcPts val="295"/>
              </a:spcBef>
              <a:buFont typeface="Wingdings"/>
              <a:buChar char=""/>
              <a:tabLst>
                <a:tab pos="755650" algn="l"/>
              </a:tabLst>
            </a:pPr>
            <a:r>
              <a:rPr sz="2400" dirty="0">
                <a:latin typeface="Microsoft Sans Serif"/>
                <a:cs typeface="Microsoft Sans Serif"/>
              </a:rPr>
              <a:t>S3</a:t>
            </a:r>
            <a:r>
              <a:rPr sz="2400" spc="5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Podržavanje</a:t>
            </a:r>
            <a:endParaRPr sz="2400">
              <a:latin typeface="Microsoft Sans Serif"/>
              <a:cs typeface="Microsoft Sans Serif"/>
            </a:endParaRPr>
          </a:p>
          <a:p>
            <a:pPr marL="756285" lvl="2" indent="-286385">
              <a:lnSpc>
                <a:spcPct val="100000"/>
              </a:lnSpc>
              <a:spcBef>
                <a:spcPts val="285"/>
              </a:spcBef>
              <a:buFont typeface="Wingdings"/>
              <a:buChar char=""/>
              <a:tabLst>
                <a:tab pos="756285" algn="l"/>
              </a:tabLst>
            </a:pPr>
            <a:r>
              <a:rPr sz="2400" dirty="0">
                <a:latin typeface="Microsoft Sans Serif"/>
                <a:cs typeface="Microsoft Sans Serif"/>
              </a:rPr>
              <a:t>S4</a:t>
            </a:r>
            <a:r>
              <a:rPr sz="2400" spc="10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Delegiranje</a:t>
            </a:r>
            <a:endParaRPr sz="2400">
              <a:latin typeface="Microsoft Sans Serif"/>
              <a:cs typeface="Microsoft Sans Serif"/>
            </a:endParaRPr>
          </a:p>
          <a:p>
            <a:pPr marL="407670" indent="-394970">
              <a:lnSpc>
                <a:spcPct val="100000"/>
              </a:lnSpc>
              <a:spcBef>
                <a:spcPts val="320"/>
              </a:spcBef>
              <a:buAutoNum type="arabicPeriod" startAt="2"/>
              <a:tabLst>
                <a:tab pos="407670" algn="l"/>
              </a:tabLst>
            </a:pPr>
            <a:r>
              <a:rPr sz="2800" dirty="0">
                <a:latin typeface="Microsoft Sans Serif"/>
                <a:cs typeface="Microsoft Sans Serif"/>
              </a:rPr>
              <a:t>Nivoi</a:t>
            </a:r>
            <a:r>
              <a:rPr sz="2800" spc="-4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razvoja</a:t>
            </a:r>
            <a:r>
              <a:rPr sz="2800" spc="-4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podređenih</a:t>
            </a:r>
            <a:endParaRPr sz="2800">
              <a:latin typeface="Microsoft Sans Serif"/>
              <a:cs typeface="Microsoft Sans Serif"/>
            </a:endParaRPr>
          </a:p>
          <a:p>
            <a:pPr marL="755650" lvl="1" indent="-285750">
              <a:lnSpc>
                <a:spcPct val="100000"/>
              </a:lnSpc>
              <a:spcBef>
                <a:spcPts val="305"/>
              </a:spcBef>
              <a:buFont typeface="Wingdings"/>
              <a:buChar char=""/>
              <a:tabLst>
                <a:tab pos="755650" algn="l"/>
              </a:tabLst>
            </a:pPr>
            <a:r>
              <a:rPr sz="2400" dirty="0">
                <a:latin typeface="Microsoft Sans Serif"/>
                <a:cs typeface="Microsoft Sans Serif"/>
              </a:rPr>
              <a:t>stepen</a:t>
            </a:r>
            <a:r>
              <a:rPr sz="2400" spc="-4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u</a:t>
            </a:r>
            <a:r>
              <a:rPr sz="2400" spc="-4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kom</a:t>
            </a:r>
            <a:r>
              <a:rPr sz="2400" spc="-5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podređeni</a:t>
            </a:r>
            <a:r>
              <a:rPr sz="2400" spc="-1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poseduju</a:t>
            </a:r>
            <a:r>
              <a:rPr sz="2400" spc="-15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kompetencije</a:t>
            </a:r>
            <a:endParaRPr sz="2400">
              <a:latin typeface="Microsoft Sans Serif"/>
              <a:cs typeface="Microsoft Sans Serif"/>
            </a:endParaRPr>
          </a:p>
          <a:p>
            <a:pPr marL="756285" marR="5080" lvl="1" indent="-287020">
              <a:lnSpc>
                <a:spcPts val="2590"/>
              </a:lnSpc>
              <a:spcBef>
                <a:spcPts val="620"/>
              </a:spcBef>
              <a:buFont typeface="Wingdings"/>
              <a:buChar char=""/>
              <a:tabLst>
                <a:tab pos="756285" algn="l"/>
              </a:tabLst>
            </a:pPr>
            <a:r>
              <a:rPr sz="2400" dirty="0">
                <a:latin typeface="Microsoft Sans Serif"/>
                <a:cs typeface="Microsoft Sans Serif"/>
              </a:rPr>
              <a:t>stepen</a:t>
            </a:r>
            <a:r>
              <a:rPr sz="2400" spc="-6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posvećenosti</a:t>
            </a:r>
            <a:r>
              <a:rPr sz="2400" spc="-6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podređenih</a:t>
            </a:r>
            <a:r>
              <a:rPr sz="2400" spc="-5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za</a:t>
            </a:r>
            <a:r>
              <a:rPr sz="2400" spc="-6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ostvarivanje</a:t>
            </a:r>
            <a:r>
              <a:rPr sz="2400" spc="-55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zadatka </a:t>
            </a:r>
            <a:r>
              <a:rPr sz="2400" dirty="0">
                <a:latin typeface="Microsoft Sans Serif"/>
                <a:cs typeface="Microsoft Sans Serif"/>
              </a:rPr>
              <a:t>ili</a:t>
            </a:r>
            <a:r>
              <a:rPr sz="2400" spc="-40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aktivnosti</a:t>
            </a:r>
            <a:endParaRPr sz="2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S1</a:t>
            </a:r>
            <a:r>
              <a:rPr spc="15" dirty="0"/>
              <a:t> </a:t>
            </a:r>
            <a:r>
              <a:rPr dirty="0"/>
              <a:t>Naredbodavni</a:t>
            </a:r>
            <a:r>
              <a:rPr spc="40" dirty="0"/>
              <a:t> </a:t>
            </a:r>
            <a:r>
              <a:rPr spc="-20" dirty="0"/>
              <a:t>stil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21358"/>
            <a:ext cx="8074659" cy="41243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715" indent="-342900" algn="just">
              <a:lnSpc>
                <a:spcPct val="100000"/>
              </a:lnSpc>
              <a:spcBef>
                <a:spcPts val="105"/>
              </a:spcBef>
              <a:buChar char="•"/>
              <a:tabLst>
                <a:tab pos="355600" algn="l"/>
              </a:tabLst>
            </a:pPr>
            <a:r>
              <a:rPr sz="3200" dirty="0">
                <a:latin typeface="Microsoft Sans Serif"/>
                <a:cs typeface="Microsoft Sans Serif"/>
              </a:rPr>
              <a:t>jako</a:t>
            </a:r>
            <a:r>
              <a:rPr sz="3200" spc="415" dirty="0">
                <a:latin typeface="Microsoft Sans Serif"/>
                <a:cs typeface="Microsoft Sans Serif"/>
              </a:rPr>
              <a:t>  </a:t>
            </a:r>
            <a:r>
              <a:rPr sz="3200" dirty="0">
                <a:latin typeface="Microsoft Sans Serif"/>
                <a:cs typeface="Microsoft Sans Serif"/>
              </a:rPr>
              <a:t>izražene</a:t>
            </a:r>
            <a:r>
              <a:rPr sz="3200" spc="415" dirty="0">
                <a:latin typeface="Microsoft Sans Serif"/>
                <a:cs typeface="Microsoft Sans Serif"/>
              </a:rPr>
              <a:t>  </a:t>
            </a:r>
            <a:r>
              <a:rPr sz="3200" dirty="0">
                <a:latin typeface="Microsoft Sans Serif"/>
                <a:cs typeface="Microsoft Sans Serif"/>
              </a:rPr>
              <a:t>naredbe,</a:t>
            </a:r>
            <a:r>
              <a:rPr sz="3200" spc="420" dirty="0">
                <a:latin typeface="Microsoft Sans Serif"/>
                <a:cs typeface="Microsoft Sans Serif"/>
              </a:rPr>
              <a:t>  </a:t>
            </a:r>
            <a:r>
              <a:rPr sz="3200" dirty="0">
                <a:latin typeface="Microsoft Sans Serif"/>
                <a:cs typeface="Microsoft Sans Serif"/>
              </a:rPr>
              <a:t>slabo</a:t>
            </a:r>
            <a:r>
              <a:rPr sz="3200" spc="409" dirty="0">
                <a:latin typeface="Microsoft Sans Serif"/>
                <a:cs typeface="Microsoft Sans Serif"/>
              </a:rPr>
              <a:t>  </a:t>
            </a:r>
            <a:r>
              <a:rPr sz="3200" spc="-10" dirty="0">
                <a:latin typeface="Microsoft Sans Serif"/>
                <a:cs typeface="Microsoft Sans Serif"/>
              </a:rPr>
              <a:t>izražena podrška</a:t>
            </a:r>
            <a:endParaRPr sz="3200">
              <a:latin typeface="Microsoft Sans Serif"/>
              <a:cs typeface="Microsoft Sans Serif"/>
            </a:endParaRPr>
          </a:p>
          <a:p>
            <a:pPr marL="355600" marR="5715" indent="-342900" algn="just">
              <a:lnSpc>
                <a:spcPct val="100000"/>
              </a:lnSpc>
              <a:spcBef>
                <a:spcPts val="770"/>
              </a:spcBef>
              <a:buChar char="•"/>
              <a:tabLst>
                <a:tab pos="355600" algn="l"/>
              </a:tabLst>
            </a:pPr>
            <a:r>
              <a:rPr sz="3200" dirty="0">
                <a:latin typeface="Microsoft Sans Serif"/>
                <a:cs typeface="Microsoft Sans Serif"/>
              </a:rPr>
              <a:t>lider</a:t>
            </a:r>
            <a:r>
              <a:rPr sz="3200" spc="114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usmerava</a:t>
            </a:r>
            <a:r>
              <a:rPr sz="3200" spc="10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komunikaciju</a:t>
            </a:r>
            <a:r>
              <a:rPr sz="3200" spc="11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na</a:t>
            </a:r>
            <a:r>
              <a:rPr sz="3200" spc="120" dirty="0">
                <a:latin typeface="Microsoft Sans Serif"/>
                <a:cs typeface="Microsoft Sans Serif"/>
              </a:rPr>
              <a:t> </a:t>
            </a:r>
            <a:r>
              <a:rPr sz="3200" spc="-10" dirty="0">
                <a:latin typeface="Microsoft Sans Serif"/>
                <a:cs typeface="Microsoft Sans Serif"/>
              </a:rPr>
              <a:t>postizanje </a:t>
            </a:r>
            <a:r>
              <a:rPr sz="3200" dirty="0">
                <a:latin typeface="Microsoft Sans Serif"/>
                <a:cs typeface="Microsoft Sans Serif"/>
              </a:rPr>
              <a:t>ciljeva,</a:t>
            </a:r>
            <a:r>
              <a:rPr sz="3200" spc="390" dirty="0">
                <a:latin typeface="Microsoft Sans Serif"/>
                <a:cs typeface="Microsoft Sans Serif"/>
              </a:rPr>
              <a:t>    </a:t>
            </a:r>
            <a:r>
              <a:rPr sz="3200" dirty="0">
                <a:latin typeface="Microsoft Sans Serif"/>
                <a:cs typeface="Microsoft Sans Serif"/>
              </a:rPr>
              <a:t>manje</a:t>
            </a:r>
            <a:r>
              <a:rPr sz="3200" spc="395" dirty="0">
                <a:latin typeface="Microsoft Sans Serif"/>
                <a:cs typeface="Microsoft Sans Serif"/>
              </a:rPr>
              <a:t>    </a:t>
            </a:r>
            <a:r>
              <a:rPr sz="3200" dirty="0">
                <a:latin typeface="Microsoft Sans Serif"/>
                <a:cs typeface="Microsoft Sans Serif"/>
              </a:rPr>
              <a:t>troši</a:t>
            </a:r>
            <a:r>
              <a:rPr sz="3200" spc="395" dirty="0">
                <a:latin typeface="Microsoft Sans Serif"/>
                <a:cs typeface="Microsoft Sans Serif"/>
              </a:rPr>
              <a:t>    </a:t>
            </a:r>
            <a:r>
              <a:rPr sz="3200" dirty="0">
                <a:latin typeface="Microsoft Sans Serif"/>
                <a:cs typeface="Microsoft Sans Serif"/>
              </a:rPr>
              <a:t>vremena</a:t>
            </a:r>
            <a:r>
              <a:rPr sz="3200" spc="395" dirty="0">
                <a:latin typeface="Microsoft Sans Serif"/>
                <a:cs typeface="Microsoft Sans Serif"/>
              </a:rPr>
              <a:t>    </a:t>
            </a:r>
            <a:r>
              <a:rPr sz="3200" spc="-25" dirty="0">
                <a:latin typeface="Microsoft Sans Serif"/>
                <a:cs typeface="Microsoft Sans Serif"/>
              </a:rPr>
              <a:t>na </a:t>
            </a:r>
            <a:r>
              <a:rPr sz="3200" dirty="0">
                <a:latin typeface="Microsoft Sans Serif"/>
                <a:cs typeface="Microsoft Sans Serif"/>
              </a:rPr>
              <a:t>izražavanje</a:t>
            </a:r>
            <a:r>
              <a:rPr sz="3200" spc="-45" dirty="0">
                <a:latin typeface="Microsoft Sans Serif"/>
                <a:cs typeface="Microsoft Sans Serif"/>
              </a:rPr>
              <a:t> </a:t>
            </a:r>
            <a:r>
              <a:rPr sz="3200" spc="-10" dirty="0">
                <a:latin typeface="Microsoft Sans Serif"/>
                <a:cs typeface="Microsoft Sans Serif"/>
              </a:rPr>
              <a:t>podrške</a:t>
            </a:r>
            <a:endParaRPr sz="3200">
              <a:latin typeface="Microsoft Sans Serif"/>
              <a:cs typeface="Microsoft Sans Serif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770"/>
              </a:spcBef>
              <a:buChar char="•"/>
              <a:tabLst>
                <a:tab pos="355600" algn="l"/>
              </a:tabLst>
            </a:pPr>
            <a:r>
              <a:rPr sz="3200" dirty="0">
                <a:latin typeface="Microsoft Sans Serif"/>
                <a:cs typeface="Microsoft Sans Serif"/>
              </a:rPr>
              <a:t>lider</a:t>
            </a:r>
            <a:r>
              <a:rPr sz="3200" spc="340" dirty="0">
                <a:latin typeface="Microsoft Sans Serif"/>
                <a:cs typeface="Microsoft Sans Serif"/>
              </a:rPr>
              <a:t>  </a:t>
            </a:r>
            <a:r>
              <a:rPr sz="3200" dirty="0">
                <a:latin typeface="Microsoft Sans Serif"/>
                <a:cs typeface="Microsoft Sans Serif"/>
              </a:rPr>
              <a:t>daje</a:t>
            </a:r>
            <a:r>
              <a:rPr sz="3200" spc="330" dirty="0">
                <a:latin typeface="Microsoft Sans Serif"/>
                <a:cs typeface="Microsoft Sans Serif"/>
              </a:rPr>
              <a:t>  </a:t>
            </a:r>
            <a:r>
              <a:rPr sz="3200" dirty="0">
                <a:latin typeface="Microsoft Sans Serif"/>
                <a:cs typeface="Microsoft Sans Serif"/>
              </a:rPr>
              <a:t>instrukcije</a:t>
            </a:r>
            <a:r>
              <a:rPr sz="3200" spc="335" dirty="0">
                <a:latin typeface="Microsoft Sans Serif"/>
                <a:cs typeface="Microsoft Sans Serif"/>
              </a:rPr>
              <a:t>  </a:t>
            </a:r>
            <a:r>
              <a:rPr sz="3200" dirty="0">
                <a:latin typeface="Microsoft Sans Serif"/>
                <a:cs typeface="Microsoft Sans Serif"/>
              </a:rPr>
              <a:t>podređenima</a:t>
            </a:r>
            <a:r>
              <a:rPr sz="3200" spc="330" dirty="0">
                <a:latin typeface="Microsoft Sans Serif"/>
                <a:cs typeface="Microsoft Sans Serif"/>
              </a:rPr>
              <a:t>  </a:t>
            </a:r>
            <a:r>
              <a:rPr sz="3200" spc="-20" dirty="0">
                <a:latin typeface="Microsoft Sans Serif"/>
                <a:cs typeface="Microsoft Sans Serif"/>
              </a:rPr>
              <a:t>koje </a:t>
            </a:r>
            <a:r>
              <a:rPr sz="3200" dirty="0">
                <a:latin typeface="Microsoft Sans Serif"/>
                <a:cs typeface="Microsoft Sans Serif"/>
              </a:rPr>
              <a:t>ciljeve</a:t>
            </a:r>
            <a:r>
              <a:rPr sz="3200" spc="484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treba</a:t>
            </a:r>
            <a:r>
              <a:rPr sz="3200" spc="49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da</a:t>
            </a:r>
            <a:r>
              <a:rPr sz="3200" spc="47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ostvare</a:t>
            </a:r>
            <a:r>
              <a:rPr sz="3200" spc="48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i</a:t>
            </a:r>
            <a:r>
              <a:rPr sz="3200" spc="49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na</a:t>
            </a:r>
            <a:r>
              <a:rPr sz="3200" spc="49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koji</a:t>
            </a:r>
            <a:r>
              <a:rPr sz="3200" spc="48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način,</a:t>
            </a:r>
            <a:r>
              <a:rPr sz="3200" spc="475" dirty="0">
                <a:latin typeface="Microsoft Sans Serif"/>
                <a:cs typeface="Microsoft Sans Serif"/>
              </a:rPr>
              <a:t> </a:t>
            </a:r>
            <a:r>
              <a:rPr sz="3200" spc="-50" dirty="0">
                <a:latin typeface="Microsoft Sans Serif"/>
                <a:cs typeface="Microsoft Sans Serif"/>
              </a:rPr>
              <a:t>a </a:t>
            </a:r>
            <a:r>
              <a:rPr sz="3200" dirty="0">
                <a:latin typeface="Microsoft Sans Serif"/>
                <a:cs typeface="Microsoft Sans Serif"/>
              </a:rPr>
              <a:t>zatim</a:t>
            </a:r>
            <a:r>
              <a:rPr sz="3200" spc="-6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nadgleda</a:t>
            </a:r>
            <a:r>
              <a:rPr sz="3200" spc="-4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njihovo</a:t>
            </a:r>
            <a:r>
              <a:rPr sz="3200" spc="-35" dirty="0">
                <a:latin typeface="Microsoft Sans Serif"/>
                <a:cs typeface="Microsoft Sans Serif"/>
              </a:rPr>
              <a:t> </a:t>
            </a:r>
            <a:r>
              <a:rPr sz="3200" spc="-10" dirty="0">
                <a:latin typeface="Microsoft Sans Serif"/>
                <a:cs typeface="Microsoft Sans Serif"/>
              </a:rPr>
              <a:t>ostvarivanje</a:t>
            </a:r>
            <a:endParaRPr sz="3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1920">
              <a:lnSpc>
                <a:spcPct val="100000"/>
              </a:lnSpc>
              <a:spcBef>
                <a:spcPts val="105"/>
              </a:spcBef>
            </a:pPr>
            <a:r>
              <a:rPr dirty="0"/>
              <a:t>S2</a:t>
            </a:r>
            <a:r>
              <a:rPr spc="10" dirty="0"/>
              <a:t> </a:t>
            </a:r>
            <a:r>
              <a:rPr dirty="0"/>
              <a:t>Stil</a:t>
            </a:r>
            <a:r>
              <a:rPr spc="25" dirty="0"/>
              <a:t> </a:t>
            </a:r>
            <a:r>
              <a:rPr spc="-10" dirty="0"/>
              <a:t>podučavanja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24420"/>
            <a:ext cx="8075930" cy="4318635"/>
          </a:xfrm>
          <a:prstGeom prst="rect">
            <a:avLst/>
          </a:prstGeom>
        </p:spPr>
        <p:txBody>
          <a:bodyPr vert="horz" wrap="square" lIns="0" tIns="110490" rIns="0" bIns="0" rtlCol="0">
            <a:spAutoFit/>
          </a:bodyPr>
          <a:lstStyle/>
          <a:p>
            <a:pPr marL="354965" indent="-342265" algn="just">
              <a:lnSpc>
                <a:spcPct val="100000"/>
              </a:lnSpc>
              <a:spcBef>
                <a:spcPts val="870"/>
              </a:spcBef>
              <a:buChar char="•"/>
              <a:tabLst>
                <a:tab pos="354965" algn="l"/>
              </a:tabLst>
            </a:pPr>
            <a:r>
              <a:rPr sz="3200" dirty="0">
                <a:latin typeface="Microsoft Sans Serif"/>
                <a:cs typeface="Microsoft Sans Serif"/>
              </a:rPr>
              <a:t>jako</a:t>
            </a:r>
            <a:r>
              <a:rPr sz="3200" spc="-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su izražene</a:t>
            </a:r>
            <a:r>
              <a:rPr sz="3200" spc="-2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i naredbe</a:t>
            </a:r>
            <a:r>
              <a:rPr sz="3200" spc="-1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i</a:t>
            </a:r>
            <a:r>
              <a:rPr sz="3200" spc="15" dirty="0">
                <a:latin typeface="Microsoft Sans Serif"/>
                <a:cs typeface="Microsoft Sans Serif"/>
              </a:rPr>
              <a:t> </a:t>
            </a:r>
            <a:r>
              <a:rPr sz="3200" spc="-10" dirty="0">
                <a:latin typeface="Microsoft Sans Serif"/>
                <a:cs typeface="Microsoft Sans Serif"/>
              </a:rPr>
              <a:t>podrška</a:t>
            </a:r>
            <a:endParaRPr sz="3200">
              <a:latin typeface="Microsoft Sans Serif"/>
              <a:cs typeface="Microsoft Sans Serif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765"/>
              </a:spcBef>
              <a:buChar char="•"/>
              <a:tabLst>
                <a:tab pos="355600" algn="l"/>
              </a:tabLst>
            </a:pPr>
            <a:r>
              <a:rPr sz="3200" dirty="0">
                <a:latin typeface="Microsoft Sans Serif"/>
                <a:cs typeface="Microsoft Sans Serif"/>
              </a:rPr>
              <a:t>lider</a:t>
            </a:r>
            <a:r>
              <a:rPr sz="3200" spc="114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usmerava</a:t>
            </a:r>
            <a:r>
              <a:rPr sz="3200" spc="10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komunikaciju</a:t>
            </a:r>
            <a:r>
              <a:rPr sz="3200" spc="11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na</a:t>
            </a:r>
            <a:r>
              <a:rPr sz="3200" spc="120" dirty="0">
                <a:latin typeface="Microsoft Sans Serif"/>
                <a:cs typeface="Microsoft Sans Serif"/>
              </a:rPr>
              <a:t> </a:t>
            </a:r>
            <a:r>
              <a:rPr sz="3200" spc="-10" dirty="0">
                <a:latin typeface="Microsoft Sans Serif"/>
                <a:cs typeface="Microsoft Sans Serif"/>
              </a:rPr>
              <a:t>postizanje </a:t>
            </a:r>
            <a:r>
              <a:rPr sz="3200" dirty="0">
                <a:latin typeface="Microsoft Sans Serif"/>
                <a:cs typeface="Microsoft Sans Serif"/>
              </a:rPr>
              <a:t>ciljeva</a:t>
            </a:r>
            <a:r>
              <a:rPr sz="3200" spc="21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i</a:t>
            </a:r>
            <a:r>
              <a:rPr sz="3200" spc="21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ispunjavanje</a:t>
            </a:r>
            <a:r>
              <a:rPr sz="3200" spc="21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socijalnih</a:t>
            </a:r>
            <a:r>
              <a:rPr sz="3200" spc="204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i</a:t>
            </a:r>
            <a:r>
              <a:rPr sz="3200" spc="225" dirty="0">
                <a:latin typeface="Microsoft Sans Serif"/>
                <a:cs typeface="Microsoft Sans Serif"/>
              </a:rPr>
              <a:t> </a:t>
            </a:r>
            <a:r>
              <a:rPr sz="3200" spc="-10" dirty="0">
                <a:latin typeface="Microsoft Sans Serif"/>
                <a:cs typeface="Microsoft Sans Serif"/>
              </a:rPr>
              <a:t>emotivnih </a:t>
            </a:r>
            <a:r>
              <a:rPr sz="3200" dirty="0">
                <a:latin typeface="Microsoft Sans Serif"/>
                <a:cs typeface="Microsoft Sans Serif"/>
              </a:rPr>
              <a:t>potreba</a:t>
            </a:r>
            <a:r>
              <a:rPr sz="3200" spc="-30" dirty="0">
                <a:latin typeface="Microsoft Sans Serif"/>
                <a:cs typeface="Microsoft Sans Serif"/>
              </a:rPr>
              <a:t> </a:t>
            </a:r>
            <a:r>
              <a:rPr sz="3200" spc="-10" dirty="0">
                <a:latin typeface="Microsoft Sans Serif"/>
                <a:cs typeface="Microsoft Sans Serif"/>
              </a:rPr>
              <a:t>podređenih</a:t>
            </a:r>
            <a:endParaRPr sz="3200">
              <a:latin typeface="Microsoft Sans Serif"/>
              <a:cs typeface="Microsoft Sans Serif"/>
            </a:endParaRPr>
          </a:p>
          <a:p>
            <a:pPr marL="355600" marR="6985" indent="-342900" algn="just">
              <a:lnSpc>
                <a:spcPct val="100000"/>
              </a:lnSpc>
              <a:spcBef>
                <a:spcPts val="770"/>
              </a:spcBef>
              <a:buChar char="•"/>
              <a:tabLst>
                <a:tab pos="355600" algn="l"/>
              </a:tabLst>
            </a:pPr>
            <a:r>
              <a:rPr sz="3200" dirty="0">
                <a:latin typeface="Microsoft Sans Serif"/>
                <a:cs typeface="Microsoft Sans Serif"/>
              </a:rPr>
              <a:t>lider</a:t>
            </a:r>
            <a:r>
              <a:rPr sz="3200" spc="305" dirty="0">
                <a:latin typeface="Microsoft Sans Serif"/>
                <a:cs typeface="Microsoft Sans Serif"/>
              </a:rPr>
              <a:t>   </a:t>
            </a:r>
            <a:r>
              <a:rPr sz="3200" dirty="0">
                <a:latin typeface="Microsoft Sans Serif"/>
                <a:cs typeface="Microsoft Sans Serif"/>
              </a:rPr>
              <a:t>donosi</a:t>
            </a:r>
            <a:r>
              <a:rPr sz="3200" spc="305" dirty="0">
                <a:latin typeface="Microsoft Sans Serif"/>
                <a:cs typeface="Microsoft Sans Serif"/>
              </a:rPr>
              <a:t>   </a:t>
            </a:r>
            <a:r>
              <a:rPr sz="3200" dirty="0">
                <a:latin typeface="Microsoft Sans Serif"/>
                <a:cs typeface="Microsoft Sans Serif"/>
              </a:rPr>
              <a:t>odluke</a:t>
            </a:r>
            <a:r>
              <a:rPr sz="3200" spc="300" dirty="0">
                <a:latin typeface="Microsoft Sans Serif"/>
                <a:cs typeface="Microsoft Sans Serif"/>
              </a:rPr>
              <a:t>   </a:t>
            </a:r>
            <a:r>
              <a:rPr sz="3200" dirty="0">
                <a:latin typeface="Microsoft Sans Serif"/>
                <a:cs typeface="Microsoft Sans Serif"/>
              </a:rPr>
              <a:t>o</a:t>
            </a:r>
            <a:r>
              <a:rPr sz="3200" spc="305" dirty="0">
                <a:latin typeface="Microsoft Sans Serif"/>
                <a:cs typeface="Microsoft Sans Serif"/>
              </a:rPr>
              <a:t>   </a:t>
            </a:r>
            <a:r>
              <a:rPr sz="3200" dirty="0">
                <a:latin typeface="Microsoft Sans Serif"/>
                <a:cs typeface="Microsoft Sans Serif"/>
              </a:rPr>
              <a:t>ciljevima,</a:t>
            </a:r>
            <a:r>
              <a:rPr sz="3200" spc="305" dirty="0">
                <a:latin typeface="Microsoft Sans Serif"/>
                <a:cs typeface="Microsoft Sans Serif"/>
              </a:rPr>
              <a:t>   </a:t>
            </a:r>
            <a:r>
              <a:rPr sz="3200" spc="-25" dirty="0">
                <a:latin typeface="Microsoft Sans Serif"/>
                <a:cs typeface="Microsoft Sans Serif"/>
              </a:rPr>
              <a:t>ali </a:t>
            </a:r>
            <a:r>
              <a:rPr sz="3200" dirty="0">
                <a:latin typeface="Microsoft Sans Serif"/>
                <a:cs typeface="Microsoft Sans Serif"/>
              </a:rPr>
              <a:t>podređenima</a:t>
            </a:r>
            <a:r>
              <a:rPr sz="3200" spc="76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pruža</a:t>
            </a:r>
            <a:r>
              <a:rPr sz="3200" spc="77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ohrabrenje</a:t>
            </a:r>
            <a:r>
              <a:rPr sz="3200" spc="75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i</a:t>
            </a:r>
            <a:r>
              <a:rPr sz="3200" spc="77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traži</a:t>
            </a:r>
            <a:r>
              <a:rPr sz="3200" spc="770" dirty="0">
                <a:latin typeface="Microsoft Sans Serif"/>
                <a:cs typeface="Microsoft Sans Serif"/>
              </a:rPr>
              <a:t> </a:t>
            </a:r>
            <a:r>
              <a:rPr sz="3200" spc="-25" dirty="0">
                <a:latin typeface="Microsoft Sans Serif"/>
                <a:cs typeface="Microsoft Sans Serif"/>
              </a:rPr>
              <a:t>od </a:t>
            </a:r>
            <a:r>
              <a:rPr sz="3200" dirty="0">
                <a:latin typeface="Microsoft Sans Serif"/>
                <a:cs typeface="Microsoft Sans Serif"/>
              </a:rPr>
              <a:t>njih</a:t>
            </a:r>
            <a:r>
              <a:rPr sz="3200" spc="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da</a:t>
            </a:r>
            <a:r>
              <a:rPr sz="3200" spc="-1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daju</a:t>
            </a:r>
            <a:r>
              <a:rPr sz="3200" spc="-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svoj</a:t>
            </a:r>
            <a:r>
              <a:rPr sz="3200" spc="-20" dirty="0">
                <a:latin typeface="Microsoft Sans Serif"/>
                <a:cs typeface="Microsoft Sans Serif"/>
              </a:rPr>
              <a:t> </a:t>
            </a:r>
            <a:r>
              <a:rPr sz="3200" spc="-10" dirty="0">
                <a:latin typeface="Microsoft Sans Serif"/>
                <a:cs typeface="Microsoft Sans Serif"/>
              </a:rPr>
              <a:t>doprinos</a:t>
            </a:r>
            <a:endParaRPr sz="3200">
              <a:latin typeface="Microsoft Sans Serif"/>
              <a:cs typeface="Microsoft Sans Serif"/>
            </a:endParaRPr>
          </a:p>
          <a:p>
            <a:pPr marL="354965" indent="-342265" algn="just">
              <a:lnSpc>
                <a:spcPct val="100000"/>
              </a:lnSpc>
              <a:spcBef>
                <a:spcPts val="775"/>
              </a:spcBef>
              <a:buChar char="•"/>
              <a:tabLst>
                <a:tab pos="354965" algn="l"/>
              </a:tabLst>
            </a:pPr>
            <a:r>
              <a:rPr sz="3200" dirty="0">
                <a:latin typeface="Microsoft Sans Serif"/>
                <a:cs typeface="Microsoft Sans Serif"/>
              </a:rPr>
              <a:t>lider</a:t>
            </a:r>
            <a:r>
              <a:rPr sz="3200" spc="-3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donosi</a:t>
            </a:r>
            <a:r>
              <a:rPr sz="3200" spc="-3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konačne</a:t>
            </a:r>
            <a:r>
              <a:rPr sz="3200" spc="-40" dirty="0">
                <a:latin typeface="Microsoft Sans Serif"/>
                <a:cs typeface="Microsoft Sans Serif"/>
              </a:rPr>
              <a:t> </a:t>
            </a:r>
            <a:r>
              <a:rPr sz="3200" spc="-10" dirty="0">
                <a:latin typeface="Microsoft Sans Serif"/>
                <a:cs typeface="Microsoft Sans Serif"/>
              </a:rPr>
              <a:t>odluke</a:t>
            </a:r>
            <a:endParaRPr sz="3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54305">
              <a:lnSpc>
                <a:spcPct val="100000"/>
              </a:lnSpc>
              <a:spcBef>
                <a:spcPts val="105"/>
              </a:spcBef>
            </a:pPr>
            <a:r>
              <a:rPr dirty="0"/>
              <a:t>S3</a:t>
            </a:r>
            <a:r>
              <a:rPr spc="-105" dirty="0"/>
              <a:t> </a:t>
            </a:r>
            <a:r>
              <a:rPr dirty="0"/>
              <a:t>Podržavajući</a:t>
            </a:r>
            <a:r>
              <a:rPr spc="-130" dirty="0"/>
              <a:t> </a:t>
            </a:r>
            <a:r>
              <a:rPr spc="-20" dirty="0"/>
              <a:t>stil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267713"/>
            <a:ext cx="8074025" cy="5261312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355600" marR="6350" indent="-342900" algn="just">
              <a:lnSpc>
                <a:spcPts val="3460"/>
              </a:lnSpc>
              <a:spcBef>
                <a:spcPts val="535"/>
              </a:spcBef>
              <a:buChar char="•"/>
              <a:tabLst>
                <a:tab pos="355600" algn="l"/>
              </a:tabLst>
            </a:pPr>
            <a:r>
              <a:rPr sz="3200" dirty="0">
                <a:latin typeface="Microsoft Sans Serif"/>
                <a:cs typeface="Microsoft Sans Serif"/>
              </a:rPr>
              <a:t>lider</a:t>
            </a:r>
            <a:r>
              <a:rPr sz="3200" spc="63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koji</a:t>
            </a:r>
            <a:r>
              <a:rPr sz="3200" spc="63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dominantno</a:t>
            </a:r>
            <a:r>
              <a:rPr sz="3200" spc="63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pruža</a:t>
            </a:r>
            <a:r>
              <a:rPr sz="3200" spc="63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podršku,</a:t>
            </a:r>
            <a:r>
              <a:rPr sz="3200" spc="630" dirty="0">
                <a:latin typeface="Microsoft Sans Serif"/>
                <a:cs typeface="Microsoft Sans Serif"/>
              </a:rPr>
              <a:t> </a:t>
            </a:r>
            <a:r>
              <a:rPr sz="3200" spc="-25" dirty="0">
                <a:latin typeface="Microsoft Sans Serif"/>
                <a:cs typeface="Microsoft Sans Serif"/>
              </a:rPr>
              <a:t>dok </a:t>
            </a:r>
            <a:r>
              <a:rPr sz="3200" dirty="0">
                <a:latin typeface="Microsoft Sans Serif"/>
                <a:cs typeface="Microsoft Sans Serif"/>
              </a:rPr>
              <a:t>je</a:t>
            </a:r>
            <a:r>
              <a:rPr sz="3200" spc="-3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izdavanje</a:t>
            </a:r>
            <a:r>
              <a:rPr sz="3200" spc="-3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naredbi</a:t>
            </a:r>
            <a:r>
              <a:rPr sz="3200" spc="-2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slabo</a:t>
            </a:r>
            <a:r>
              <a:rPr sz="3200" spc="-30" dirty="0">
                <a:latin typeface="Microsoft Sans Serif"/>
                <a:cs typeface="Microsoft Sans Serif"/>
              </a:rPr>
              <a:t> </a:t>
            </a:r>
            <a:r>
              <a:rPr sz="3200" spc="-10" dirty="0">
                <a:latin typeface="Microsoft Sans Serif"/>
                <a:cs typeface="Microsoft Sans Serif"/>
              </a:rPr>
              <a:t>izraženo</a:t>
            </a:r>
            <a:endParaRPr sz="3200" dirty="0">
              <a:latin typeface="Microsoft Sans Serif"/>
              <a:cs typeface="Microsoft Sans Serif"/>
            </a:endParaRPr>
          </a:p>
          <a:p>
            <a:pPr marL="355600" marR="5080" indent="-342900" algn="just">
              <a:lnSpc>
                <a:spcPts val="3460"/>
              </a:lnSpc>
              <a:spcBef>
                <a:spcPts val="765"/>
              </a:spcBef>
              <a:buChar char="•"/>
              <a:tabLst>
                <a:tab pos="355600" algn="l"/>
              </a:tabLst>
            </a:pPr>
            <a:r>
              <a:rPr sz="3200" dirty="0">
                <a:latin typeface="Microsoft Sans Serif"/>
                <a:cs typeface="Microsoft Sans Serif"/>
              </a:rPr>
              <a:t>ovakav</a:t>
            </a:r>
            <a:r>
              <a:rPr sz="3200" spc="1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lider</a:t>
            </a:r>
            <a:r>
              <a:rPr sz="3200" spc="1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daje</a:t>
            </a:r>
            <a:r>
              <a:rPr sz="3200" spc="-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priznanja</a:t>
            </a:r>
            <a:r>
              <a:rPr sz="3200" spc="-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i</a:t>
            </a:r>
            <a:r>
              <a:rPr sz="3200" spc="1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pruža</a:t>
            </a:r>
            <a:r>
              <a:rPr sz="3200" spc="10" dirty="0">
                <a:latin typeface="Microsoft Sans Serif"/>
                <a:cs typeface="Microsoft Sans Serif"/>
              </a:rPr>
              <a:t> </a:t>
            </a:r>
            <a:r>
              <a:rPr sz="3200" spc="-10" dirty="0">
                <a:latin typeface="Microsoft Sans Serif"/>
                <a:cs typeface="Microsoft Sans Serif"/>
              </a:rPr>
              <a:t>podršku </a:t>
            </a:r>
            <a:r>
              <a:rPr sz="3200" dirty="0">
                <a:latin typeface="Microsoft Sans Serif"/>
                <a:cs typeface="Microsoft Sans Serif"/>
              </a:rPr>
              <a:t>podređenima,</a:t>
            </a:r>
            <a:r>
              <a:rPr sz="3200" spc="-3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sluša</a:t>
            </a:r>
            <a:r>
              <a:rPr sz="3200" spc="-4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ih,</a:t>
            </a:r>
            <a:r>
              <a:rPr sz="3200" spc="-2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daje</a:t>
            </a:r>
            <a:r>
              <a:rPr sz="3200" spc="-30" dirty="0">
                <a:latin typeface="Microsoft Sans Serif"/>
                <a:cs typeface="Microsoft Sans Serif"/>
              </a:rPr>
              <a:t> </a:t>
            </a:r>
            <a:r>
              <a:rPr sz="3200" dirty="0" err="1">
                <a:latin typeface="Microsoft Sans Serif"/>
                <a:cs typeface="Microsoft Sans Serif"/>
              </a:rPr>
              <a:t>im</a:t>
            </a:r>
            <a:r>
              <a:rPr sz="3200" spc="-25" dirty="0">
                <a:latin typeface="Microsoft Sans Serif"/>
                <a:cs typeface="Microsoft Sans Serif"/>
              </a:rPr>
              <a:t> </a:t>
            </a:r>
            <a:r>
              <a:rPr sz="3200" dirty="0" err="1">
                <a:latin typeface="Microsoft Sans Serif"/>
                <a:cs typeface="Microsoft Sans Serif"/>
              </a:rPr>
              <a:t>pohvale</a:t>
            </a:r>
            <a:endParaRPr sz="3200" dirty="0">
              <a:latin typeface="Microsoft Sans Serif"/>
              <a:cs typeface="Microsoft Sans Serif"/>
            </a:endParaRPr>
          </a:p>
          <a:p>
            <a:pPr marL="355600" marR="5080" indent="-342900" algn="just">
              <a:lnSpc>
                <a:spcPct val="90000"/>
              </a:lnSpc>
              <a:spcBef>
                <a:spcPts val="710"/>
              </a:spcBef>
              <a:buChar char="•"/>
              <a:tabLst>
                <a:tab pos="355600" algn="l"/>
              </a:tabLst>
            </a:pPr>
            <a:r>
              <a:rPr sz="3200" dirty="0">
                <a:latin typeface="Microsoft Sans Serif"/>
                <a:cs typeface="Microsoft Sans Serif"/>
              </a:rPr>
              <a:t>lider</a:t>
            </a:r>
            <a:r>
              <a:rPr sz="3200" spc="9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nije</a:t>
            </a:r>
            <a:r>
              <a:rPr sz="3200" spc="10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usmeren</a:t>
            </a:r>
            <a:r>
              <a:rPr sz="3200" spc="9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isključivo</a:t>
            </a:r>
            <a:r>
              <a:rPr sz="3200" spc="9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na</a:t>
            </a:r>
            <a:r>
              <a:rPr sz="3200" spc="8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ciljeve,</a:t>
            </a:r>
            <a:r>
              <a:rPr sz="3200" spc="85" dirty="0">
                <a:latin typeface="Microsoft Sans Serif"/>
                <a:cs typeface="Microsoft Sans Serif"/>
              </a:rPr>
              <a:t> </a:t>
            </a:r>
            <a:r>
              <a:rPr sz="3200" spc="-25" dirty="0">
                <a:latin typeface="Microsoft Sans Serif"/>
                <a:cs typeface="Microsoft Sans Serif"/>
              </a:rPr>
              <a:t>već </a:t>
            </a:r>
            <a:r>
              <a:rPr sz="3200" dirty="0">
                <a:latin typeface="Microsoft Sans Serif"/>
                <a:cs typeface="Microsoft Sans Serif"/>
              </a:rPr>
              <a:t>pruža</a:t>
            </a:r>
            <a:r>
              <a:rPr sz="3200" spc="35" dirty="0">
                <a:latin typeface="Microsoft Sans Serif"/>
                <a:cs typeface="Microsoft Sans Serif"/>
              </a:rPr>
              <a:t>  </a:t>
            </a:r>
            <a:r>
              <a:rPr sz="3200" dirty="0">
                <a:latin typeface="Microsoft Sans Serif"/>
                <a:cs typeface="Microsoft Sans Serif"/>
              </a:rPr>
              <a:t>podršku</a:t>
            </a:r>
            <a:r>
              <a:rPr sz="3200" spc="30" dirty="0">
                <a:latin typeface="Microsoft Sans Serif"/>
                <a:cs typeface="Microsoft Sans Serif"/>
              </a:rPr>
              <a:t>  </a:t>
            </a:r>
            <a:r>
              <a:rPr sz="3200" dirty="0">
                <a:latin typeface="Microsoft Sans Serif"/>
                <a:cs typeface="Microsoft Sans Serif"/>
              </a:rPr>
              <a:t>zaposlenima</a:t>
            </a:r>
            <a:r>
              <a:rPr sz="3200" spc="40" dirty="0">
                <a:latin typeface="Microsoft Sans Serif"/>
                <a:cs typeface="Microsoft Sans Serif"/>
              </a:rPr>
              <a:t>  </a:t>
            </a:r>
            <a:r>
              <a:rPr sz="3200" dirty="0">
                <a:latin typeface="Microsoft Sans Serif"/>
                <a:cs typeface="Microsoft Sans Serif"/>
              </a:rPr>
              <a:t>da</a:t>
            </a:r>
            <a:r>
              <a:rPr sz="3200" spc="35" dirty="0">
                <a:latin typeface="Microsoft Sans Serif"/>
                <a:cs typeface="Microsoft Sans Serif"/>
              </a:rPr>
              <a:t>  </a:t>
            </a:r>
            <a:r>
              <a:rPr sz="3200" dirty="0">
                <a:latin typeface="Microsoft Sans Serif"/>
                <a:cs typeface="Microsoft Sans Serif"/>
              </a:rPr>
              <a:t>dođu</a:t>
            </a:r>
            <a:r>
              <a:rPr sz="3200" spc="30" dirty="0">
                <a:latin typeface="Microsoft Sans Serif"/>
                <a:cs typeface="Microsoft Sans Serif"/>
              </a:rPr>
              <a:t>  </a:t>
            </a:r>
            <a:r>
              <a:rPr sz="3200" spc="-25" dirty="0">
                <a:latin typeface="Microsoft Sans Serif"/>
                <a:cs typeface="Microsoft Sans Serif"/>
              </a:rPr>
              <a:t>do </a:t>
            </a:r>
            <a:r>
              <a:rPr sz="3200" dirty="0">
                <a:latin typeface="Microsoft Sans Serif"/>
                <a:cs typeface="Microsoft Sans Serif"/>
              </a:rPr>
              <a:t>izražaja</a:t>
            </a:r>
            <a:r>
              <a:rPr sz="3200" spc="-5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njihove</a:t>
            </a:r>
            <a:r>
              <a:rPr sz="3200" spc="-55" dirty="0">
                <a:latin typeface="Microsoft Sans Serif"/>
                <a:cs typeface="Microsoft Sans Serif"/>
              </a:rPr>
              <a:t> </a:t>
            </a:r>
            <a:r>
              <a:rPr sz="3200" spc="-10" dirty="0">
                <a:latin typeface="Microsoft Sans Serif"/>
                <a:cs typeface="Microsoft Sans Serif"/>
              </a:rPr>
              <a:t>veštine</a:t>
            </a:r>
            <a:endParaRPr sz="3200" dirty="0">
              <a:latin typeface="Microsoft Sans Serif"/>
              <a:cs typeface="Microsoft Sans Serif"/>
            </a:endParaRPr>
          </a:p>
          <a:p>
            <a:pPr marL="355600" marR="5080" indent="-342900" algn="just">
              <a:lnSpc>
                <a:spcPct val="90000"/>
              </a:lnSpc>
              <a:spcBef>
                <a:spcPts val="770"/>
              </a:spcBef>
              <a:buChar char="•"/>
              <a:tabLst>
                <a:tab pos="355600" algn="l"/>
              </a:tabLst>
            </a:pPr>
            <a:r>
              <a:rPr sz="3200" dirty="0">
                <a:latin typeface="Microsoft Sans Serif"/>
                <a:cs typeface="Microsoft Sans Serif"/>
              </a:rPr>
              <a:t>pri</a:t>
            </a:r>
            <a:r>
              <a:rPr sz="3200" spc="615" dirty="0">
                <a:latin typeface="Microsoft Sans Serif"/>
                <a:cs typeface="Microsoft Sans Serif"/>
              </a:rPr>
              <a:t>   </a:t>
            </a:r>
            <a:r>
              <a:rPr sz="3200" dirty="0">
                <a:latin typeface="Microsoft Sans Serif"/>
                <a:cs typeface="Microsoft Sans Serif"/>
              </a:rPr>
              <a:t>donošenju</a:t>
            </a:r>
            <a:r>
              <a:rPr sz="3200" spc="605" dirty="0">
                <a:latin typeface="Microsoft Sans Serif"/>
                <a:cs typeface="Microsoft Sans Serif"/>
              </a:rPr>
              <a:t>   </a:t>
            </a:r>
            <a:r>
              <a:rPr sz="3200" dirty="0">
                <a:latin typeface="Microsoft Sans Serif"/>
                <a:cs typeface="Microsoft Sans Serif"/>
              </a:rPr>
              <a:t>svakodnevnih</a:t>
            </a:r>
            <a:r>
              <a:rPr sz="3200" spc="620" dirty="0">
                <a:latin typeface="Microsoft Sans Serif"/>
                <a:cs typeface="Microsoft Sans Serif"/>
              </a:rPr>
              <a:t>   </a:t>
            </a:r>
            <a:r>
              <a:rPr sz="3200" spc="-10" dirty="0">
                <a:latin typeface="Microsoft Sans Serif"/>
                <a:cs typeface="Microsoft Sans Serif"/>
              </a:rPr>
              <a:t>odluka </a:t>
            </a:r>
            <a:r>
              <a:rPr sz="3200" dirty="0">
                <a:latin typeface="Microsoft Sans Serif"/>
                <a:cs typeface="Microsoft Sans Serif"/>
              </a:rPr>
              <a:t>kontrolu</a:t>
            </a:r>
            <a:r>
              <a:rPr sz="3200" spc="46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prepušta</a:t>
            </a:r>
            <a:r>
              <a:rPr sz="3200" spc="47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podređenima,</a:t>
            </a:r>
            <a:r>
              <a:rPr sz="3200" spc="47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ali</a:t>
            </a:r>
            <a:r>
              <a:rPr sz="3200" spc="475" dirty="0">
                <a:latin typeface="Microsoft Sans Serif"/>
                <a:cs typeface="Microsoft Sans Serif"/>
              </a:rPr>
              <a:t> </a:t>
            </a:r>
            <a:r>
              <a:rPr sz="3200" spc="-10" dirty="0">
                <a:latin typeface="Microsoft Sans Serif"/>
                <a:cs typeface="Microsoft Sans Serif"/>
              </a:rPr>
              <a:t>ostaje </a:t>
            </a:r>
            <a:r>
              <a:rPr sz="3200" dirty="0">
                <a:latin typeface="Microsoft Sans Serif"/>
                <a:cs typeface="Microsoft Sans Serif"/>
              </a:rPr>
              <a:t>dostupan</a:t>
            </a:r>
            <a:r>
              <a:rPr sz="3200" spc="265" dirty="0">
                <a:latin typeface="Microsoft Sans Serif"/>
                <a:cs typeface="Microsoft Sans Serif"/>
              </a:rPr>
              <a:t>   </a:t>
            </a:r>
            <a:r>
              <a:rPr sz="3200" dirty="0">
                <a:latin typeface="Microsoft Sans Serif"/>
                <a:cs typeface="Microsoft Sans Serif"/>
              </a:rPr>
              <a:t>za</a:t>
            </a:r>
            <a:r>
              <a:rPr sz="3200" spc="260" dirty="0">
                <a:latin typeface="Microsoft Sans Serif"/>
                <a:cs typeface="Microsoft Sans Serif"/>
              </a:rPr>
              <a:t>   </a:t>
            </a:r>
            <a:r>
              <a:rPr sz="3200" dirty="0">
                <a:latin typeface="Microsoft Sans Serif"/>
                <a:cs typeface="Microsoft Sans Serif"/>
              </a:rPr>
              <a:t>rukovođenje</a:t>
            </a:r>
            <a:r>
              <a:rPr sz="3200" spc="260" dirty="0">
                <a:latin typeface="Microsoft Sans Serif"/>
                <a:cs typeface="Microsoft Sans Serif"/>
              </a:rPr>
              <a:t>   </a:t>
            </a:r>
            <a:r>
              <a:rPr sz="3200" spc="-10" dirty="0">
                <a:latin typeface="Microsoft Sans Serif"/>
                <a:cs typeface="Microsoft Sans Serif"/>
              </a:rPr>
              <a:t>rešavanjem problema</a:t>
            </a:r>
            <a:endParaRPr sz="32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40360">
              <a:lnSpc>
                <a:spcPct val="100000"/>
              </a:lnSpc>
              <a:spcBef>
                <a:spcPts val="105"/>
              </a:spcBef>
            </a:pPr>
            <a:r>
              <a:rPr dirty="0"/>
              <a:t>S4</a:t>
            </a:r>
            <a:r>
              <a:rPr spc="15" dirty="0"/>
              <a:t> </a:t>
            </a:r>
            <a:r>
              <a:rPr dirty="0"/>
              <a:t>Stil</a:t>
            </a:r>
            <a:r>
              <a:rPr spc="15" dirty="0"/>
              <a:t> </a:t>
            </a:r>
            <a:r>
              <a:rPr spc="-10" dirty="0"/>
              <a:t>delegiranja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21358"/>
            <a:ext cx="8075295" cy="47091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 algn="just">
              <a:lnSpc>
                <a:spcPct val="100000"/>
              </a:lnSpc>
              <a:spcBef>
                <a:spcPts val="105"/>
              </a:spcBef>
              <a:buChar char="•"/>
              <a:tabLst>
                <a:tab pos="355600" algn="l"/>
              </a:tabLst>
            </a:pPr>
            <a:r>
              <a:rPr sz="3200" dirty="0">
                <a:latin typeface="Microsoft Sans Serif"/>
                <a:cs typeface="Microsoft Sans Serif"/>
              </a:rPr>
              <a:t>slabo</a:t>
            </a:r>
            <a:r>
              <a:rPr sz="3200" spc="45" dirty="0">
                <a:latin typeface="Microsoft Sans Serif"/>
                <a:cs typeface="Microsoft Sans Serif"/>
              </a:rPr>
              <a:t>  </a:t>
            </a:r>
            <a:r>
              <a:rPr sz="3200" dirty="0">
                <a:latin typeface="Microsoft Sans Serif"/>
                <a:cs typeface="Microsoft Sans Serif"/>
              </a:rPr>
              <a:t>izražena</a:t>
            </a:r>
            <a:r>
              <a:rPr sz="3200" spc="35" dirty="0">
                <a:latin typeface="Microsoft Sans Serif"/>
                <a:cs typeface="Microsoft Sans Serif"/>
              </a:rPr>
              <a:t>  </a:t>
            </a:r>
            <a:r>
              <a:rPr sz="3200" dirty="0">
                <a:latin typeface="Microsoft Sans Serif"/>
                <a:cs typeface="Microsoft Sans Serif"/>
              </a:rPr>
              <a:t>podrška</a:t>
            </a:r>
            <a:r>
              <a:rPr sz="3200" spc="40" dirty="0">
                <a:latin typeface="Microsoft Sans Serif"/>
                <a:cs typeface="Microsoft Sans Serif"/>
              </a:rPr>
              <a:t>  </a:t>
            </a:r>
            <a:r>
              <a:rPr sz="3200" dirty="0">
                <a:latin typeface="Microsoft Sans Serif"/>
                <a:cs typeface="Microsoft Sans Serif"/>
              </a:rPr>
              <a:t>i</a:t>
            </a:r>
            <a:r>
              <a:rPr sz="3200" spc="45" dirty="0">
                <a:latin typeface="Microsoft Sans Serif"/>
                <a:cs typeface="Microsoft Sans Serif"/>
              </a:rPr>
              <a:t>  </a:t>
            </a:r>
            <a:r>
              <a:rPr sz="3200" dirty="0">
                <a:latin typeface="Microsoft Sans Serif"/>
                <a:cs typeface="Microsoft Sans Serif"/>
              </a:rPr>
              <a:t>slabo</a:t>
            </a:r>
            <a:r>
              <a:rPr sz="3200" spc="40" dirty="0">
                <a:latin typeface="Microsoft Sans Serif"/>
                <a:cs typeface="Microsoft Sans Serif"/>
              </a:rPr>
              <a:t>  </a:t>
            </a:r>
            <a:r>
              <a:rPr sz="3200" spc="-10" dirty="0">
                <a:latin typeface="Microsoft Sans Serif"/>
                <a:cs typeface="Microsoft Sans Serif"/>
              </a:rPr>
              <a:t>izraženo </a:t>
            </a:r>
            <a:r>
              <a:rPr sz="3200" dirty="0">
                <a:latin typeface="Microsoft Sans Serif"/>
                <a:cs typeface="Microsoft Sans Serif"/>
              </a:rPr>
              <a:t>izdavanje</a:t>
            </a:r>
            <a:r>
              <a:rPr sz="3200" spc="-60" dirty="0">
                <a:latin typeface="Microsoft Sans Serif"/>
                <a:cs typeface="Microsoft Sans Serif"/>
              </a:rPr>
              <a:t> </a:t>
            </a:r>
            <a:r>
              <a:rPr sz="3200" spc="-10" dirty="0">
                <a:latin typeface="Microsoft Sans Serif"/>
                <a:cs typeface="Microsoft Sans Serif"/>
              </a:rPr>
              <a:t>naredbi</a:t>
            </a:r>
            <a:endParaRPr sz="3200">
              <a:latin typeface="Microsoft Sans Serif"/>
              <a:cs typeface="Microsoft Sans Serif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770"/>
              </a:spcBef>
              <a:buChar char="•"/>
              <a:tabLst>
                <a:tab pos="355600" algn="l"/>
              </a:tabLst>
            </a:pPr>
            <a:r>
              <a:rPr sz="3200" dirty="0">
                <a:latin typeface="Microsoft Sans Serif"/>
                <a:cs typeface="Microsoft Sans Serif"/>
              </a:rPr>
              <a:t>lider</a:t>
            </a:r>
            <a:r>
              <a:rPr sz="3200" spc="245" dirty="0">
                <a:latin typeface="Microsoft Sans Serif"/>
                <a:cs typeface="Microsoft Sans Serif"/>
              </a:rPr>
              <a:t>  </a:t>
            </a:r>
            <a:r>
              <a:rPr sz="3200" dirty="0">
                <a:latin typeface="Microsoft Sans Serif"/>
                <a:cs typeface="Microsoft Sans Serif"/>
              </a:rPr>
              <a:t>daje</a:t>
            </a:r>
            <a:r>
              <a:rPr sz="3200" spc="245" dirty="0">
                <a:latin typeface="Microsoft Sans Serif"/>
                <a:cs typeface="Microsoft Sans Serif"/>
              </a:rPr>
              <a:t>  </a:t>
            </a:r>
            <a:r>
              <a:rPr sz="3200" dirty="0">
                <a:latin typeface="Microsoft Sans Serif"/>
                <a:cs typeface="Microsoft Sans Serif"/>
              </a:rPr>
              <a:t>manje</a:t>
            </a:r>
            <a:r>
              <a:rPr sz="3200" spc="245" dirty="0">
                <a:latin typeface="Microsoft Sans Serif"/>
                <a:cs typeface="Microsoft Sans Serif"/>
              </a:rPr>
              <a:t>  </a:t>
            </a:r>
            <a:r>
              <a:rPr sz="3200" dirty="0">
                <a:latin typeface="Microsoft Sans Serif"/>
                <a:cs typeface="Microsoft Sans Serif"/>
              </a:rPr>
              <a:t>instrukcija</a:t>
            </a:r>
            <a:r>
              <a:rPr sz="3200" spc="245" dirty="0">
                <a:latin typeface="Microsoft Sans Serif"/>
                <a:cs typeface="Microsoft Sans Serif"/>
              </a:rPr>
              <a:t>  </a:t>
            </a:r>
            <a:r>
              <a:rPr sz="3200" dirty="0">
                <a:latin typeface="Microsoft Sans Serif"/>
                <a:cs typeface="Microsoft Sans Serif"/>
              </a:rPr>
              <a:t>vezanih</a:t>
            </a:r>
            <a:r>
              <a:rPr sz="3200" spc="245" dirty="0">
                <a:latin typeface="Microsoft Sans Serif"/>
                <a:cs typeface="Microsoft Sans Serif"/>
              </a:rPr>
              <a:t>  </a:t>
            </a:r>
            <a:r>
              <a:rPr sz="3200" spc="-25" dirty="0">
                <a:latin typeface="Microsoft Sans Serif"/>
                <a:cs typeface="Microsoft Sans Serif"/>
              </a:rPr>
              <a:t>za </a:t>
            </a:r>
            <a:r>
              <a:rPr sz="3200" dirty="0">
                <a:latin typeface="Microsoft Sans Serif"/>
                <a:cs typeface="Microsoft Sans Serif"/>
              </a:rPr>
              <a:t>zadatke</a:t>
            </a:r>
            <a:r>
              <a:rPr sz="3200" spc="55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i</a:t>
            </a:r>
            <a:r>
              <a:rPr sz="3200" spc="57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pruža</a:t>
            </a:r>
            <a:r>
              <a:rPr sz="3200" spc="55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manje</a:t>
            </a:r>
            <a:r>
              <a:rPr sz="3200" spc="55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socijalne</a:t>
            </a:r>
            <a:r>
              <a:rPr sz="3200" spc="560" dirty="0">
                <a:latin typeface="Microsoft Sans Serif"/>
                <a:cs typeface="Microsoft Sans Serif"/>
              </a:rPr>
              <a:t> </a:t>
            </a:r>
            <a:r>
              <a:rPr sz="3200" spc="-10" dirty="0">
                <a:latin typeface="Microsoft Sans Serif"/>
                <a:cs typeface="Microsoft Sans Serif"/>
              </a:rPr>
              <a:t>podrške, </a:t>
            </a:r>
            <a:r>
              <a:rPr sz="3200" dirty="0">
                <a:latin typeface="Microsoft Sans Serif"/>
                <a:cs typeface="Microsoft Sans Serif"/>
              </a:rPr>
              <a:t>podstičući</a:t>
            </a:r>
            <a:r>
              <a:rPr sz="3200" spc="555" dirty="0">
                <a:latin typeface="Microsoft Sans Serif"/>
                <a:cs typeface="Microsoft Sans Serif"/>
              </a:rPr>
              <a:t>    </a:t>
            </a:r>
            <a:r>
              <a:rPr sz="3200" dirty="0">
                <a:latin typeface="Microsoft Sans Serif"/>
                <a:cs typeface="Microsoft Sans Serif"/>
              </a:rPr>
              <a:t>tako</a:t>
            </a:r>
            <a:r>
              <a:rPr sz="3200" spc="555" dirty="0">
                <a:latin typeface="Microsoft Sans Serif"/>
                <a:cs typeface="Microsoft Sans Serif"/>
              </a:rPr>
              <a:t>    </a:t>
            </a:r>
            <a:r>
              <a:rPr sz="3200" dirty="0">
                <a:latin typeface="Microsoft Sans Serif"/>
                <a:cs typeface="Microsoft Sans Serif"/>
              </a:rPr>
              <a:t>samopouzdanje</a:t>
            </a:r>
            <a:r>
              <a:rPr sz="3200" spc="555" dirty="0">
                <a:latin typeface="Microsoft Sans Serif"/>
                <a:cs typeface="Microsoft Sans Serif"/>
              </a:rPr>
              <a:t>    </a:t>
            </a:r>
            <a:r>
              <a:rPr sz="3200" spc="-50" dirty="0">
                <a:latin typeface="Microsoft Sans Serif"/>
                <a:cs typeface="Microsoft Sans Serif"/>
              </a:rPr>
              <a:t>i </a:t>
            </a:r>
            <a:r>
              <a:rPr sz="3200" dirty="0">
                <a:latin typeface="Microsoft Sans Serif"/>
                <a:cs typeface="Microsoft Sans Serif"/>
              </a:rPr>
              <a:t>motivaciju</a:t>
            </a:r>
            <a:r>
              <a:rPr sz="3200" spc="-125" dirty="0">
                <a:latin typeface="Microsoft Sans Serif"/>
                <a:cs typeface="Microsoft Sans Serif"/>
              </a:rPr>
              <a:t> </a:t>
            </a:r>
            <a:r>
              <a:rPr sz="3200" spc="-10" dirty="0">
                <a:latin typeface="Microsoft Sans Serif"/>
                <a:cs typeface="Microsoft Sans Serif"/>
              </a:rPr>
              <a:t>zaposlenih</a:t>
            </a:r>
            <a:endParaRPr sz="3200">
              <a:latin typeface="Microsoft Sans Serif"/>
              <a:cs typeface="Microsoft Sans Serif"/>
            </a:endParaRPr>
          </a:p>
          <a:p>
            <a:pPr marL="355600" marR="6985" indent="-342900" algn="just">
              <a:lnSpc>
                <a:spcPct val="100000"/>
              </a:lnSpc>
              <a:spcBef>
                <a:spcPts val="770"/>
              </a:spcBef>
              <a:buChar char="•"/>
              <a:tabLst>
                <a:tab pos="355600" algn="l"/>
              </a:tabLst>
            </a:pPr>
            <a:r>
              <a:rPr sz="3200" dirty="0">
                <a:latin typeface="Microsoft Sans Serif"/>
                <a:cs typeface="Microsoft Sans Serif"/>
              </a:rPr>
              <a:t>lider</a:t>
            </a:r>
            <a:r>
              <a:rPr sz="3200" spc="65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smanjuje</a:t>
            </a:r>
            <a:r>
              <a:rPr sz="3200" spc="65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svoje</a:t>
            </a:r>
            <a:r>
              <a:rPr sz="3200" spc="64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učešće</a:t>
            </a:r>
            <a:r>
              <a:rPr sz="3200" spc="64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u</a:t>
            </a:r>
            <a:r>
              <a:rPr sz="3200" spc="645" dirty="0">
                <a:latin typeface="Microsoft Sans Serif"/>
                <a:cs typeface="Microsoft Sans Serif"/>
              </a:rPr>
              <a:t> </a:t>
            </a:r>
            <a:r>
              <a:rPr sz="3200" spc="-10" dirty="0">
                <a:latin typeface="Microsoft Sans Serif"/>
                <a:cs typeface="Microsoft Sans Serif"/>
              </a:rPr>
              <a:t>planiranju, </a:t>
            </a:r>
            <a:r>
              <a:rPr sz="3200" dirty="0">
                <a:latin typeface="Microsoft Sans Serif"/>
                <a:cs typeface="Microsoft Sans Serif"/>
              </a:rPr>
              <a:t>kontroli</a:t>
            </a:r>
            <a:r>
              <a:rPr sz="3200" spc="-3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i</a:t>
            </a:r>
            <a:r>
              <a:rPr sz="3200" spc="-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utvrđivanju</a:t>
            </a:r>
            <a:r>
              <a:rPr sz="3200" spc="-50" dirty="0">
                <a:latin typeface="Microsoft Sans Serif"/>
                <a:cs typeface="Microsoft Sans Serif"/>
              </a:rPr>
              <a:t> </a:t>
            </a:r>
            <a:r>
              <a:rPr sz="3200" spc="-10" dirty="0">
                <a:latin typeface="Microsoft Sans Serif"/>
                <a:cs typeface="Microsoft Sans Serif"/>
              </a:rPr>
              <a:t>ciljeva</a:t>
            </a:r>
            <a:endParaRPr sz="3200">
              <a:latin typeface="Microsoft Sans Serif"/>
              <a:cs typeface="Microsoft Sans Serif"/>
            </a:endParaRPr>
          </a:p>
          <a:p>
            <a:pPr marL="354965" indent="-342265" algn="just">
              <a:lnSpc>
                <a:spcPct val="100000"/>
              </a:lnSpc>
              <a:spcBef>
                <a:spcPts val="770"/>
              </a:spcBef>
              <a:buChar char="•"/>
              <a:tabLst>
                <a:tab pos="354965" algn="l"/>
              </a:tabLst>
            </a:pPr>
            <a:r>
              <a:rPr sz="3200" dirty="0">
                <a:latin typeface="Microsoft Sans Serif"/>
                <a:cs typeface="Microsoft Sans Serif"/>
              </a:rPr>
              <a:t>podređenima</a:t>
            </a:r>
            <a:r>
              <a:rPr sz="3200" spc="-3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se</a:t>
            </a:r>
            <a:r>
              <a:rPr sz="3200" spc="-2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prepušta</a:t>
            </a:r>
            <a:r>
              <a:rPr sz="3200" spc="-15" dirty="0">
                <a:latin typeface="Microsoft Sans Serif"/>
                <a:cs typeface="Microsoft Sans Serif"/>
              </a:rPr>
              <a:t> </a:t>
            </a:r>
            <a:r>
              <a:rPr sz="3200" spc="-10" dirty="0">
                <a:latin typeface="Microsoft Sans Serif"/>
                <a:cs typeface="Microsoft Sans Serif"/>
              </a:rPr>
              <a:t>kontrola</a:t>
            </a:r>
            <a:endParaRPr sz="3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994410">
              <a:lnSpc>
                <a:spcPct val="100000"/>
              </a:lnSpc>
              <a:spcBef>
                <a:spcPts val="105"/>
              </a:spcBef>
            </a:pPr>
            <a:r>
              <a:rPr dirty="0"/>
              <a:t>Nivoi</a:t>
            </a:r>
            <a:r>
              <a:rPr spc="-65" dirty="0"/>
              <a:t> </a:t>
            </a:r>
            <a:r>
              <a:rPr spc="-10" dirty="0"/>
              <a:t>razvoja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21358"/>
            <a:ext cx="807529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5"/>
              </a:spcBef>
              <a:buChar char="•"/>
              <a:tabLst>
                <a:tab pos="354965" algn="l"/>
                <a:tab pos="2027555" algn="l"/>
                <a:tab pos="2707640" algn="l"/>
                <a:tab pos="4155440" algn="l"/>
                <a:tab pos="6412865" algn="l"/>
              </a:tabLst>
            </a:pPr>
            <a:r>
              <a:rPr sz="3200" spc="-10" dirty="0">
                <a:latin typeface="Microsoft Sans Serif"/>
                <a:cs typeface="Microsoft Sans Serif"/>
              </a:rPr>
              <a:t>stepen</a:t>
            </a:r>
            <a:r>
              <a:rPr sz="3200" dirty="0">
                <a:latin typeface="Microsoft Sans Serif"/>
                <a:cs typeface="Microsoft Sans Serif"/>
              </a:rPr>
              <a:t>	</a:t>
            </a:r>
            <a:r>
              <a:rPr sz="3200" spc="-50" dirty="0">
                <a:latin typeface="Microsoft Sans Serif"/>
                <a:cs typeface="Microsoft Sans Serif"/>
              </a:rPr>
              <a:t>u</a:t>
            </a:r>
            <a:r>
              <a:rPr sz="3200" dirty="0">
                <a:latin typeface="Microsoft Sans Serif"/>
                <a:cs typeface="Microsoft Sans Serif"/>
              </a:rPr>
              <a:t>	</a:t>
            </a:r>
            <a:r>
              <a:rPr sz="3200" spc="-20" dirty="0">
                <a:latin typeface="Microsoft Sans Serif"/>
                <a:cs typeface="Microsoft Sans Serif"/>
              </a:rPr>
              <a:t>kome</a:t>
            </a:r>
            <a:r>
              <a:rPr sz="3200" dirty="0">
                <a:latin typeface="Microsoft Sans Serif"/>
                <a:cs typeface="Microsoft Sans Serif"/>
              </a:rPr>
              <a:t>	</a:t>
            </a:r>
            <a:r>
              <a:rPr sz="3200" spc="-10" dirty="0">
                <a:latin typeface="Microsoft Sans Serif"/>
                <a:cs typeface="Microsoft Sans Serif"/>
              </a:rPr>
              <a:t>podređeni</a:t>
            </a:r>
            <a:r>
              <a:rPr sz="3200" dirty="0">
                <a:latin typeface="Microsoft Sans Serif"/>
                <a:cs typeface="Microsoft Sans Serif"/>
              </a:rPr>
              <a:t>	</a:t>
            </a:r>
            <a:r>
              <a:rPr sz="3200" spc="-10" dirty="0">
                <a:latin typeface="Microsoft Sans Serif"/>
                <a:cs typeface="Microsoft Sans Serif"/>
              </a:rPr>
              <a:t>poseduju</a:t>
            </a:r>
            <a:endParaRPr sz="3200">
              <a:latin typeface="Microsoft Sans Serif"/>
              <a:cs typeface="Microsoft Sans Serif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859789" y="2160588"/>
          <a:ext cx="7767953" cy="14293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380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90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656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34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0534">
                <a:tc>
                  <a:txBody>
                    <a:bodyPr/>
                    <a:lstStyle/>
                    <a:p>
                      <a:pPr marL="31750">
                        <a:lnSpc>
                          <a:spcPts val="3540"/>
                        </a:lnSpc>
                      </a:pPr>
                      <a:r>
                        <a:rPr sz="3200" spc="-10" dirty="0">
                          <a:latin typeface="Microsoft Sans Serif"/>
                          <a:cs typeface="Microsoft Sans Serif"/>
                        </a:rPr>
                        <a:t>kompetencije</a:t>
                      </a:r>
                      <a:endParaRPr sz="3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3664">
                        <a:lnSpc>
                          <a:spcPts val="3540"/>
                        </a:lnSpc>
                        <a:tabLst>
                          <a:tab pos="432434" algn="l"/>
                        </a:tabLst>
                      </a:pPr>
                      <a:r>
                        <a:rPr sz="3200" spc="-50" dirty="0">
                          <a:latin typeface="Microsoft Sans Serif"/>
                          <a:cs typeface="Microsoft Sans Serif"/>
                        </a:rPr>
                        <a:t>i</a:t>
                      </a:r>
                      <a:r>
                        <a:rPr sz="3200" dirty="0">
                          <a:latin typeface="Microsoft Sans Serif"/>
                          <a:cs typeface="Microsoft Sans Serif"/>
                        </a:rPr>
                        <a:t>	</a:t>
                      </a:r>
                      <a:r>
                        <a:rPr sz="3200" spc="-10" dirty="0">
                          <a:latin typeface="Microsoft Sans Serif"/>
                          <a:cs typeface="Microsoft Sans Serif"/>
                        </a:rPr>
                        <a:t>posvećenost</a:t>
                      </a:r>
                      <a:endParaRPr sz="3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49860">
                        <a:lnSpc>
                          <a:spcPts val="3540"/>
                        </a:lnSpc>
                      </a:pPr>
                      <a:r>
                        <a:rPr sz="3200" spc="-10" dirty="0">
                          <a:latin typeface="Microsoft Sans Serif"/>
                          <a:cs typeface="Microsoft Sans Serif"/>
                        </a:rPr>
                        <a:t>potrebnu</a:t>
                      </a:r>
                      <a:endParaRPr sz="3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3540"/>
                        </a:lnSpc>
                      </a:pPr>
                      <a:r>
                        <a:rPr sz="3200" spc="-25" dirty="0">
                          <a:latin typeface="Microsoft Sans Serif"/>
                          <a:cs typeface="Microsoft Sans Serif"/>
                        </a:rPr>
                        <a:t>za</a:t>
                      </a:r>
                      <a:endParaRPr sz="3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pPr marL="31750">
                        <a:lnSpc>
                          <a:spcPts val="3670"/>
                        </a:lnSpc>
                      </a:pPr>
                      <a:r>
                        <a:rPr sz="3200" spc="-10" dirty="0">
                          <a:latin typeface="Microsoft Sans Serif"/>
                          <a:cs typeface="Microsoft Sans Serif"/>
                        </a:rPr>
                        <a:t>ostvarivanje</a:t>
                      </a:r>
                      <a:endParaRPr sz="3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95275">
                        <a:lnSpc>
                          <a:spcPts val="3670"/>
                        </a:lnSpc>
                      </a:pPr>
                      <a:r>
                        <a:rPr sz="3200" spc="-10" dirty="0">
                          <a:latin typeface="Microsoft Sans Serif"/>
                          <a:cs typeface="Microsoft Sans Serif"/>
                        </a:rPr>
                        <a:t>određenog</a:t>
                      </a:r>
                      <a:endParaRPr sz="3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8105">
                        <a:lnSpc>
                          <a:spcPts val="3670"/>
                        </a:lnSpc>
                      </a:pPr>
                      <a:r>
                        <a:rPr sz="3200" spc="-10" dirty="0">
                          <a:latin typeface="Microsoft Sans Serif"/>
                          <a:cs typeface="Microsoft Sans Serif"/>
                        </a:rPr>
                        <a:t>zadatka</a:t>
                      </a:r>
                      <a:endParaRPr sz="3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6670" algn="r">
                        <a:lnSpc>
                          <a:spcPts val="3670"/>
                        </a:lnSpc>
                      </a:pPr>
                      <a:r>
                        <a:rPr sz="3200" spc="-25" dirty="0">
                          <a:latin typeface="Microsoft Sans Serif"/>
                          <a:cs typeface="Microsoft Sans Serif"/>
                        </a:rPr>
                        <a:t>ili</a:t>
                      </a:r>
                      <a:endParaRPr sz="3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1170">
                <a:tc>
                  <a:txBody>
                    <a:bodyPr/>
                    <a:lstStyle/>
                    <a:p>
                      <a:pPr marL="31750">
                        <a:lnSpc>
                          <a:spcPts val="3610"/>
                        </a:lnSpc>
                      </a:pPr>
                      <a:r>
                        <a:rPr sz="3200" spc="-10" dirty="0">
                          <a:latin typeface="Microsoft Sans Serif"/>
                          <a:cs typeface="Microsoft Sans Serif"/>
                        </a:rPr>
                        <a:t>aktivnosti</a:t>
                      </a:r>
                      <a:endParaRPr sz="3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535940" y="4255465"/>
            <a:ext cx="8072755" cy="1002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tabLst>
                <a:tab pos="417830" algn="l"/>
                <a:tab pos="2185670" algn="l"/>
                <a:tab pos="3639820" algn="l"/>
                <a:tab pos="4237990" algn="l"/>
                <a:tab pos="6231255" algn="l"/>
                <a:tab pos="7821295" algn="l"/>
              </a:tabLst>
            </a:pPr>
            <a:r>
              <a:rPr sz="3200" spc="-50" dirty="0">
                <a:latin typeface="Microsoft Sans Serif"/>
                <a:cs typeface="Microsoft Sans Serif"/>
              </a:rPr>
              <a:t>=</a:t>
            </a:r>
            <a:r>
              <a:rPr sz="3200" dirty="0">
                <a:latin typeface="Microsoft Sans Serif"/>
                <a:cs typeface="Microsoft Sans Serif"/>
              </a:rPr>
              <a:t>		</a:t>
            </a:r>
            <a:r>
              <a:rPr sz="3200" spc="-10" dirty="0">
                <a:latin typeface="Microsoft Sans Serif"/>
                <a:cs typeface="Microsoft Sans Serif"/>
              </a:rPr>
              <a:t>potrebne</a:t>
            </a:r>
            <a:r>
              <a:rPr sz="3200" dirty="0">
                <a:latin typeface="Microsoft Sans Serif"/>
                <a:cs typeface="Microsoft Sans Serif"/>
              </a:rPr>
              <a:t>	</a:t>
            </a:r>
            <a:r>
              <a:rPr sz="3200" spc="-10" dirty="0">
                <a:latin typeface="Microsoft Sans Serif"/>
                <a:cs typeface="Microsoft Sans Serif"/>
              </a:rPr>
              <a:t>veštine</a:t>
            </a:r>
            <a:r>
              <a:rPr sz="3200" dirty="0">
                <a:latin typeface="Microsoft Sans Serif"/>
                <a:cs typeface="Microsoft Sans Serif"/>
              </a:rPr>
              <a:t>	</a:t>
            </a:r>
            <a:r>
              <a:rPr sz="3200" spc="-25" dirty="0">
                <a:latin typeface="Microsoft Sans Serif"/>
                <a:cs typeface="Microsoft Sans Serif"/>
              </a:rPr>
              <a:t>za</a:t>
            </a:r>
            <a:r>
              <a:rPr sz="3200" dirty="0">
                <a:latin typeface="Microsoft Sans Serif"/>
                <a:cs typeface="Microsoft Sans Serif"/>
              </a:rPr>
              <a:t>	</a:t>
            </a:r>
            <a:r>
              <a:rPr sz="3200" spc="-10" dirty="0">
                <a:latin typeface="Microsoft Sans Serif"/>
                <a:cs typeface="Microsoft Sans Serif"/>
              </a:rPr>
              <a:t>obavljanje</a:t>
            </a:r>
            <a:r>
              <a:rPr sz="3200" dirty="0">
                <a:latin typeface="Microsoft Sans Serif"/>
                <a:cs typeface="Microsoft Sans Serif"/>
              </a:rPr>
              <a:t>	</a:t>
            </a:r>
            <a:r>
              <a:rPr sz="3200" spc="-10" dirty="0">
                <a:latin typeface="Microsoft Sans Serif"/>
                <a:cs typeface="Microsoft Sans Serif"/>
              </a:rPr>
              <a:t>zadatka</a:t>
            </a:r>
            <a:r>
              <a:rPr sz="3200" dirty="0">
                <a:latin typeface="Microsoft Sans Serif"/>
                <a:cs typeface="Microsoft Sans Serif"/>
              </a:rPr>
              <a:t>	</a:t>
            </a:r>
            <a:r>
              <a:rPr sz="3200" spc="-50" dirty="0">
                <a:latin typeface="Microsoft Sans Serif"/>
                <a:cs typeface="Microsoft Sans Serif"/>
              </a:rPr>
              <a:t>+ </a:t>
            </a:r>
            <a:r>
              <a:rPr sz="3200" dirty="0">
                <a:latin typeface="Microsoft Sans Serif"/>
                <a:cs typeface="Microsoft Sans Serif"/>
              </a:rPr>
              <a:t>pozitivan</a:t>
            </a:r>
            <a:r>
              <a:rPr sz="3200" spc="-4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stav</a:t>
            </a:r>
            <a:r>
              <a:rPr sz="3200" spc="-2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prema</a:t>
            </a:r>
            <a:r>
              <a:rPr sz="3200" spc="-45" dirty="0">
                <a:latin typeface="Microsoft Sans Serif"/>
                <a:cs typeface="Microsoft Sans Serif"/>
              </a:rPr>
              <a:t> </a:t>
            </a:r>
            <a:r>
              <a:rPr sz="3200" spc="-10" dirty="0">
                <a:latin typeface="Microsoft Sans Serif"/>
                <a:cs typeface="Microsoft Sans Serif"/>
              </a:rPr>
              <a:t>zadatku</a:t>
            </a:r>
            <a:endParaRPr sz="3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011682"/>
            <a:ext cx="8074659" cy="1489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 algn="just">
              <a:lnSpc>
                <a:spcPct val="100000"/>
              </a:lnSpc>
              <a:spcBef>
                <a:spcPts val="105"/>
              </a:spcBef>
              <a:buChar char="•"/>
              <a:tabLst>
                <a:tab pos="355600" algn="l"/>
              </a:tabLst>
            </a:pPr>
            <a:r>
              <a:rPr sz="3200" dirty="0">
                <a:latin typeface="Microsoft Sans Serif"/>
                <a:cs typeface="Microsoft Sans Serif"/>
              </a:rPr>
              <a:t>visok</a:t>
            </a:r>
            <a:r>
              <a:rPr sz="3200" spc="560" dirty="0">
                <a:latin typeface="Microsoft Sans Serif"/>
                <a:cs typeface="Microsoft Sans Serif"/>
              </a:rPr>
              <a:t>  </a:t>
            </a:r>
            <a:r>
              <a:rPr sz="3200" dirty="0">
                <a:latin typeface="Microsoft Sans Serif"/>
                <a:cs typeface="Microsoft Sans Serif"/>
              </a:rPr>
              <a:t>nivo</a:t>
            </a:r>
            <a:r>
              <a:rPr sz="3200" spc="565" dirty="0">
                <a:latin typeface="Microsoft Sans Serif"/>
                <a:cs typeface="Microsoft Sans Serif"/>
              </a:rPr>
              <a:t>  </a:t>
            </a:r>
            <a:r>
              <a:rPr sz="3200" dirty="0">
                <a:latin typeface="Microsoft Sans Serif"/>
                <a:cs typeface="Microsoft Sans Serif"/>
              </a:rPr>
              <a:t>razvoja:</a:t>
            </a:r>
            <a:r>
              <a:rPr sz="3200" spc="565" dirty="0">
                <a:latin typeface="Microsoft Sans Serif"/>
                <a:cs typeface="Microsoft Sans Serif"/>
              </a:rPr>
              <a:t>  </a:t>
            </a:r>
            <a:r>
              <a:rPr sz="3200" dirty="0">
                <a:latin typeface="Microsoft Sans Serif"/>
                <a:cs typeface="Microsoft Sans Serif"/>
              </a:rPr>
              <a:t>ako</a:t>
            </a:r>
            <a:r>
              <a:rPr sz="3200" spc="565" dirty="0">
                <a:latin typeface="Microsoft Sans Serif"/>
                <a:cs typeface="Microsoft Sans Serif"/>
              </a:rPr>
              <a:t>  </a:t>
            </a:r>
            <a:r>
              <a:rPr sz="3200" dirty="0">
                <a:latin typeface="Microsoft Sans Serif"/>
                <a:cs typeface="Microsoft Sans Serif"/>
              </a:rPr>
              <a:t>su</a:t>
            </a:r>
            <a:r>
              <a:rPr sz="3200" spc="560" dirty="0">
                <a:latin typeface="Microsoft Sans Serif"/>
                <a:cs typeface="Microsoft Sans Serif"/>
              </a:rPr>
              <a:t>  </a:t>
            </a:r>
            <a:r>
              <a:rPr sz="3200" spc="-10" dirty="0">
                <a:latin typeface="Microsoft Sans Serif"/>
                <a:cs typeface="Microsoft Sans Serif"/>
              </a:rPr>
              <a:t>zaposleni </a:t>
            </a:r>
            <a:r>
              <a:rPr sz="3200" dirty="0">
                <a:latin typeface="Microsoft Sans Serif"/>
                <a:cs typeface="Microsoft Sans Serif"/>
              </a:rPr>
              <a:t>zainteresovani</a:t>
            </a:r>
            <a:r>
              <a:rPr sz="3200" spc="23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i</a:t>
            </a:r>
            <a:r>
              <a:rPr sz="3200" spc="23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sigurni</a:t>
            </a:r>
            <a:r>
              <a:rPr sz="3200" spc="21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u</a:t>
            </a:r>
            <a:r>
              <a:rPr sz="3200" spc="23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svoj</a:t>
            </a:r>
            <a:r>
              <a:rPr sz="3200" spc="24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posao</a:t>
            </a:r>
            <a:r>
              <a:rPr sz="3200" spc="22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i</a:t>
            </a:r>
            <a:r>
              <a:rPr sz="3200" spc="235" dirty="0">
                <a:latin typeface="Microsoft Sans Serif"/>
                <a:cs typeface="Microsoft Sans Serif"/>
              </a:rPr>
              <a:t> </a:t>
            </a:r>
            <a:r>
              <a:rPr sz="3200" spc="-25" dirty="0">
                <a:latin typeface="Microsoft Sans Serif"/>
                <a:cs typeface="Microsoft Sans Serif"/>
              </a:rPr>
              <a:t>ako </a:t>
            </a:r>
            <a:r>
              <a:rPr sz="3200" dirty="0">
                <a:latin typeface="Microsoft Sans Serif"/>
                <a:cs typeface="Microsoft Sans Serif"/>
              </a:rPr>
              <a:t>znaju</a:t>
            </a:r>
            <a:r>
              <a:rPr sz="3200" spc="-2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da</a:t>
            </a:r>
            <a:r>
              <a:rPr sz="3200" spc="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obave radne</a:t>
            </a:r>
            <a:r>
              <a:rPr sz="3200" spc="-5" dirty="0">
                <a:latin typeface="Microsoft Sans Serif"/>
                <a:cs typeface="Microsoft Sans Serif"/>
              </a:rPr>
              <a:t> </a:t>
            </a:r>
            <a:r>
              <a:rPr sz="3200" spc="-10" dirty="0">
                <a:latin typeface="Microsoft Sans Serif"/>
                <a:cs typeface="Microsoft Sans Serif"/>
              </a:rPr>
              <a:t>zadatke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3158108"/>
            <a:ext cx="2357755" cy="2465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Char char="•"/>
              <a:tabLst>
                <a:tab pos="355600" algn="l"/>
                <a:tab pos="1600835" algn="l"/>
              </a:tabLst>
            </a:pPr>
            <a:r>
              <a:rPr sz="3200" spc="-10" dirty="0">
                <a:latin typeface="Microsoft Sans Serif"/>
                <a:cs typeface="Microsoft Sans Serif"/>
              </a:rPr>
              <a:t>nizak</a:t>
            </a:r>
            <a:r>
              <a:rPr sz="3200" dirty="0">
                <a:latin typeface="Microsoft Sans Serif"/>
                <a:cs typeface="Microsoft Sans Serif"/>
              </a:rPr>
              <a:t>	</a:t>
            </a:r>
            <a:r>
              <a:rPr sz="3200" spc="-20" dirty="0">
                <a:latin typeface="Microsoft Sans Serif"/>
                <a:cs typeface="Microsoft Sans Serif"/>
              </a:rPr>
              <a:t>nivo </a:t>
            </a:r>
            <a:r>
              <a:rPr sz="3200" spc="-10" dirty="0">
                <a:latin typeface="Microsoft Sans Serif"/>
                <a:cs typeface="Microsoft Sans Serif"/>
              </a:rPr>
              <a:t>dovoljno zadataka, motivisani posla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163951" y="3158108"/>
            <a:ext cx="544639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727200" algn="l"/>
                <a:tab pos="2676525" algn="l"/>
                <a:tab pos="4686935" algn="l"/>
              </a:tabLst>
            </a:pPr>
            <a:r>
              <a:rPr sz="3200" spc="-10" dirty="0">
                <a:latin typeface="Microsoft Sans Serif"/>
                <a:cs typeface="Microsoft Sans Serif"/>
              </a:rPr>
              <a:t>razvoja:</a:t>
            </a:r>
            <a:r>
              <a:rPr sz="3200" dirty="0">
                <a:latin typeface="Microsoft Sans Serif"/>
                <a:cs typeface="Microsoft Sans Serif"/>
              </a:rPr>
              <a:t>	</a:t>
            </a:r>
            <a:r>
              <a:rPr sz="3200" spc="-25" dirty="0">
                <a:latin typeface="Microsoft Sans Serif"/>
                <a:cs typeface="Microsoft Sans Serif"/>
              </a:rPr>
              <a:t>ako</a:t>
            </a:r>
            <a:r>
              <a:rPr sz="3200" dirty="0">
                <a:latin typeface="Microsoft Sans Serif"/>
                <a:cs typeface="Microsoft Sans Serif"/>
              </a:rPr>
              <a:t>	</a:t>
            </a:r>
            <a:r>
              <a:rPr sz="3200" spc="-10" dirty="0">
                <a:latin typeface="Microsoft Sans Serif"/>
                <a:cs typeface="Microsoft Sans Serif"/>
              </a:rPr>
              <a:t>zaposleni</a:t>
            </a:r>
            <a:r>
              <a:rPr sz="3200" dirty="0">
                <a:latin typeface="Microsoft Sans Serif"/>
                <a:cs typeface="Microsoft Sans Serif"/>
              </a:rPr>
              <a:t>	</a:t>
            </a:r>
            <a:r>
              <a:rPr sz="3200" spc="-20" dirty="0">
                <a:latin typeface="Microsoft Sans Serif"/>
                <a:cs typeface="Microsoft Sans Serif"/>
              </a:rPr>
              <a:t>nisu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950591" y="3645789"/>
            <a:ext cx="228155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10" dirty="0">
                <a:latin typeface="Microsoft Sans Serif"/>
                <a:cs typeface="Microsoft Sans Serif"/>
              </a:rPr>
              <a:t>osposobljeni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987167" y="4133544"/>
            <a:ext cx="218249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768350" algn="l"/>
              </a:tabLst>
            </a:pPr>
            <a:r>
              <a:rPr sz="3200" spc="-25" dirty="0">
                <a:latin typeface="Microsoft Sans Serif"/>
                <a:cs typeface="Microsoft Sans Serif"/>
              </a:rPr>
              <a:t>ali</a:t>
            </a:r>
            <a:r>
              <a:rPr sz="3200" dirty="0">
                <a:latin typeface="Microsoft Sans Serif"/>
                <a:cs typeface="Microsoft Sans Serif"/>
              </a:rPr>
              <a:t>	</a:t>
            </a:r>
            <a:r>
              <a:rPr sz="3200" spc="-10" dirty="0">
                <a:latin typeface="Microsoft Sans Serif"/>
                <a:cs typeface="Microsoft Sans Serif"/>
              </a:rPr>
              <a:t>osećaju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962782" y="4621529"/>
            <a:ext cx="303530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81000" algn="l"/>
              </a:tabLst>
            </a:pPr>
            <a:r>
              <a:rPr sz="3200" spc="-50" dirty="0">
                <a:latin typeface="Microsoft Sans Serif"/>
                <a:cs typeface="Microsoft Sans Serif"/>
              </a:rPr>
              <a:t>i</a:t>
            </a:r>
            <a:r>
              <a:rPr sz="3200" dirty="0">
                <a:latin typeface="Microsoft Sans Serif"/>
                <a:cs typeface="Microsoft Sans Serif"/>
              </a:rPr>
              <a:t>	</a:t>
            </a:r>
            <a:r>
              <a:rPr sz="3200" spc="-10" dirty="0">
                <a:latin typeface="Microsoft Sans Serif"/>
                <a:cs typeface="Microsoft Sans Serif"/>
              </a:rPr>
              <a:t>samopouzdani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491353" y="3645789"/>
            <a:ext cx="3118485" cy="1489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74320" algn="r">
              <a:lnSpc>
                <a:spcPct val="100000"/>
              </a:lnSpc>
              <a:spcBef>
                <a:spcPts val="100"/>
              </a:spcBef>
              <a:tabLst>
                <a:tab pos="516890" algn="l"/>
                <a:tab pos="812165" algn="l"/>
                <a:tab pos="1276350" algn="l"/>
                <a:tab pos="1591310" algn="l"/>
              </a:tabLst>
            </a:pPr>
            <a:r>
              <a:rPr sz="3200" spc="-25" dirty="0">
                <a:latin typeface="Microsoft Sans Serif"/>
                <a:cs typeface="Microsoft Sans Serif"/>
              </a:rPr>
              <a:t>za</a:t>
            </a:r>
            <a:r>
              <a:rPr sz="3200" dirty="0">
                <a:latin typeface="Microsoft Sans Serif"/>
                <a:cs typeface="Microsoft Sans Serif"/>
              </a:rPr>
              <a:t>		</a:t>
            </a:r>
            <a:r>
              <a:rPr sz="3200" spc="-10" dirty="0">
                <a:latin typeface="Microsoft Sans Serif"/>
                <a:cs typeface="Microsoft Sans Serif"/>
              </a:rPr>
              <a:t>obavljanje </a:t>
            </a:r>
            <a:r>
              <a:rPr sz="3200" spc="-25" dirty="0">
                <a:latin typeface="Microsoft Sans Serif"/>
                <a:cs typeface="Microsoft Sans Serif"/>
              </a:rPr>
              <a:t>da</a:t>
            </a:r>
            <a:r>
              <a:rPr sz="3200" dirty="0">
                <a:latin typeface="Microsoft Sans Serif"/>
                <a:cs typeface="Microsoft Sans Serif"/>
              </a:rPr>
              <a:t>		</a:t>
            </a:r>
            <a:r>
              <a:rPr sz="3200" spc="-25" dirty="0">
                <a:latin typeface="Microsoft Sans Serif"/>
                <a:cs typeface="Microsoft Sans Serif"/>
              </a:rPr>
              <a:t>su</a:t>
            </a:r>
            <a:r>
              <a:rPr sz="3200" dirty="0">
                <a:latin typeface="Microsoft Sans Serif"/>
                <a:cs typeface="Microsoft Sans Serif"/>
              </a:rPr>
              <a:t>		</a:t>
            </a:r>
            <a:r>
              <a:rPr sz="3200" spc="-10" dirty="0">
                <a:latin typeface="Microsoft Sans Serif"/>
                <a:cs typeface="Microsoft Sans Serif"/>
              </a:rPr>
              <a:t>dovoljno </a:t>
            </a:r>
            <a:r>
              <a:rPr sz="3200" spc="-50" dirty="0">
                <a:latin typeface="Microsoft Sans Serif"/>
                <a:cs typeface="Microsoft Sans Serif"/>
              </a:rPr>
              <a:t>u</a:t>
            </a:r>
            <a:r>
              <a:rPr sz="3200" dirty="0">
                <a:latin typeface="Microsoft Sans Serif"/>
                <a:cs typeface="Microsoft Sans Serif"/>
              </a:rPr>
              <a:t>	</a:t>
            </a:r>
            <a:r>
              <a:rPr sz="3200" spc="-10" dirty="0">
                <a:latin typeface="Microsoft Sans Serif"/>
                <a:cs typeface="Microsoft Sans Serif"/>
              </a:rPr>
              <a:t>obavljanju</a:t>
            </a:r>
            <a:endParaRPr sz="3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4876800"/>
            <a:ext cx="5943600" cy="685800"/>
          </a:xfrm>
          <a:custGeom>
            <a:avLst/>
            <a:gdLst/>
            <a:ahLst/>
            <a:cxnLst/>
            <a:rect l="l" t="t" r="r" b="b"/>
            <a:pathLst>
              <a:path w="5943600" h="685800">
                <a:moveTo>
                  <a:pt x="0" y="342900"/>
                </a:moveTo>
                <a:lnTo>
                  <a:pt x="16341" y="306729"/>
                </a:lnTo>
                <a:lnTo>
                  <a:pt x="49415" y="280301"/>
                </a:lnTo>
                <a:lnTo>
                  <a:pt x="99563" y="254564"/>
                </a:lnTo>
                <a:lnTo>
                  <a:pt x="142139" y="237829"/>
                </a:lnTo>
                <a:lnTo>
                  <a:pt x="191789" y="221459"/>
                </a:lnTo>
                <a:lnTo>
                  <a:pt x="248309" y="205479"/>
                </a:lnTo>
                <a:lnTo>
                  <a:pt x="311493" y="189913"/>
                </a:lnTo>
                <a:lnTo>
                  <a:pt x="381136" y="174783"/>
                </a:lnTo>
                <a:lnTo>
                  <a:pt x="457032" y="160114"/>
                </a:lnTo>
                <a:lnTo>
                  <a:pt x="497261" y="152960"/>
                </a:lnTo>
                <a:lnTo>
                  <a:pt x="538976" y="145929"/>
                </a:lnTo>
                <a:lnTo>
                  <a:pt x="582152" y="139026"/>
                </a:lnTo>
                <a:lnTo>
                  <a:pt x="626763" y="132253"/>
                </a:lnTo>
                <a:lnTo>
                  <a:pt x="672783" y="125613"/>
                </a:lnTo>
                <a:lnTo>
                  <a:pt x="720186" y="119108"/>
                </a:lnTo>
                <a:lnTo>
                  <a:pt x="768948" y="112743"/>
                </a:lnTo>
                <a:lnTo>
                  <a:pt x="819041" y="106519"/>
                </a:lnTo>
                <a:lnTo>
                  <a:pt x="870442" y="100441"/>
                </a:lnTo>
                <a:lnTo>
                  <a:pt x="923123" y="94510"/>
                </a:lnTo>
                <a:lnTo>
                  <a:pt x="977059" y="88729"/>
                </a:lnTo>
                <a:lnTo>
                  <a:pt x="1032225" y="83103"/>
                </a:lnTo>
                <a:lnTo>
                  <a:pt x="1088594" y="77633"/>
                </a:lnTo>
                <a:lnTo>
                  <a:pt x="1146142" y="72323"/>
                </a:lnTo>
                <a:lnTo>
                  <a:pt x="1204842" y="67175"/>
                </a:lnTo>
                <a:lnTo>
                  <a:pt x="1264669" y="62193"/>
                </a:lnTo>
                <a:lnTo>
                  <a:pt x="1325598" y="57380"/>
                </a:lnTo>
                <a:lnTo>
                  <a:pt x="1387601" y="52738"/>
                </a:lnTo>
                <a:lnTo>
                  <a:pt x="1450655" y="48270"/>
                </a:lnTo>
                <a:lnTo>
                  <a:pt x="1514732" y="43980"/>
                </a:lnTo>
                <a:lnTo>
                  <a:pt x="1579808" y="39870"/>
                </a:lnTo>
                <a:lnTo>
                  <a:pt x="1645857" y="35944"/>
                </a:lnTo>
                <a:lnTo>
                  <a:pt x="1712852" y="32204"/>
                </a:lnTo>
                <a:lnTo>
                  <a:pt x="1780770" y="28653"/>
                </a:lnTo>
                <a:lnTo>
                  <a:pt x="1849582" y="25294"/>
                </a:lnTo>
                <a:lnTo>
                  <a:pt x="1919265" y="22131"/>
                </a:lnTo>
                <a:lnTo>
                  <a:pt x="1989792" y="19166"/>
                </a:lnTo>
                <a:lnTo>
                  <a:pt x="2061138" y="16402"/>
                </a:lnTo>
                <a:lnTo>
                  <a:pt x="2133277" y="13842"/>
                </a:lnTo>
                <a:lnTo>
                  <a:pt x="2206184" y="11489"/>
                </a:lnTo>
                <a:lnTo>
                  <a:pt x="2279831" y="9346"/>
                </a:lnTo>
                <a:lnTo>
                  <a:pt x="2354195" y="7416"/>
                </a:lnTo>
                <a:lnTo>
                  <a:pt x="2429249" y="5702"/>
                </a:lnTo>
                <a:lnTo>
                  <a:pt x="2504968" y="4207"/>
                </a:lnTo>
                <a:lnTo>
                  <a:pt x="2581326" y="2934"/>
                </a:lnTo>
                <a:lnTo>
                  <a:pt x="2658297" y="1885"/>
                </a:lnTo>
                <a:lnTo>
                  <a:pt x="2735855" y="1065"/>
                </a:lnTo>
                <a:lnTo>
                  <a:pt x="2813976" y="475"/>
                </a:lnTo>
                <a:lnTo>
                  <a:pt x="2892632" y="119"/>
                </a:lnTo>
                <a:lnTo>
                  <a:pt x="2971800" y="0"/>
                </a:lnTo>
                <a:lnTo>
                  <a:pt x="3050967" y="119"/>
                </a:lnTo>
                <a:lnTo>
                  <a:pt x="3129623" y="475"/>
                </a:lnTo>
                <a:lnTo>
                  <a:pt x="3207744" y="1065"/>
                </a:lnTo>
                <a:lnTo>
                  <a:pt x="3285302" y="1885"/>
                </a:lnTo>
                <a:lnTo>
                  <a:pt x="3362273" y="2934"/>
                </a:lnTo>
                <a:lnTo>
                  <a:pt x="3438631" y="4207"/>
                </a:lnTo>
                <a:lnTo>
                  <a:pt x="3514350" y="5702"/>
                </a:lnTo>
                <a:lnTo>
                  <a:pt x="3589404" y="7416"/>
                </a:lnTo>
                <a:lnTo>
                  <a:pt x="3663768" y="9346"/>
                </a:lnTo>
                <a:lnTo>
                  <a:pt x="3737415" y="11489"/>
                </a:lnTo>
                <a:lnTo>
                  <a:pt x="3810322" y="13842"/>
                </a:lnTo>
                <a:lnTo>
                  <a:pt x="3882461" y="16402"/>
                </a:lnTo>
                <a:lnTo>
                  <a:pt x="3953807" y="19166"/>
                </a:lnTo>
                <a:lnTo>
                  <a:pt x="4024334" y="22131"/>
                </a:lnTo>
                <a:lnTo>
                  <a:pt x="4094017" y="25294"/>
                </a:lnTo>
                <a:lnTo>
                  <a:pt x="4162829" y="28653"/>
                </a:lnTo>
                <a:lnTo>
                  <a:pt x="4230747" y="32204"/>
                </a:lnTo>
                <a:lnTo>
                  <a:pt x="4297742" y="35944"/>
                </a:lnTo>
                <a:lnTo>
                  <a:pt x="4363791" y="39870"/>
                </a:lnTo>
                <a:lnTo>
                  <a:pt x="4428867" y="43980"/>
                </a:lnTo>
                <a:lnTo>
                  <a:pt x="4492944" y="48270"/>
                </a:lnTo>
                <a:lnTo>
                  <a:pt x="4555998" y="52738"/>
                </a:lnTo>
                <a:lnTo>
                  <a:pt x="4618001" y="57380"/>
                </a:lnTo>
                <a:lnTo>
                  <a:pt x="4678930" y="62193"/>
                </a:lnTo>
                <a:lnTo>
                  <a:pt x="4738757" y="67175"/>
                </a:lnTo>
                <a:lnTo>
                  <a:pt x="4797457" y="72323"/>
                </a:lnTo>
                <a:lnTo>
                  <a:pt x="4855005" y="77633"/>
                </a:lnTo>
                <a:lnTo>
                  <a:pt x="4911374" y="83103"/>
                </a:lnTo>
                <a:lnTo>
                  <a:pt x="4966540" y="88729"/>
                </a:lnTo>
                <a:lnTo>
                  <a:pt x="5020476" y="94510"/>
                </a:lnTo>
                <a:lnTo>
                  <a:pt x="5073157" y="100441"/>
                </a:lnTo>
                <a:lnTo>
                  <a:pt x="5124558" y="106519"/>
                </a:lnTo>
                <a:lnTo>
                  <a:pt x="5174651" y="112743"/>
                </a:lnTo>
                <a:lnTo>
                  <a:pt x="5223413" y="119108"/>
                </a:lnTo>
                <a:lnTo>
                  <a:pt x="5270816" y="125613"/>
                </a:lnTo>
                <a:lnTo>
                  <a:pt x="5316836" y="132253"/>
                </a:lnTo>
                <a:lnTo>
                  <a:pt x="5361447" y="139026"/>
                </a:lnTo>
                <a:lnTo>
                  <a:pt x="5404623" y="145929"/>
                </a:lnTo>
                <a:lnTo>
                  <a:pt x="5446338" y="152960"/>
                </a:lnTo>
                <a:lnTo>
                  <a:pt x="5486567" y="160114"/>
                </a:lnTo>
                <a:lnTo>
                  <a:pt x="5525283" y="167389"/>
                </a:lnTo>
                <a:lnTo>
                  <a:pt x="5598079" y="182292"/>
                </a:lnTo>
                <a:lnTo>
                  <a:pt x="5664518" y="197643"/>
                </a:lnTo>
                <a:lnTo>
                  <a:pt x="5724396" y="213419"/>
                </a:lnTo>
                <a:lnTo>
                  <a:pt x="5777506" y="229597"/>
                </a:lnTo>
                <a:lnTo>
                  <a:pt x="5823645" y="246152"/>
                </a:lnTo>
                <a:lnTo>
                  <a:pt x="5862606" y="263062"/>
                </a:lnTo>
                <a:lnTo>
                  <a:pt x="5907140" y="289038"/>
                </a:lnTo>
                <a:lnTo>
                  <a:pt x="5939480" y="324690"/>
                </a:lnTo>
                <a:lnTo>
                  <a:pt x="5943600" y="342900"/>
                </a:lnTo>
                <a:lnTo>
                  <a:pt x="5942565" y="352033"/>
                </a:lnTo>
                <a:lnTo>
                  <a:pt x="5918174" y="387951"/>
                </a:lnTo>
                <a:lnTo>
                  <a:pt x="5879331" y="414157"/>
                </a:lnTo>
                <a:lnTo>
                  <a:pt x="5844036" y="431235"/>
                </a:lnTo>
                <a:lnTo>
                  <a:pt x="5801460" y="447970"/>
                </a:lnTo>
                <a:lnTo>
                  <a:pt x="5751810" y="464340"/>
                </a:lnTo>
                <a:lnTo>
                  <a:pt x="5695290" y="480320"/>
                </a:lnTo>
                <a:lnTo>
                  <a:pt x="5632106" y="495886"/>
                </a:lnTo>
                <a:lnTo>
                  <a:pt x="5562463" y="511016"/>
                </a:lnTo>
                <a:lnTo>
                  <a:pt x="5486567" y="525685"/>
                </a:lnTo>
                <a:lnTo>
                  <a:pt x="5446338" y="532839"/>
                </a:lnTo>
                <a:lnTo>
                  <a:pt x="5404623" y="539870"/>
                </a:lnTo>
                <a:lnTo>
                  <a:pt x="5361447" y="546773"/>
                </a:lnTo>
                <a:lnTo>
                  <a:pt x="5316836" y="553546"/>
                </a:lnTo>
                <a:lnTo>
                  <a:pt x="5270816" y="560186"/>
                </a:lnTo>
                <a:lnTo>
                  <a:pt x="5223413" y="566691"/>
                </a:lnTo>
                <a:lnTo>
                  <a:pt x="5174651" y="573056"/>
                </a:lnTo>
                <a:lnTo>
                  <a:pt x="5124558" y="579280"/>
                </a:lnTo>
                <a:lnTo>
                  <a:pt x="5073157" y="585358"/>
                </a:lnTo>
                <a:lnTo>
                  <a:pt x="5020476" y="591289"/>
                </a:lnTo>
                <a:lnTo>
                  <a:pt x="4966540" y="597070"/>
                </a:lnTo>
                <a:lnTo>
                  <a:pt x="4911374" y="602696"/>
                </a:lnTo>
                <a:lnTo>
                  <a:pt x="4855005" y="608166"/>
                </a:lnTo>
                <a:lnTo>
                  <a:pt x="4797457" y="613476"/>
                </a:lnTo>
                <a:lnTo>
                  <a:pt x="4738757" y="618624"/>
                </a:lnTo>
                <a:lnTo>
                  <a:pt x="4678930" y="623606"/>
                </a:lnTo>
                <a:lnTo>
                  <a:pt x="4618001" y="628419"/>
                </a:lnTo>
                <a:lnTo>
                  <a:pt x="4555998" y="633061"/>
                </a:lnTo>
                <a:lnTo>
                  <a:pt x="4492944" y="637529"/>
                </a:lnTo>
                <a:lnTo>
                  <a:pt x="4428867" y="641819"/>
                </a:lnTo>
                <a:lnTo>
                  <a:pt x="4363791" y="645929"/>
                </a:lnTo>
                <a:lnTo>
                  <a:pt x="4297742" y="649855"/>
                </a:lnTo>
                <a:lnTo>
                  <a:pt x="4230747" y="653595"/>
                </a:lnTo>
                <a:lnTo>
                  <a:pt x="4162829" y="657146"/>
                </a:lnTo>
                <a:lnTo>
                  <a:pt x="4094017" y="660505"/>
                </a:lnTo>
                <a:lnTo>
                  <a:pt x="4024334" y="663668"/>
                </a:lnTo>
                <a:lnTo>
                  <a:pt x="3953807" y="666633"/>
                </a:lnTo>
                <a:lnTo>
                  <a:pt x="3882461" y="669397"/>
                </a:lnTo>
                <a:lnTo>
                  <a:pt x="3810322" y="671957"/>
                </a:lnTo>
                <a:lnTo>
                  <a:pt x="3737415" y="674310"/>
                </a:lnTo>
                <a:lnTo>
                  <a:pt x="3663768" y="676453"/>
                </a:lnTo>
                <a:lnTo>
                  <a:pt x="3589404" y="678383"/>
                </a:lnTo>
                <a:lnTo>
                  <a:pt x="3514350" y="680097"/>
                </a:lnTo>
                <a:lnTo>
                  <a:pt x="3438631" y="681592"/>
                </a:lnTo>
                <a:lnTo>
                  <a:pt x="3362273" y="682865"/>
                </a:lnTo>
                <a:lnTo>
                  <a:pt x="3285302" y="683914"/>
                </a:lnTo>
                <a:lnTo>
                  <a:pt x="3207744" y="684734"/>
                </a:lnTo>
                <a:lnTo>
                  <a:pt x="3129623" y="685324"/>
                </a:lnTo>
                <a:lnTo>
                  <a:pt x="3050967" y="685680"/>
                </a:lnTo>
                <a:lnTo>
                  <a:pt x="2971800" y="685800"/>
                </a:lnTo>
                <a:lnTo>
                  <a:pt x="2892632" y="685680"/>
                </a:lnTo>
                <a:lnTo>
                  <a:pt x="2813976" y="685324"/>
                </a:lnTo>
                <a:lnTo>
                  <a:pt x="2735855" y="684734"/>
                </a:lnTo>
                <a:lnTo>
                  <a:pt x="2658297" y="683914"/>
                </a:lnTo>
                <a:lnTo>
                  <a:pt x="2581326" y="682865"/>
                </a:lnTo>
                <a:lnTo>
                  <a:pt x="2504968" y="681592"/>
                </a:lnTo>
                <a:lnTo>
                  <a:pt x="2429249" y="680097"/>
                </a:lnTo>
                <a:lnTo>
                  <a:pt x="2354195" y="678383"/>
                </a:lnTo>
                <a:lnTo>
                  <a:pt x="2279831" y="676453"/>
                </a:lnTo>
                <a:lnTo>
                  <a:pt x="2206184" y="674310"/>
                </a:lnTo>
                <a:lnTo>
                  <a:pt x="2133277" y="671957"/>
                </a:lnTo>
                <a:lnTo>
                  <a:pt x="2061138" y="669397"/>
                </a:lnTo>
                <a:lnTo>
                  <a:pt x="1989792" y="666633"/>
                </a:lnTo>
                <a:lnTo>
                  <a:pt x="1919265" y="663668"/>
                </a:lnTo>
                <a:lnTo>
                  <a:pt x="1849582" y="660505"/>
                </a:lnTo>
                <a:lnTo>
                  <a:pt x="1780770" y="657146"/>
                </a:lnTo>
                <a:lnTo>
                  <a:pt x="1712852" y="653595"/>
                </a:lnTo>
                <a:lnTo>
                  <a:pt x="1645857" y="649855"/>
                </a:lnTo>
                <a:lnTo>
                  <a:pt x="1579808" y="645929"/>
                </a:lnTo>
                <a:lnTo>
                  <a:pt x="1514732" y="641819"/>
                </a:lnTo>
                <a:lnTo>
                  <a:pt x="1450655" y="637529"/>
                </a:lnTo>
                <a:lnTo>
                  <a:pt x="1387601" y="633061"/>
                </a:lnTo>
                <a:lnTo>
                  <a:pt x="1325598" y="628419"/>
                </a:lnTo>
                <a:lnTo>
                  <a:pt x="1264669" y="623606"/>
                </a:lnTo>
                <a:lnTo>
                  <a:pt x="1204842" y="618624"/>
                </a:lnTo>
                <a:lnTo>
                  <a:pt x="1146142" y="613476"/>
                </a:lnTo>
                <a:lnTo>
                  <a:pt x="1088594" y="608166"/>
                </a:lnTo>
                <a:lnTo>
                  <a:pt x="1032225" y="602696"/>
                </a:lnTo>
                <a:lnTo>
                  <a:pt x="977059" y="597070"/>
                </a:lnTo>
                <a:lnTo>
                  <a:pt x="923123" y="591289"/>
                </a:lnTo>
                <a:lnTo>
                  <a:pt x="870442" y="585358"/>
                </a:lnTo>
                <a:lnTo>
                  <a:pt x="819041" y="579280"/>
                </a:lnTo>
                <a:lnTo>
                  <a:pt x="768948" y="573056"/>
                </a:lnTo>
                <a:lnTo>
                  <a:pt x="720186" y="566691"/>
                </a:lnTo>
                <a:lnTo>
                  <a:pt x="672783" y="560186"/>
                </a:lnTo>
                <a:lnTo>
                  <a:pt x="626763" y="553546"/>
                </a:lnTo>
                <a:lnTo>
                  <a:pt x="582152" y="546773"/>
                </a:lnTo>
                <a:lnTo>
                  <a:pt x="538976" y="539870"/>
                </a:lnTo>
                <a:lnTo>
                  <a:pt x="497261" y="532839"/>
                </a:lnTo>
                <a:lnTo>
                  <a:pt x="457032" y="525685"/>
                </a:lnTo>
                <a:lnTo>
                  <a:pt x="418316" y="518410"/>
                </a:lnTo>
                <a:lnTo>
                  <a:pt x="345520" y="503507"/>
                </a:lnTo>
                <a:lnTo>
                  <a:pt x="279081" y="488156"/>
                </a:lnTo>
                <a:lnTo>
                  <a:pt x="219203" y="472380"/>
                </a:lnTo>
                <a:lnTo>
                  <a:pt x="166093" y="456202"/>
                </a:lnTo>
                <a:lnTo>
                  <a:pt x="119954" y="439647"/>
                </a:lnTo>
                <a:lnTo>
                  <a:pt x="80993" y="422737"/>
                </a:lnTo>
                <a:lnTo>
                  <a:pt x="36459" y="396761"/>
                </a:lnTo>
                <a:lnTo>
                  <a:pt x="4119" y="361109"/>
                </a:lnTo>
                <a:lnTo>
                  <a:pt x="0" y="342900"/>
                </a:lnTo>
                <a:close/>
              </a:path>
            </a:pathLst>
          </a:custGeom>
          <a:ln w="571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8739" y="4370070"/>
            <a:ext cx="2006600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latin typeface="Arial"/>
                <a:cs typeface="Arial"/>
              </a:rPr>
              <a:t>Kategorije </a:t>
            </a:r>
            <a:r>
              <a:rPr sz="2400" b="1" dirty="0">
                <a:latin typeface="Arial"/>
                <a:cs typeface="Arial"/>
              </a:rPr>
              <a:t>zaposlenih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25" dirty="0">
                <a:latin typeface="Arial"/>
                <a:cs typeface="Arial"/>
              </a:rPr>
              <a:t>za </a:t>
            </a:r>
            <a:r>
              <a:rPr sz="2400" b="1" spc="-10" dirty="0">
                <a:latin typeface="Arial"/>
                <a:cs typeface="Arial"/>
              </a:rPr>
              <a:t>određeni zadatak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3540" y="481025"/>
            <a:ext cx="8302625" cy="16725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3695" marR="5080" indent="-340995" algn="just">
              <a:lnSpc>
                <a:spcPct val="100000"/>
              </a:lnSpc>
              <a:spcBef>
                <a:spcPts val="100"/>
              </a:spcBef>
              <a:buChar char="•"/>
              <a:tabLst>
                <a:tab pos="355600" algn="l"/>
              </a:tabLst>
            </a:pPr>
            <a:r>
              <a:rPr sz="2700" dirty="0">
                <a:latin typeface="Microsoft Sans Serif"/>
                <a:cs typeface="Microsoft Sans Serif"/>
              </a:rPr>
              <a:t>D1</a:t>
            </a:r>
            <a:r>
              <a:rPr sz="2700" spc="20" dirty="0">
                <a:latin typeface="Microsoft Sans Serif"/>
                <a:cs typeface="Microsoft Sans Serif"/>
              </a:rPr>
              <a:t>  </a:t>
            </a:r>
            <a:r>
              <a:rPr sz="2700" spc="705" dirty="0">
                <a:latin typeface="Microsoft Sans Serif"/>
                <a:cs typeface="Microsoft Sans Serif"/>
              </a:rPr>
              <a:t>–</a:t>
            </a:r>
            <a:r>
              <a:rPr sz="2700" spc="25" dirty="0">
                <a:latin typeface="Microsoft Sans Serif"/>
                <a:cs typeface="Microsoft Sans Serif"/>
              </a:rPr>
              <a:t>  </a:t>
            </a:r>
            <a:r>
              <a:rPr sz="2700" i="1" dirty="0">
                <a:latin typeface="Arial"/>
                <a:cs typeface="Arial"/>
              </a:rPr>
              <a:t>slabe</a:t>
            </a:r>
            <a:r>
              <a:rPr sz="2700" i="1" spc="-5" dirty="0">
                <a:latin typeface="Arial"/>
                <a:cs typeface="Arial"/>
              </a:rPr>
              <a:t>  </a:t>
            </a:r>
            <a:r>
              <a:rPr sz="2700" i="1" dirty="0">
                <a:latin typeface="Arial"/>
                <a:cs typeface="Arial"/>
              </a:rPr>
              <a:t>kompetencije</a:t>
            </a:r>
            <a:r>
              <a:rPr sz="2700" i="1" spc="-10" dirty="0">
                <a:latin typeface="Arial"/>
                <a:cs typeface="Arial"/>
              </a:rPr>
              <a:t>  </a:t>
            </a:r>
            <a:r>
              <a:rPr sz="2700" i="1" dirty="0">
                <a:latin typeface="Arial"/>
                <a:cs typeface="Arial"/>
              </a:rPr>
              <a:t>a</a:t>
            </a:r>
            <a:r>
              <a:rPr sz="2700" i="1" spc="-5" dirty="0">
                <a:latin typeface="Arial"/>
                <a:cs typeface="Arial"/>
              </a:rPr>
              <a:t>  </a:t>
            </a:r>
            <a:r>
              <a:rPr sz="2700" i="1" dirty="0">
                <a:latin typeface="Arial"/>
                <a:cs typeface="Arial"/>
              </a:rPr>
              <a:t>posvećeni</a:t>
            </a:r>
            <a:r>
              <a:rPr sz="2700" i="1" spc="-5" dirty="0">
                <a:latin typeface="Arial"/>
                <a:cs typeface="Arial"/>
              </a:rPr>
              <a:t>  </a:t>
            </a:r>
            <a:r>
              <a:rPr sz="2700" dirty="0">
                <a:latin typeface="Microsoft Sans Serif"/>
                <a:cs typeface="Microsoft Sans Serif"/>
              </a:rPr>
              <a:t>-</a:t>
            </a:r>
            <a:r>
              <a:rPr sz="2700" spc="30" dirty="0">
                <a:latin typeface="Microsoft Sans Serif"/>
                <a:cs typeface="Microsoft Sans Serif"/>
              </a:rPr>
              <a:t>  </a:t>
            </a:r>
            <a:r>
              <a:rPr sz="2700" dirty="0">
                <a:latin typeface="Microsoft Sans Serif"/>
                <a:cs typeface="Microsoft Sans Serif"/>
              </a:rPr>
              <a:t>njima</a:t>
            </a:r>
            <a:r>
              <a:rPr sz="2700" spc="20" dirty="0">
                <a:latin typeface="Microsoft Sans Serif"/>
                <a:cs typeface="Microsoft Sans Serif"/>
              </a:rPr>
              <a:t>  </a:t>
            </a:r>
            <a:r>
              <a:rPr sz="2700" spc="-25" dirty="0">
                <a:latin typeface="Microsoft Sans Serif"/>
                <a:cs typeface="Microsoft Sans Serif"/>
              </a:rPr>
              <a:t>je 	</a:t>
            </a:r>
            <a:r>
              <a:rPr sz="2700" dirty="0">
                <a:latin typeface="Microsoft Sans Serif"/>
                <a:cs typeface="Microsoft Sans Serif"/>
              </a:rPr>
              <a:t>zadatak</a:t>
            </a:r>
            <a:r>
              <a:rPr sz="2700" spc="235" dirty="0">
                <a:latin typeface="Microsoft Sans Serif"/>
                <a:cs typeface="Microsoft Sans Serif"/>
              </a:rPr>
              <a:t> </a:t>
            </a:r>
            <a:r>
              <a:rPr sz="2700" dirty="0">
                <a:latin typeface="Microsoft Sans Serif"/>
                <a:cs typeface="Microsoft Sans Serif"/>
              </a:rPr>
              <a:t>nepoznat</a:t>
            </a:r>
            <a:r>
              <a:rPr sz="2700" spc="229" dirty="0">
                <a:latin typeface="Microsoft Sans Serif"/>
                <a:cs typeface="Microsoft Sans Serif"/>
              </a:rPr>
              <a:t> </a:t>
            </a:r>
            <a:r>
              <a:rPr sz="2700" dirty="0">
                <a:latin typeface="Microsoft Sans Serif"/>
                <a:cs typeface="Microsoft Sans Serif"/>
              </a:rPr>
              <a:t>i</a:t>
            </a:r>
            <a:r>
              <a:rPr sz="2700" spc="220" dirty="0">
                <a:latin typeface="Microsoft Sans Serif"/>
                <a:cs typeface="Microsoft Sans Serif"/>
              </a:rPr>
              <a:t> </a:t>
            </a:r>
            <a:r>
              <a:rPr sz="2700" dirty="0">
                <a:latin typeface="Microsoft Sans Serif"/>
                <a:cs typeface="Microsoft Sans Serif"/>
              </a:rPr>
              <a:t>nisu</a:t>
            </a:r>
            <a:r>
              <a:rPr sz="2700" spc="229" dirty="0">
                <a:latin typeface="Microsoft Sans Serif"/>
                <a:cs typeface="Microsoft Sans Serif"/>
              </a:rPr>
              <a:t> </a:t>
            </a:r>
            <a:r>
              <a:rPr sz="2700" dirty="0">
                <a:latin typeface="Microsoft Sans Serif"/>
                <a:cs typeface="Microsoft Sans Serif"/>
              </a:rPr>
              <a:t>sigurni</a:t>
            </a:r>
            <a:r>
              <a:rPr sz="2700" spc="240" dirty="0">
                <a:latin typeface="Microsoft Sans Serif"/>
                <a:cs typeface="Microsoft Sans Serif"/>
              </a:rPr>
              <a:t> </a:t>
            </a:r>
            <a:r>
              <a:rPr sz="2700" dirty="0">
                <a:latin typeface="Microsoft Sans Serif"/>
                <a:cs typeface="Microsoft Sans Serif"/>
              </a:rPr>
              <a:t>na</a:t>
            </a:r>
            <a:r>
              <a:rPr sz="2700" spc="220" dirty="0">
                <a:latin typeface="Microsoft Sans Serif"/>
                <a:cs typeface="Microsoft Sans Serif"/>
              </a:rPr>
              <a:t> </a:t>
            </a:r>
            <a:r>
              <a:rPr sz="2700" dirty="0">
                <a:latin typeface="Microsoft Sans Serif"/>
                <a:cs typeface="Microsoft Sans Serif"/>
              </a:rPr>
              <a:t>koji</a:t>
            </a:r>
            <a:r>
              <a:rPr sz="2700" spc="235" dirty="0">
                <a:latin typeface="Microsoft Sans Serif"/>
                <a:cs typeface="Microsoft Sans Serif"/>
              </a:rPr>
              <a:t> </a:t>
            </a:r>
            <a:r>
              <a:rPr sz="2700" dirty="0">
                <a:latin typeface="Microsoft Sans Serif"/>
                <a:cs typeface="Microsoft Sans Serif"/>
              </a:rPr>
              <a:t>način</a:t>
            </a:r>
            <a:r>
              <a:rPr sz="2700" spc="240" dirty="0">
                <a:latin typeface="Microsoft Sans Serif"/>
                <a:cs typeface="Microsoft Sans Serif"/>
              </a:rPr>
              <a:t> </a:t>
            </a:r>
            <a:r>
              <a:rPr sz="2700" dirty="0">
                <a:latin typeface="Microsoft Sans Serif"/>
                <a:cs typeface="Microsoft Sans Serif"/>
              </a:rPr>
              <a:t>da</a:t>
            </a:r>
            <a:r>
              <a:rPr sz="2700" spc="204" dirty="0">
                <a:latin typeface="Microsoft Sans Serif"/>
                <a:cs typeface="Microsoft Sans Serif"/>
              </a:rPr>
              <a:t> </a:t>
            </a:r>
            <a:r>
              <a:rPr sz="2700" spc="-25" dirty="0">
                <a:latin typeface="Microsoft Sans Serif"/>
                <a:cs typeface="Microsoft Sans Serif"/>
              </a:rPr>
              <a:t>ga 	</a:t>
            </a:r>
            <a:r>
              <a:rPr sz="2700" dirty="0">
                <a:latin typeface="Microsoft Sans Serif"/>
                <a:cs typeface="Microsoft Sans Serif"/>
              </a:rPr>
              <a:t>obave,</a:t>
            </a:r>
            <a:r>
              <a:rPr sz="2700" spc="185" dirty="0">
                <a:latin typeface="Microsoft Sans Serif"/>
                <a:cs typeface="Microsoft Sans Serif"/>
              </a:rPr>
              <a:t>  </a:t>
            </a:r>
            <a:r>
              <a:rPr sz="2700" dirty="0">
                <a:latin typeface="Microsoft Sans Serif"/>
                <a:cs typeface="Microsoft Sans Serif"/>
              </a:rPr>
              <a:t>ali</a:t>
            </a:r>
            <a:r>
              <a:rPr sz="2700" spc="185" dirty="0">
                <a:latin typeface="Microsoft Sans Serif"/>
                <a:cs typeface="Microsoft Sans Serif"/>
              </a:rPr>
              <a:t>  </a:t>
            </a:r>
            <a:r>
              <a:rPr sz="2700" dirty="0">
                <a:latin typeface="Microsoft Sans Serif"/>
                <a:cs typeface="Microsoft Sans Serif"/>
              </a:rPr>
              <a:t>njegova</a:t>
            </a:r>
            <a:r>
              <a:rPr sz="2700" spc="185" dirty="0">
                <a:latin typeface="Microsoft Sans Serif"/>
                <a:cs typeface="Microsoft Sans Serif"/>
              </a:rPr>
              <a:t>  </a:t>
            </a:r>
            <a:r>
              <a:rPr sz="2700" dirty="0">
                <a:latin typeface="Microsoft Sans Serif"/>
                <a:cs typeface="Microsoft Sans Serif"/>
              </a:rPr>
              <a:t>realizacija</a:t>
            </a:r>
            <a:r>
              <a:rPr sz="2700" spc="185" dirty="0">
                <a:latin typeface="Microsoft Sans Serif"/>
                <a:cs typeface="Microsoft Sans Serif"/>
              </a:rPr>
              <a:t>  </a:t>
            </a:r>
            <a:r>
              <a:rPr sz="2700" dirty="0">
                <a:latin typeface="Microsoft Sans Serif"/>
                <a:cs typeface="Microsoft Sans Serif"/>
              </a:rPr>
              <a:t>predstavlja</a:t>
            </a:r>
            <a:r>
              <a:rPr sz="2700" spc="185" dirty="0">
                <a:latin typeface="Microsoft Sans Serif"/>
                <a:cs typeface="Microsoft Sans Serif"/>
              </a:rPr>
              <a:t>  </a:t>
            </a:r>
            <a:r>
              <a:rPr sz="2700" spc="-10" dirty="0">
                <a:latin typeface="Microsoft Sans Serif"/>
                <a:cs typeface="Microsoft Sans Serif"/>
              </a:rPr>
              <a:t>izazov 	(novozaposleni)</a:t>
            </a:r>
            <a:endParaRPr sz="27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83540" y="2209927"/>
            <a:ext cx="284861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  <a:tab pos="1022985" algn="l"/>
                <a:tab pos="1443355" algn="l"/>
              </a:tabLst>
            </a:pPr>
            <a:r>
              <a:rPr sz="2700" spc="-25" dirty="0">
                <a:latin typeface="Microsoft Sans Serif"/>
                <a:cs typeface="Microsoft Sans Serif"/>
              </a:rPr>
              <a:t>D2</a:t>
            </a:r>
            <a:r>
              <a:rPr sz="2700" dirty="0">
                <a:latin typeface="Microsoft Sans Serif"/>
                <a:cs typeface="Microsoft Sans Serif"/>
              </a:rPr>
              <a:t>	</a:t>
            </a:r>
            <a:r>
              <a:rPr sz="2700" spc="655" dirty="0">
                <a:latin typeface="Microsoft Sans Serif"/>
                <a:cs typeface="Microsoft Sans Serif"/>
              </a:rPr>
              <a:t>–</a:t>
            </a:r>
            <a:r>
              <a:rPr sz="2700" dirty="0">
                <a:latin typeface="Microsoft Sans Serif"/>
                <a:cs typeface="Microsoft Sans Serif"/>
              </a:rPr>
              <a:t>	</a:t>
            </a:r>
            <a:r>
              <a:rPr sz="2700" i="1" spc="-10" dirty="0">
                <a:latin typeface="Arial"/>
                <a:cs typeface="Arial"/>
              </a:rPr>
              <a:t>poseduju</a:t>
            </a:r>
            <a:endParaRPr sz="27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36746" y="2209927"/>
            <a:ext cx="147256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i="1" spc="-10" dirty="0">
                <a:latin typeface="Arial"/>
                <a:cs typeface="Arial"/>
              </a:rPr>
              <a:t>određene</a:t>
            </a:r>
            <a:endParaRPr sz="27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113401" y="2209927"/>
            <a:ext cx="3570604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358390" algn="l"/>
                <a:tab pos="2927985" algn="l"/>
              </a:tabLst>
            </a:pPr>
            <a:r>
              <a:rPr sz="2700" i="1" spc="-10" dirty="0">
                <a:latin typeface="Arial"/>
                <a:cs typeface="Arial"/>
              </a:rPr>
              <a:t>kompetencije,</a:t>
            </a:r>
            <a:r>
              <a:rPr sz="2700" i="1" dirty="0">
                <a:latin typeface="Arial"/>
                <a:cs typeface="Arial"/>
              </a:rPr>
              <a:t>	</a:t>
            </a:r>
            <a:r>
              <a:rPr sz="2700" i="1" spc="-25" dirty="0">
                <a:latin typeface="Arial"/>
                <a:cs typeface="Arial"/>
              </a:rPr>
              <a:t>ali</a:t>
            </a:r>
            <a:r>
              <a:rPr sz="2700" i="1" dirty="0">
                <a:latin typeface="Arial"/>
                <a:cs typeface="Arial"/>
              </a:rPr>
              <a:t>	</a:t>
            </a:r>
            <a:r>
              <a:rPr sz="2700" i="1" spc="-20" dirty="0">
                <a:latin typeface="Arial"/>
                <a:cs typeface="Arial"/>
              </a:rPr>
              <a:t>nisu</a:t>
            </a:r>
            <a:endParaRPr sz="27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26440" y="2621407"/>
            <a:ext cx="309181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34795" algn="l"/>
              </a:tabLst>
            </a:pPr>
            <a:r>
              <a:rPr sz="2700" i="1" spc="-10" dirty="0">
                <a:latin typeface="Arial"/>
                <a:cs typeface="Arial"/>
              </a:rPr>
              <a:t>dovoljno</a:t>
            </a:r>
            <a:r>
              <a:rPr sz="2700" i="1" dirty="0">
                <a:latin typeface="Arial"/>
                <a:cs typeface="Arial"/>
              </a:rPr>
              <a:t>	</a:t>
            </a:r>
            <a:r>
              <a:rPr sz="2700" i="1" spc="-10" dirty="0">
                <a:latin typeface="Arial"/>
                <a:cs typeface="Arial"/>
              </a:rPr>
              <a:t>posvećeni</a:t>
            </a:r>
            <a:endParaRPr sz="27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038727" y="2621407"/>
            <a:ext cx="464566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49580" algn="l"/>
                <a:tab pos="1590040" algn="l"/>
                <a:tab pos="2218055" algn="l"/>
                <a:tab pos="3014980" algn="l"/>
                <a:tab pos="4289425" algn="l"/>
              </a:tabLst>
            </a:pPr>
            <a:r>
              <a:rPr sz="2700" spc="655" dirty="0">
                <a:latin typeface="Microsoft Sans Serif"/>
                <a:cs typeface="Microsoft Sans Serif"/>
              </a:rPr>
              <a:t>–</a:t>
            </a:r>
            <a:r>
              <a:rPr sz="2700" dirty="0">
                <a:latin typeface="Microsoft Sans Serif"/>
                <a:cs typeface="Microsoft Sans Serif"/>
              </a:rPr>
              <a:t>	</a:t>
            </a:r>
            <a:r>
              <a:rPr sz="2700" spc="-10" dirty="0">
                <a:latin typeface="Microsoft Sans Serif"/>
                <a:cs typeface="Microsoft Sans Serif"/>
              </a:rPr>
              <a:t>počeli</a:t>
            </a:r>
            <a:r>
              <a:rPr sz="2700" dirty="0">
                <a:latin typeface="Microsoft Sans Serif"/>
                <a:cs typeface="Microsoft Sans Serif"/>
              </a:rPr>
              <a:t>	</a:t>
            </a:r>
            <a:r>
              <a:rPr sz="2700" spc="-25" dirty="0">
                <a:latin typeface="Microsoft Sans Serif"/>
                <a:cs typeface="Microsoft Sans Serif"/>
              </a:rPr>
              <a:t>da</a:t>
            </a:r>
            <a:r>
              <a:rPr sz="2700" dirty="0">
                <a:latin typeface="Microsoft Sans Serif"/>
                <a:cs typeface="Microsoft Sans Serif"/>
              </a:rPr>
              <a:t>	</a:t>
            </a:r>
            <a:r>
              <a:rPr sz="2700" spc="-25" dirty="0">
                <a:latin typeface="Microsoft Sans Serif"/>
                <a:cs typeface="Microsoft Sans Serif"/>
              </a:rPr>
              <a:t>uče</a:t>
            </a:r>
            <a:r>
              <a:rPr sz="2700" dirty="0">
                <a:latin typeface="Microsoft Sans Serif"/>
                <a:cs typeface="Microsoft Sans Serif"/>
              </a:rPr>
              <a:t>	</a:t>
            </a:r>
            <a:r>
              <a:rPr sz="2700" spc="-10" dirty="0">
                <a:latin typeface="Microsoft Sans Serif"/>
                <a:cs typeface="Microsoft Sans Serif"/>
              </a:rPr>
              <a:t>posao,</a:t>
            </a:r>
            <a:r>
              <a:rPr sz="2700" dirty="0">
                <a:latin typeface="Microsoft Sans Serif"/>
                <a:cs typeface="Microsoft Sans Serif"/>
              </a:rPr>
              <a:t>	</a:t>
            </a:r>
            <a:r>
              <a:rPr sz="2700" spc="-25" dirty="0">
                <a:latin typeface="Microsoft Sans Serif"/>
                <a:cs typeface="Microsoft Sans Serif"/>
              </a:rPr>
              <a:t>ali</a:t>
            </a:r>
            <a:endParaRPr sz="27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83540" y="2950527"/>
            <a:ext cx="8301990" cy="3154045"/>
          </a:xfrm>
          <a:prstGeom prst="rect">
            <a:avLst/>
          </a:prstGeom>
        </p:spPr>
        <p:txBody>
          <a:bodyPr vert="horz" wrap="square" lIns="0" tIns="95250" rIns="0" bIns="0" rtlCol="0">
            <a:spAutoFit/>
          </a:bodyPr>
          <a:lstStyle/>
          <a:p>
            <a:pPr marL="355600" algn="just">
              <a:lnSpc>
                <a:spcPct val="100000"/>
              </a:lnSpc>
              <a:spcBef>
                <a:spcPts val="750"/>
              </a:spcBef>
            </a:pPr>
            <a:r>
              <a:rPr sz="2700" dirty="0">
                <a:latin typeface="Microsoft Sans Serif"/>
                <a:cs typeface="Microsoft Sans Serif"/>
              </a:rPr>
              <a:t>izgubili</a:t>
            </a:r>
            <a:r>
              <a:rPr sz="2700" spc="-30" dirty="0">
                <a:latin typeface="Microsoft Sans Serif"/>
                <a:cs typeface="Microsoft Sans Serif"/>
              </a:rPr>
              <a:t> </a:t>
            </a:r>
            <a:r>
              <a:rPr sz="2700" dirty="0">
                <a:latin typeface="Microsoft Sans Serif"/>
                <a:cs typeface="Microsoft Sans Serif"/>
              </a:rPr>
              <a:t>od</a:t>
            </a:r>
            <a:r>
              <a:rPr sz="2700" spc="-15" dirty="0">
                <a:latin typeface="Microsoft Sans Serif"/>
                <a:cs typeface="Microsoft Sans Serif"/>
              </a:rPr>
              <a:t> </a:t>
            </a:r>
            <a:r>
              <a:rPr sz="2700" dirty="0">
                <a:latin typeface="Microsoft Sans Serif"/>
                <a:cs typeface="Microsoft Sans Serif"/>
              </a:rPr>
              <a:t>početne</a:t>
            </a:r>
            <a:r>
              <a:rPr sz="2700" spc="-35" dirty="0">
                <a:latin typeface="Microsoft Sans Serif"/>
                <a:cs typeface="Microsoft Sans Serif"/>
              </a:rPr>
              <a:t> </a:t>
            </a:r>
            <a:r>
              <a:rPr sz="2700" spc="-10" dirty="0">
                <a:latin typeface="Microsoft Sans Serif"/>
                <a:cs typeface="Microsoft Sans Serif"/>
              </a:rPr>
              <a:t>motivacije</a:t>
            </a:r>
            <a:endParaRPr sz="2700">
              <a:latin typeface="Microsoft Sans Serif"/>
              <a:cs typeface="Microsoft Sans Serif"/>
            </a:endParaRPr>
          </a:p>
          <a:p>
            <a:pPr marL="354330" marR="5080" indent="-341630" algn="just">
              <a:lnSpc>
                <a:spcPct val="100000"/>
              </a:lnSpc>
              <a:spcBef>
                <a:spcPts val="645"/>
              </a:spcBef>
              <a:buChar char="•"/>
              <a:tabLst>
                <a:tab pos="355600" algn="l"/>
              </a:tabLst>
            </a:pPr>
            <a:r>
              <a:rPr sz="2700" dirty="0">
                <a:latin typeface="Microsoft Sans Serif"/>
                <a:cs typeface="Microsoft Sans Serif"/>
              </a:rPr>
              <a:t>D3</a:t>
            </a:r>
            <a:r>
              <a:rPr sz="2700" spc="490" dirty="0">
                <a:latin typeface="Microsoft Sans Serif"/>
                <a:cs typeface="Microsoft Sans Serif"/>
              </a:rPr>
              <a:t>  </a:t>
            </a:r>
            <a:r>
              <a:rPr sz="2700" spc="705" dirty="0">
                <a:latin typeface="Microsoft Sans Serif"/>
                <a:cs typeface="Microsoft Sans Serif"/>
              </a:rPr>
              <a:t>–</a:t>
            </a:r>
            <a:r>
              <a:rPr sz="2700" spc="490" dirty="0">
                <a:latin typeface="Microsoft Sans Serif"/>
                <a:cs typeface="Microsoft Sans Serif"/>
              </a:rPr>
              <a:t>  </a:t>
            </a:r>
            <a:r>
              <a:rPr sz="2700" i="1" dirty="0">
                <a:latin typeface="Arial"/>
                <a:cs typeface="Arial"/>
              </a:rPr>
              <a:t>srednje</a:t>
            </a:r>
            <a:r>
              <a:rPr sz="2700" i="1" spc="459" dirty="0">
                <a:latin typeface="Arial"/>
                <a:cs typeface="Arial"/>
              </a:rPr>
              <a:t>  </a:t>
            </a:r>
            <a:r>
              <a:rPr sz="2700" i="1" dirty="0">
                <a:latin typeface="Arial"/>
                <a:cs typeface="Arial"/>
              </a:rPr>
              <a:t>ili</a:t>
            </a:r>
            <a:r>
              <a:rPr sz="2700" i="1" spc="455" dirty="0">
                <a:latin typeface="Arial"/>
                <a:cs typeface="Arial"/>
              </a:rPr>
              <a:t>  </a:t>
            </a:r>
            <a:r>
              <a:rPr sz="2700" i="1" dirty="0">
                <a:latin typeface="Arial"/>
                <a:cs typeface="Arial"/>
              </a:rPr>
              <a:t>visoke</a:t>
            </a:r>
            <a:r>
              <a:rPr sz="2700" i="1" spc="455" dirty="0">
                <a:latin typeface="Arial"/>
                <a:cs typeface="Arial"/>
              </a:rPr>
              <a:t>  </a:t>
            </a:r>
            <a:r>
              <a:rPr sz="2700" i="1" dirty="0">
                <a:latin typeface="Arial"/>
                <a:cs typeface="Arial"/>
              </a:rPr>
              <a:t>kompetencije,</a:t>
            </a:r>
            <a:r>
              <a:rPr sz="2700" i="1" spc="459" dirty="0">
                <a:latin typeface="Arial"/>
                <a:cs typeface="Arial"/>
              </a:rPr>
              <a:t>  </a:t>
            </a:r>
            <a:r>
              <a:rPr sz="2700" i="1" dirty="0">
                <a:latin typeface="Arial"/>
                <a:cs typeface="Arial"/>
              </a:rPr>
              <a:t>ali</a:t>
            </a:r>
            <a:r>
              <a:rPr sz="2700" i="1" spc="459" dirty="0">
                <a:latin typeface="Arial"/>
                <a:cs typeface="Arial"/>
              </a:rPr>
              <a:t>  </a:t>
            </a:r>
            <a:r>
              <a:rPr sz="2700" i="1" spc="-25" dirty="0">
                <a:latin typeface="Arial"/>
                <a:cs typeface="Arial"/>
              </a:rPr>
              <a:t>im 	</a:t>
            </a:r>
            <a:r>
              <a:rPr sz="2700" i="1" dirty="0">
                <a:latin typeface="Arial"/>
                <a:cs typeface="Arial"/>
              </a:rPr>
              <a:t>nedostaje</a:t>
            </a:r>
            <a:r>
              <a:rPr sz="2700" i="1" spc="25" dirty="0">
                <a:latin typeface="Arial"/>
                <a:cs typeface="Arial"/>
              </a:rPr>
              <a:t> </a:t>
            </a:r>
            <a:r>
              <a:rPr sz="2700" i="1" dirty="0">
                <a:latin typeface="Arial"/>
                <a:cs typeface="Arial"/>
              </a:rPr>
              <a:t>predanost</a:t>
            </a:r>
            <a:r>
              <a:rPr sz="2700" i="1" spc="45" dirty="0">
                <a:latin typeface="Arial"/>
                <a:cs typeface="Arial"/>
              </a:rPr>
              <a:t> </a:t>
            </a:r>
            <a:r>
              <a:rPr sz="2700" i="1" dirty="0">
                <a:latin typeface="Arial"/>
                <a:cs typeface="Arial"/>
              </a:rPr>
              <a:t>poslu</a:t>
            </a:r>
            <a:r>
              <a:rPr sz="2700" i="1" spc="30" dirty="0">
                <a:latin typeface="Arial"/>
                <a:cs typeface="Arial"/>
              </a:rPr>
              <a:t> </a:t>
            </a:r>
            <a:r>
              <a:rPr sz="2700" spc="705" dirty="0">
                <a:latin typeface="Microsoft Sans Serif"/>
                <a:cs typeface="Microsoft Sans Serif"/>
              </a:rPr>
              <a:t>–</a:t>
            </a:r>
            <a:r>
              <a:rPr sz="2700" spc="50" dirty="0">
                <a:latin typeface="Microsoft Sans Serif"/>
                <a:cs typeface="Microsoft Sans Serif"/>
              </a:rPr>
              <a:t> </a:t>
            </a:r>
            <a:r>
              <a:rPr sz="2700" dirty="0">
                <a:latin typeface="Microsoft Sans Serif"/>
                <a:cs typeface="Microsoft Sans Serif"/>
              </a:rPr>
              <a:t>zaposleni</a:t>
            </a:r>
            <a:r>
              <a:rPr sz="2700" spc="60" dirty="0">
                <a:latin typeface="Microsoft Sans Serif"/>
                <a:cs typeface="Microsoft Sans Serif"/>
              </a:rPr>
              <a:t> </a:t>
            </a:r>
            <a:r>
              <a:rPr sz="2700" dirty="0">
                <a:latin typeface="Microsoft Sans Serif"/>
                <a:cs typeface="Microsoft Sans Serif"/>
              </a:rPr>
              <a:t>koji</a:t>
            </a:r>
            <a:r>
              <a:rPr sz="2700" spc="75" dirty="0">
                <a:latin typeface="Microsoft Sans Serif"/>
                <a:cs typeface="Microsoft Sans Serif"/>
              </a:rPr>
              <a:t> </a:t>
            </a:r>
            <a:r>
              <a:rPr sz="2700" dirty="0">
                <a:latin typeface="Microsoft Sans Serif"/>
                <a:cs typeface="Microsoft Sans Serif"/>
              </a:rPr>
              <a:t>su</a:t>
            </a:r>
            <a:r>
              <a:rPr sz="2700" spc="55" dirty="0">
                <a:latin typeface="Microsoft Sans Serif"/>
                <a:cs typeface="Microsoft Sans Serif"/>
              </a:rPr>
              <a:t> </a:t>
            </a:r>
            <a:r>
              <a:rPr sz="2700" spc="-10" dirty="0">
                <a:latin typeface="Microsoft Sans Serif"/>
                <a:cs typeface="Microsoft Sans Serif"/>
              </a:rPr>
              <a:t>razvili 	</a:t>
            </a:r>
            <a:r>
              <a:rPr sz="2700" dirty="0">
                <a:latin typeface="Microsoft Sans Serif"/>
                <a:cs typeface="Microsoft Sans Serif"/>
              </a:rPr>
              <a:t>veštine</a:t>
            </a:r>
            <a:r>
              <a:rPr sz="2700" spc="35" dirty="0">
                <a:latin typeface="Microsoft Sans Serif"/>
                <a:cs typeface="Microsoft Sans Serif"/>
              </a:rPr>
              <a:t>  </a:t>
            </a:r>
            <a:r>
              <a:rPr sz="2700" dirty="0">
                <a:latin typeface="Microsoft Sans Serif"/>
                <a:cs typeface="Microsoft Sans Serif"/>
              </a:rPr>
              <a:t>neophodne</a:t>
            </a:r>
            <a:r>
              <a:rPr sz="2700" spc="30" dirty="0">
                <a:latin typeface="Microsoft Sans Serif"/>
                <a:cs typeface="Microsoft Sans Serif"/>
              </a:rPr>
              <a:t>  </a:t>
            </a:r>
            <a:r>
              <a:rPr sz="2700" dirty="0">
                <a:latin typeface="Microsoft Sans Serif"/>
                <a:cs typeface="Microsoft Sans Serif"/>
              </a:rPr>
              <a:t>za</a:t>
            </a:r>
            <a:r>
              <a:rPr sz="2700" spc="25" dirty="0">
                <a:latin typeface="Microsoft Sans Serif"/>
                <a:cs typeface="Microsoft Sans Serif"/>
              </a:rPr>
              <a:t>  </a:t>
            </a:r>
            <a:r>
              <a:rPr sz="2700" dirty="0">
                <a:latin typeface="Microsoft Sans Serif"/>
                <a:cs typeface="Microsoft Sans Serif"/>
              </a:rPr>
              <a:t>posao,</a:t>
            </a:r>
            <a:r>
              <a:rPr sz="2700" spc="35" dirty="0">
                <a:latin typeface="Microsoft Sans Serif"/>
                <a:cs typeface="Microsoft Sans Serif"/>
              </a:rPr>
              <a:t>  </a:t>
            </a:r>
            <a:r>
              <a:rPr sz="2700" dirty="0">
                <a:latin typeface="Microsoft Sans Serif"/>
                <a:cs typeface="Microsoft Sans Serif"/>
              </a:rPr>
              <a:t>ali</a:t>
            </a:r>
            <a:r>
              <a:rPr sz="2700" spc="25" dirty="0">
                <a:latin typeface="Microsoft Sans Serif"/>
                <a:cs typeface="Microsoft Sans Serif"/>
              </a:rPr>
              <a:t>  </a:t>
            </a:r>
            <a:r>
              <a:rPr sz="2700" dirty="0">
                <a:latin typeface="Microsoft Sans Serif"/>
                <a:cs typeface="Microsoft Sans Serif"/>
              </a:rPr>
              <a:t>nisu</a:t>
            </a:r>
            <a:r>
              <a:rPr sz="2700" spc="30" dirty="0">
                <a:latin typeface="Microsoft Sans Serif"/>
                <a:cs typeface="Microsoft Sans Serif"/>
              </a:rPr>
              <a:t>  </a:t>
            </a:r>
            <a:r>
              <a:rPr sz="2700" dirty="0">
                <a:latin typeface="Microsoft Sans Serif"/>
                <a:cs typeface="Microsoft Sans Serif"/>
              </a:rPr>
              <a:t>sigurni</a:t>
            </a:r>
            <a:r>
              <a:rPr sz="2700" spc="30" dirty="0">
                <a:latin typeface="Microsoft Sans Serif"/>
                <a:cs typeface="Microsoft Sans Serif"/>
              </a:rPr>
              <a:t>  </a:t>
            </a:r>
            <a:r>
              <a:rPr sz="2700" spc="-25" dirty="0">
                <a:latin typeface="Microsoft Sans Serif"/>
                <a:cs typeface="Microsoft Sans Serif"/>
              </a:rPr>
              <a:t>da 	</a:t>
            </a:r>
            <a:r>
              <a:rPr sz="2700" dirty="0">
                <a:latin typeface="Microsoft Sans Serif"/>
                <a:cs typeface="Microsoft Sans Serif"/>
              </a:rPr>
              <a:t>mogu samostalno da obave</a:t>
            </a:r>
            <a:r>
              <a:rPr sz="2700" spc="5" dirty="0">
                <a:latin typeface="Microsoft Sans Serif"/>
                <a:cs typeface="Microsoft Sans Serif"/>
              </a:rPr>
              <a:t> </a:t>
            </a:r>
            <a:r>
              <a:rPr sz="2700" spc="-10" dirty="0">
                <a:latin typeface="Microsoft Sans Serif"/>
                <a:cs typeface="Microsoft Sans Serif"/>
              </a:rPr>
              <a:t>posao</a:t>
            </a:r>
            <a:endParaRPr sz="2700">
              <a:latin typeface="Microsoft Sans Serif"/>
              <a:cs typeface="Microsoft Sans Serif"/>
            </a:endParaRPr>
          </a:p>
          <a:p>
            <a:pPr marL="354330" marR="5715" indent="-341630" algn="just">
              <a:lnSpc>
                <a:spcPct val="100000"/>
              </a:lnSpc>
              <a:spcBef>
                <a:spcPts val="655"/>
              </a:spcBef>
              <a:buChar char="•"/>
              <a:tabLst>
                <a:tab pos="355600" algn="l"/>
              </a:tabLst>
            </a:pPr>
            <a:r>
              <a:rPr sz="2700" dirty="0">
                <a:latin typeface="Microsoft Sans Serif"/>
                <a:cs typeface="Microsoft Sans Serif"/>
              </a:rPr>
              <a:t>D4</a:t>
            </a:r>
            <a:r>
              <a:rPr sz="2700" spc="590" dirty="0">
                <a:latin typeface="Microsoft Sans Serif"/>
                <a:cs typeface="Microsoft Sans Serif"/>
              </a:rPr>
              <a:t> </a:t>
            </a:r>
            <a:r>
              <a:rPr sz="2700" spc="705" dirty="0">
                <a:latin typeface="Microsoft Sans Serif"/>
                <a:cs typeface="Microsoft Sans Serif"/>
              </a:rPr>
              <a:t>–</a:t>
            </a:r>
            <a:r>
              <a:rPr sz="2700" spc="595" dirty="0">
                <a:latin typeface="Microsoft Sans Serif"/>
                <a:cs typeface="Microsoft Sans Serif"/>
              </a:rPr>
              <a:t> </a:t>
            </a:r>
            <a:r>
              <a:rPr sz="2700" dirty="0">
                <a:latin typeface="Microsoft Sans Serif"/>
                <a:cs typeface="Microsoft Sans Serif"/>
              </a:rPr>
              <a:t>najveći</a:t>
            </a:r>
            <a:r>
              <a:rPr sz="2700" spc="590" dirty="0">
                <a:latin typeface="Microsoft Sans Serif"/>
                <a:cs typeface="Microsoft Sans Serif"/>
              </a:rPr>
              <a:t> </a:t>
            </a:r>
            <a:r>
              <a:rPr sz="2700" dirty="0">
                <a:latin typeface="Microsoft Sans Serif"/>
                <a:cs typeface="Microsoft Sans Serif"/>
              </a:rPr>
              <a:t>stepen</a:t>
            </a:r>
            <a:r>
              <a:rPr sz="2700" spc="595" dirty="0">
                <a:latin typeface="Microsoft Sans Serif"/>
                <a:cs typeface="Microsoft Sans Serif"/>
              </a:rPr>
              <a:t> </a:t>
            </a:r>
            <a:r>
              <a:rPr sz="2700" dirty="0">
                <a:latin typeface="Microsoft Sans Serif"/>
                <a:cs typeface="Microsoft Sans Serif"/>
              </a:rPr>
              <a:t>razvoja,</a:t>
            </a:r>
            <a:r>
              <a:rPr sz="2700" spc="605" dirty="0">
                <a:latin typeface="Microsoft Sans Serif"/>
                <a:cs typeface="Microsoft Sans Serif"/>
              </a:rPr>
              <a:t> </a:t>
            </a:r>
            <a:r>
              <a:rPr sz="2700" i="1" dirty="0">
                <a:latin typeface="Arial"/>
                <a:cs typeface="Arial"/>
              </a:rPr>
              <a:t>poseduju</a:t>
            </a:r>
            <a:r>
              <a:rPr sz="2700" i="1" spc="565" dirty="0">
                <a:latin typeface="Arial"/>
                <a:cs typeface="Arial"/>
              </a:rPr>
              <a:t> </a:t>
            </a:r>
            <a:r>
              <a:rPr sz="2700" i="1" spc="-10" dirty="0">
                <a:latin typeface="Arial"/>
                <a:cs typeface="Arial"/>
              </a:rPr>
              <a:t>adekvatne 	</a:t>
            </a:r>
            <a:r>
              <a:rPr sz="2700" i="1" dirty="0">
                <a:latin typeface="Arial"/>
                <a:cs typeface="Arial"/>
              </a:rPr>
              <a:t>kompetencije</a:t>
            </a:r>
            <a:r>
              <a:rPr sz="2700" i="1" spc="-5" dirty="0">
                <a:latin typeface="Arial"/>
                <a:cs typeface="Arial"/>
              </a:rPr>
              <a:t> </a:t>
            </a:r>
            <a:r>
              <a:rPr sz="2700" i="1" dirty="0">
                <a:latin typeface="Arial"/>
                <a:cs typeface="Arial"/>
              </a:rPr>
              <a:t>i</a:t>
            </a:r>
            <a:r>
              <a:rPr sz="2700" i="1" spc="-10" dirty="0">
                <a:latin typeface="Arial"/>
                <a:cs typeface="Arial"/>
              </a:rPr>
              <a:t> </a:t>
            </a:r>
            <a:r>
              <a:rPr sz="2700" i="1" dirty="0">
                <a:latin typeface="Arial"/>
                <a:cs typeface="Arial"/>
              </a:rPr>
              <a:t>izraženu</a:t>
            </a:r>
            <a:r>
              <a:rPr sz="2700" i="1" spc="-10" dirty="0">
                <a:latin typeface="Arial"/>
                <a:cs typeface="Arial"/>
              </a:rPr>
              <a:t> </a:t>
            </a:r>
            <a:r>
              <a:rPr sz="2700" i="1" dirty="0">
                <a:latin typeface="Arial"/>
                <a:cs typeface="Arial"/>
              </a:rPr>
              <a:t>predanost</a:t>
            </a:r>
            <a:r>
              <a:rPr sz="2700" i="1" spc="-20" dirty="0">
                <a:latin typeface="Arial"/>
                <a:cs typeface="Arial"/>
              </a:rPr>
              <a:t> </a:t>
            </a:r>
            <a:r>
              <a:rPr sz="2700" i="1" spc="-10" dirty="0">
                <a:latin typeface="Arial"/>
                <a:cs typeface="Arial"/>
              </a:rPr>
              <a:t>poslu</a:t>
            </a:r>
            <a:endParaRPr sz="27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045" y="71120"/>
            <a:ext cx="851217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Kako</a:t>
            </a:r>
            <a:r>
              <a:rPr spc="-60" dirty="0"/>
              <a:t> </a:t>
            </a:r>
            <a:r>
              <a:rPr dirty="0"/>
              <a:t>pristup</a:t>
            </a:r>
            <a:r>
              <a:rPr spc="-65" dirty="0"/>
              <a:t> </a:t>
            </a:r>
            <a:r>
              <a:rPr dirty="0"/>
              <a:t>objašnjava</a:t>
            </a:r>
            <a:r>
              <a:rPr spc="-70" dirty="0"/>
              <a:t> </a:t>
            </a:r>
            <a:r>
              <a:rPr spc="-10" dirty="0"/>
              <a:t>liderstvo?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07340" y="895858"/>
            <a:ext cx="8455025" cy="590931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355600" marR="8890" indent="-342900" algn="just">
              <a:lnSpc>
                <a:spcPts val="3020"/>
              </a:lnSpc>
              <a:spcBef>
                <a:spcPts val="480"/>
              </a:spcBef>
              <a:buChar char="•"/>
              <a:tabLst>
                <a:tab pos="355600" algn="l"/>
              </a:tabLst>
            </a:pPr>
            <a:r>
              <a:rPr sz="2800" dirty="0">
                <a:latin typeface="Microsoft Sans Serif"/>
                <a:cs typeface="Microsoft Sans Serif"/>
              </a:rPr>
              <a:t>zaposleni</a:t>
            </a:r>
            <a:r>
              <a:rPr sz="2800" spc="315" dirty="0">
                <a:latin typeface="Microsoft Sans Serif"/>
                <a:cs typeface="Microsoft Sans Serif"/>
              </a:rPr>
              <a:t>  </a:t>
            </a:r>
            <a:r>
              <a:rPr sz="2800" dirty="0">
                <a:latin typeface="Microsoft Sans Serif"/>
                <a:cs typeface="Microsoft Sans Serif"/>
              </a:rPr>
              <a:t>se</a:t>
            </a:r>
            <a:r>
              <a:rPr sz="2800" spc="310" dirty="0">
                <a:latin typeface="Microsoft Sans Serif"/>
                <a:cs typeface="Microsoft Sans Serif"/>
              </a:rPr>
              <a:t>  </a:t>
            </a:r>
            <a:r>
              <a:rPr sz="2800" dirty="0">
                <a:latin typeface="Microsoft Sans Serif"/>
                <a:cs typeface="Microsoft Sans Serif"/>
              </a:rPr>
              <a:t>kreću</a:t>
            </a:r>
            <a:r>
              <a:rPr sz="2800" spc="305" dirty="0">
                <a:latin typeface="Microsoft Sans Serif"/>
                <a:cs typeface="Microsoft Sans Serif"/>
              </a:rPr>
              <a:t>  </a:t>
            </a:r>
            <a:r>
              <a:rPr sz="2800" dirty="0">
                <a:latin typeface="Microsoft Sans Serif"/>
                <a:cs typeface="Microsoft Sans Serif"/>
              </a:rPr>
              <a:t>uzlazno</a:t>
            </a:r>
            <a:r>
              <a:rPr sz="2800" spc="310" dirty="0">
                <a:latin typeface="Microsoft Sans Serif"/>
                <a:cs typeface="Microsoft Sans Serif"/>
              </a:rPr>
              <a:t>  </a:t>
            </a:r>
            <a:r>
              <a:rPr sz="2800" dirty="0">
                <a:latin typeface="Microsoft Sans Serif"/>
                <a:cs typeface="Microsoft Sans Serif"/>
              </a:rPr>
              <a:t>i</a:t>
            </a:r>
            <a:r>
              <a:rPr sz="2800" spc="305" dirty="0">
                <a:latin typeface="Microsoft Sans Serif"/>
                <a:cs typeface="Microsoft Sans Serif"/>
              </a:rPr>
              <a:t>  </a:t>
            </a:r>
            <a:r>
              <a:rPr sz="2800" dirty="0">
                <a:latin typeface="Microsoft Sans Serif"/>
                <a:cs typeface="Microsoft Sans Serif"/>
              </a:rPr>
              <a:t>silazno</a:t>
            </a:r>
            <a:r>
              <a:rPr sz="2800" spc="315" dirty="0">
                <a:latin typeface="Microsoft Sans Serif"/>
                <a:cs typeface="Microsoft Sans Serif"/>
              </a:rPr>
              <a:t>  </a:t>
            </a:r>
            <a:r>
              <a:rPr sz="2800" dirty="0">
                <a:latin typeface="Microsoft Sans Serif"/>
                <a:cs typeface="Microsoft Sans Serif"/>
              </a:rPr>
              <a:t>na</a:t>
            </a:r>
            <a:r>
              <a:rPr sz="2800" spc="305" dirty="0">
                <a:latin typeface="Microsoft Sans Serif"/>
                <a:cs typeface="Microsoft Sans Serif"/>
              </a:rPr>
              <a:t>  </a:t>
            </a:r>
            <a:r>
              <a:rPr sz="2800" spc="-10" dirty="0">
                <a:latin typeface="Microsoft Sans Serif"/>
                <a:cs typeface="Microsoft Sans Serif"/>
              </a:rPr>
              <a:t>liniji razvoja</a:t>
            </a:r>
            <a:endParaRPr sz="2800">
              <a:latin typeface="Microsoft Sans Serif"/>
              <a:cs typeface="Microsoft Sans Serif"/>
            </a:endParaRPr>
          </a:p>
          <a:p>
            <a:pPr marL="355600" marR="5715" indent="-342900" algn="just">
              <a:lnSpc>
                <a:spcPct val="90000"/>
              </a:lnSpc>
              <a:spcBef>
                <a:spcPts val="635"/>
              </a:spcBef>
              <a:buChar char="•"/>
              <a:tabLst>
                <a:tab pos="355600" algn="l"/>
              </a:tabLst>
            </a:pPr>
            <a:r>
              <a:rPr sz="2800" dirty="0">
                <a:latin typeface="Microsoft Sans Serif"/>
                <a:cs typeface="Microsoft Sans Serif"/>
              </a:rPr>
              <a:t>lider</a:t>
            </a:r>
            <a:r>
              <a:rPr sz="2800" spc="16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treba</a:t>
            </a:r>
            <a:r>
              <a:rPr sz="2800" spc="16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da</a:t>
            </a:r>
            <a:r>
              <a:rPr sz="2800" spc="15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utvrdi</a:t>
            </a:r>
            <a:r>
              <a:rPr sz="2800" spc="14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u</a:t>
            </a:r>
            <a:r>
              <a:rPr sz="2800" spc="15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kojoj</a:t>
            </a:r>
            <a:r>
              <a:rPr sz="2800" spc="15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tački</a:t>
            </a:r>
            <a:r>
              <a:rPr sz="2800" spc="15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razvoja</a:t>
            </a:r>
            <a:r>
              <a:rPr sz="2800" spc="16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se</a:t>
            </a:r>
            <a:r>
              <a:rPr sz="2800" spc="15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nalaze </a:t>
            </a:r>
            <a:r>
              <a:rPr sz="2800" dirty="0">
                <a:latin typeface="Microsoft Sans Serif"/>
                <a:cs typeface="Microsoft Sans Serif"/>
              </a:rPr>
              <a:t>podređeni</a:t>
            </a:r>
            <a:r>
              <a:rPr sz="2800" spc="22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i</a:t>
            </a:r>
            <a:r>
              <a:rPr sz="2800" spc="21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da</a:t>
            </a:r>
            <a:r>
              <a:rPr sz="2800" spc="21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prilagodi</a:t>
            </a:r>
            <a:r>
              <a:rPr sz="2800" spc="22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svoj</a:t>
            </a:r>
            <a:r>
              <a:rPr sz="2800" spc="22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stil</a:t>
            </a:r>
            <a:r>
              <a:rPr sz="2800" spc="22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liderstva</a:t>
            </a:r>
            <a:r>
              <a:rPr sz="2800" spc="229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=</a:t>
            </a:r>
            <a:r>
              <a:rPr sz="2800" spc="21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postoji </a:t>
            </a:r>
            <a:r>
              <a:rPr sz="2800" dirty="0">
                <a:latin typeface="Microsoft Sans Serif"/>
                <a:cs typeface="Microsoft Sans Serif"/>
              </a:rPr>
              <a:t>direktna</a:t>
            </a:r>
            <a:r>
              <a:rPr sz="2800" spc="11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veza</a:t>
            </a:r>
            <a:r>
              <a:rPr sz="2800" spc="10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između</a:t>
            </a:r>
            <a:r>
              <a:rPr sz="2800" spc="10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D1,</a:t>
            </a:r>
            <a:r>
              <a:rPr sz="2800" spc="9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D2,</a:t>
            </a:r>
            <a:r>
              <a:rPr sz="2800" spc="10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D3,</a:t>
            </a:r>
            <a:r>
              <a:rPr sz="2800" spc="9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D4</a:t>
            </a:r>
            <a:r>
              <a:rPr sz="2800" spc="10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i</a:t>
            </a:r>
            <a:r>
              <a:rPr sz="2800" spc="10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S1,</a:t>
            </a:r>
            <a:r>
              <a:rPr sz="2800" spc="8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S2,</a:t>
            </a:r>
            <a:r>
              <a:rPr sz="2800" spc="85" dirty="0">
                <a:latin typeface="Microsoft Sans Serif"/>
                <a:cs typeface="Microsoft Sans Serif"/>
              </a:rPr>
              <a:t> </a:t>
            </a:r>
            <a:r>
              <a:rPr sz="2800" spc="-25" dirty="0">
                <a:latin typeface="Microsoft Sans Serif"/>
                <a:cs typeface="Microsoft Sans Serif"/>
              </a:rPr>
              <a:t>S3, S4</a:t>
            </a:r>
            <a:endParaRPr sz="2800">
              <a:latin typeface="Microsoft Sans Serif"/>
              <a:cs typeface="Microsoft Sans Serif"/>
            </a:endParaRPr>
          </a:p>
          <a:p>
            <a:pPr marL="756285" lvl="1" indent="-286385">
              <a:lnSpc>
                <a:spcPct val="100000"/>
              </a:lnSpc>
              <a:spcBef>
                <a:spcPts val="305"/>
              </a:spcBef>
              <a:buFont typeface="Wingdings"/>
              <a:buChar char=""/>
              <a:tabLst>
                <a:tab pos="756285" algn="l"/>
              </a:tabLst>
            </a:pPr>
            <a:r>
              <a:rPr sz="2400" dirty="0">
                <a:latin typeface="Microsoft Sans Serif"/>
                <a:cs typeface="Microsoft Sans Serif"/>
              </a:rPr>
              <a:t>D1</a:t>
            </a:r>
            <a:r>
              <a:rPr sz="2400" spc="-40" dirty="0">
                <a:latin typeface="Microsoft Sans Serif"/>
                <a:cs typeface="Microsoft Sans Serif"/>
              </a:rPr>
              <a:t> </a:t>
            </a:r>
            <a:r>
              <a:rPr sz="2400" spc="630" dirty="0">
                <a:latin typeface="Microsoft Sans Serif"/>
                <a:cs typeface="Microsoft Sans Serif"/>
              </a:rPr>
              <a:t>–</a:t>
            </a:r>
            <a:r>
              <a:rPr sz="2400" spc="-3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S1</a:t>
            </a:r>
            <a:r>
              <a:rPr sz="2400" spc="-35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(novozaposleni</a:t>
            </a:r>
            <a:r>
              <a:rPr sz="2400" spc="5" dirty="0">
                <a:latin typeface="Microsoft Sans Serif"/>
                <a:cs typeface="Microsoft Sans Serif"/>
              </a:rPr>
              <a:t> </a:t>
            </a:r>
            <a:r>
              <a:rPr sz="2400" spc="630" dirty="0">
                <a:latin typeface="Microsoft Sans Serif"/>
                <a:cs typeface="Microsoft Sans Serif"/>
              </a:rPr>
              <a:t>–</a:t>
            </a:r>
            <a:r>
              <a:rPr sz="2400" spc="-3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naredbodavni</a:t>
            </a:r>
            <a:r>
              <a:rPr sz="2400" spc="10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stil)</a:t>
            </a:r>
            <a:endParaRPr sz="2400">
              <a:latin typeface="Microsoft Sans Serif"/>
              <a:cs typeface="Microsoft Sans Serif"/>
            </a:endParaRPr>
          </a:p>
          <a:p>
            <a:pPr marL="756285" marR="5080" lvl="1" indent="-287020">
              <a:lnSpc>
                <a:spcPts val="2600"/>
              </a:lnSpc>
              <a:spcBef>
                <a:spcPts val="605"/>
              </a:spcBef>
              <a:buFont typeface="Wingdings"/>
              <a:buChar char=""/>
              <a:tabLst>
                <a:tab pos="756285" algn="l"/>
                <a:tab pos="1463675" algn="l"/>
                <a:tab pos="1951355" algn="l"/>
                <a:tab pos="2641600" algn="l"/>
                <a:tab pos="3568700" algn="l"/>
                <a:tab pos="5769610" algn="l"/>
                <a:tab pos="6595745" algn="l"/>
                <a:tab pos="8272145" algn="l"/>
              </a:tabLst>
            </a:pPr>
            <a:r>
              <a:rPr sz="2400" spc="-25" dirty="0">
                <a:latin typeface="Microsoft Sans Serif"/>
                <a:cs typeface="Microsoft Sans Serif"/>
              </a:rPr>
              <a:t>D2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580" dirty="0">
                <a:latin typeface="Microsoft Sans Serif"/>
                <a:cs typeface="Microsoft Sans Serif"/>
              </a:rPr>
              <a:t>–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-25" dirty="0">
                <a:latin typeface="Microsoft Sans Serif"/>
                <a:cs typeface="Microsoft Sans Serif"/>
              </a:rPr>
              <a:t>S2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-10" dirty="0">
                <a:latin typeface="Microsoft Sans Serif"/>
                <a:cs typeface="Microsoft Sans Serif"/>
              </a:rPr>
              <a:t>(rast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-10" dirty="0">
                <a:latin typeface="Microsoft Sans Serif"/>
                <a:cs typeface="Microsoft Sans Serif"/>
              </a:rPr>
              <a:t>kompetencije,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-25" dirty="0">
                <a:latin typeface="Microsoft Sans Serif"/>
                <a:cs typeface="Microsoft Sans Serif"/>
              </a:rPr>
              <a:t>pad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-10" dirty="0">
                <a:latin typeface="Microsoft Sans Serif"/>
                <a:cs typeface="Microsoft Sans Serif"/>
              </a:rPr>
              <a:t>motivacije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580" dirty="0">
                <a:latin typeface="Microsoft Sans Serif"/>
                <a:cs typeface="Microsoft Sans Serif"/>
              </a:rPr>
              <a:t>– </a:t>
            </a:r>
            <a:r>
              <a:rPr sz="2400" spc="-10" dirty="0">
                <a:latin typeface="Microsoft Sans Serif"/>
                <a:cs typeface="Microsoft Sans Serif"/>
              </a:rPr>
              <a:t>podučavanje)</a:t>
            </a:r>
            <a:endParaRPr sz="2400">
              <a:latin typeface="Microsoft Sans Serif"/>
              <a:cs typeface="Microsoft Sans Serif"/>
            </a:endParaRPr>
          </a:p>
          <a:p>
            <a:pPr marL="756285" marR="5080" lvl="1" indent="-287020">
              <a:lnSpc>
                <a:spcPts val="2590"/>
              </a:lnSpc>
              <a:spcBef>
                <a:spcPts val="570"/>
              </a:spcBef>
              <a:buFont typeface="Wingdings"/>
              <a:buChar char=""/>
              <a:tabLst>
                <a:tab pos="756285" algn="l"/>
                <a:tab pos="5172075" algn="l"/>
                <a:tab pos="6789420" algn="l"/>
              </a:tabLst>
            </a:pPr>
            <a:r>
              <a:rPr sz="2400" dirty="0">
                <a:latin typeface="Microsoft Sans Serif"/>
                <a:cs typeface="Microsoft Sans Serif"/>
              </a:rPr>
              <a:t>D3</a:t>
            </a:r>
            <a:r>
              <a:rPr sz="2400" spc="315" dirty="0">
                <a:latin typeface="Microsoft Sans Serif"/>
                <a:cs typeface="Microsoft Sans Serif"/>
              </a:rPr>
              <a:t> </a:t>
            </a:r>
            <a:r>
              <a:rPr sz="2400" spc="630" dirty="0">
                <a:latin typeface="Microsoft Sans Serif"/>
                <a:cs typeface="Microsoft Sans Serif"/>
              </a:rPr>
              <a:t>–</a:t>
            </a:r>
            <a:r>
              <a:rPr sz="2400" spc="32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S3</a:t>
            </a:r>
            <a:r>
              <a:rPr sz="2400" spc="32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(visoke</a:t>
            </a:r>
            <a:r>
              <a:rPr sz="2400" spc="325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kompetencije,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-10" dirty="0">
                <a:latin typeface="Microsoft Sans Serif"/>
                <a:cs typeface="Microsoft Sans Serif"/>
              </a:rPr>
              <a:t>nedostatak</a:t>
            </a:r>
            <a:r>
              <a:rPr sz="2400" dirty="0">
                <a:latin typeface="Microsoft Sans Serif"/>
                <a:cs typeface="Microsoft Sans Serif"/>
              </a:rPr>
              <a:t>	motivacije</a:t>
            </a:r>
            <a:r>
              <a:rPr sz="2400" spc="245" dirty="0">
                <a:latin typeface="Microsoft Sans Serif"/>
                <a:cs typeface="Microsoft Sans Serif"/>
              </a:rPr>
              <a:t> </a:t>
            </a:r>
            <a:r>
              <a:rPr sz="2400" spc="580" dirty="0">
                <a:latin typeface="Microsoft Sans Serif"/>
                <a:cs typeface="Microsoft Sans Serif"/>
              </a:rPr>
              <a:t>– </a:t>
            </a:r>
            <a:r>
              <a:rPr sz="2400" spc="-10" dirty="0">
                <a:latin typeface="Microsoft Sans Serif"/>
                <a:cs typeface="Microsoft Sans Serif"/>
              </a:rPr>
              <a:t>podržavanje)</a:t>
            </a:r>
            <a:endParaRPr sz="2400">
              <a:latin typeface="Microsoft Sans Serif"/>
              <a:cs typeface="Microsoft Sans Serif"/>
            </a:endParaRPr>
          </a:p>
          <a:p>
            <a:pPr marL="756285" marR="5080" lvl="1" indent="-287020">
              <a:lnSpc>
                <a:spcPts val="2590"/>
              </a:lnSpc>
              <a:spcBef>
                <a:spcPts val="580"/>
              </a:spcBef>
              <a:buFont typeface="Wingdings"/>
              <a:buChar char=""/>
              <a:tabLst>
                <a:tab pos="756285" algn="l"/>
              </a:tabLst>
            </a:pPr>
            <a:r>
              <a:rPr sz="2400" dirty="0">
                <a:latin typeface="Microsoft Sans Serif"/>
                <a:cs typeface="Microsoft Sans Serif"/>
              </a:rPr>
              <a:t>D4</a:t>
            </a:r>
            <a:r>
              <a:rPr sz="2400" spc="240" dirty="0">
                <a:latin typeface="Microsoft Sans Serif"/>
                <a:cs typeface="Microsoft Sans Serif"/>
              </a:rPr>
              <a:t> </a:t>
            </a:r>
            <a:r>
              <a:rPr sz="2400" spc="630" dirty="0">
                <a:latin typeface="Microsoft Sans Serif"/>
                <a:cs typeface="Microsoft Sans Serif"/>
              </a:rPr>
              <a:t>–</a:t>
            </a:r>
            <a:r>
              <a:rPr sz="2400" spc="24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S4</a:t>
            </a:r>
            <a:r>
              <a:rPr sz="2400" spc="24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(dokazane</a:t>
            </a:r>
            <a:r>
              <a:rPr sz="2400" spc="24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sposobnosti</a:t>
            </a:r>
            <a:r>
              <a:rPr sz="2400" spc="24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i</a:t>
            </a:r>
            <a:r>
              <a:rPr sz="2400" spc="24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velika</a:t>
            </a:r>
            <a:r>
              <a:rPr sz="2400" spc="24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posvećenost</a:t>
            </a:r>
            <a:r>
              <a:rPr sz="2400" spc="245" dirty="0">
                <a:latin typeface="Microsoft Sans Serif"/>
                <a:cs typeface="Microsoft Sans Serif"/>
              </a:rPr>
              <a:t> </a:t>
            </a:r>
            <a:r>
              <a:rPr sz="2400" spc="580" dirty="0">
                <a:latin typeface="Microsoft Sans Serif"/>
                <a:cs typeface="Microsoft Sans Serif"/>
              </a:rPr>
              <a:t>– </a:t>
            </a:r>
            <a:r>
              <a:rPr sz="2400" spc="-10" dirty="0">
                <a:latin typeface="Microsoft Sans Serif"/>
                <a:cs typeface="Microsoft Sans Serif"/>
              </a:rPr>
              <a:t>delegiranje)</a:t>
            </a:r>
            <a:endParaRPr sz="2400">
              <a:latin typeface="Microsoft Sans Serif"/>
              <a:cs typeface="Microsoft Sans Serif"/>
            </a:endParaRPr>
          </a:p>
          <a:p>
            <a:pPr marL="355600" marR="8890" indent="-342900" algn="just">
              <a:lnSpc>
                <a:spcPts val="3020"/>
              </a:lnSpc>
              <a:spcBef>
                <a:spcPts val="670"/>
              </a:spcBef>
              <a:buChar char="•"/>
              <a:tabLst>
                <a:tab pos="355600" algn="l"/>
              </a:tabLst>
            </a:pPr>
            <a:r>
              <a:rPr sz="2800" dirty="0">
                <a:solidFill>
                  <a:srgbClr val="CC0000"/>
                </a:solidFill>
                <a:latin typeface="Microsoft Sans Serif"/>
                <a:cs typeface="Microsoft Sans Serif"/>
              </a:rPr>
              <a:t>LIDERI</a:t>
            </a:r>
            <a:r>
              <a:rPr sz="2800" spc="-5" dirty="0">
                <a:solidFill>
                  <a:srgbClr val="CC0000"/>
                </a:solidFill>
                <a:latin typeface="Microsoft Sans Serif"/>
                <a:cs typeface="Microsoft Sans Serif"/>
              </a:rPr>
              <a:t>  </a:t>
            </a:r>
            <a:r>
              <a:rPr sz="2800" dirty="0">
                <a:solidFill>
                  <a:srgbClr val="CC0000"/>
                </a:solidFill>
                <a:latin typeface="Microsoft Sans Serif"/>
                <a:cs typeface="Microsoft Sans Serif"/>
              </a:rPr>
              <a:t>MORAJU</a:t>
            </a:r>
            <a:r>
              <a:rPr sz="2800" spc="5" dirty="0">
                <a:solidFill>
                  <a:srgbClr val="CC0000"/>
                </a:solidFill>
                <a:latin typeface="Microsoft Sans Serif"/>
                <a:cs typeface="Microsoft Sans Serif"/>
              </a:rPr>
              <a:t>  </a:t>
            </a:r>
            <a:r>
              <a:rPr sz="2800" dirty="0">
                <a:solidFill>
                  <a:srgbClr val="CC0000"/>
                </a:solidFill>
                <a:latin typeface="Microsoft Sans Serif"/>
                <a:cs typeface="Microsoft Sans Serif"/>
              </a:rPr>
              <a:t>BITI</a:t>
            </a:r>
            <a:r>
              <a:rPr sz="2800" spc="-15" dirty="0">
                <a:solidFill>
                  <a:srgbClr val="CC0000"/>
                </a:solidFill>
                <a:latin typeface="Microsoft Sans Serif"/>
                <a:cs typeface="Microsoft Sans Serif"/>
              </a:rPr>
              <a:t>  </a:t>
            </a:r>
            <a:r>
              <a:rPr sz="2800" dirty="0">
                <a:solidFill>
                  <a:srgbClr val="CC0000"/>
                </a:solidFill>
                <a:latin typeface="Microsoft Sans Serif"/>
                <a:cs typeface="Microsoft Sans Serif"/>
              </a:rPr>
              <a:t>SPOSOBNI</a:t>
            </a:r>
            <a:r>
              <a:rPr sz="2800" spc="5" dirty="0">
                <a:solidFill>
                  <a:srgbClr val="CC0000"/>
                </a:solidFill>
                <a:latin typeface="Microsoft Sans Serif"/>
                <a:cs typeface="Microsoft Sans Serif"/>
              </a:rPr>
              <a:t>  </a:t>
            </a:r>
            <a:r>
              <a:rPr sz="2800" dirty="0">
                <a:solidFill>
                  <a:srgbClr val="CC0000"/>
                </a:solidFill>
                <a:latin typeface="Microsoft Sans Serif"/>
                <a:cs typeface="Microsoft Sans Serif"/>
              </a:rPr>
              <a:t>DA</a:t>
            </a:r>
            <a:r>
              <a:rPr sz="2800" spc="-5" dirty="0">
                <a:solidFill>
                  <a:srgbClr val="CC0000"/>
                </a:solidFill>
                <a:latin typeface="Microsoft Sans Serif"/>
                <a:cs typeface="Microsoft Sans Serif"/>
              </a:rPr>
              <a:t>  </a:t>
            </a:r>
            <a:r>
              <a:rPr sz="2800" spc="-10" dirty="0">
                <a:solidFill>
                  <a:srgbClr val="CC0000"/>
                </a:solidFill>
                <a:latin typeface="Microsoft Sans Serif"/>
                <a:cs typeface="Microsoft Sans Serif"/>
              </a:rPr>
              <a:t>POKAŽU </a:t>
            </a:r>
            <a:r>
              <a:rPr sz="2800" dirty="0">
                <a:solidFill>
                  <a:srgbClr val="CC0000"/>
                </a:solidFill>
                <a:latin typeface="Microsoft Sans Serif"/>
                <a:cs typeface="Microsoft Sans Serif"/>
              </a:rPr>
              <a:t>VISOK </a:t>
            </a:r>
            <a:r>
              <a:rPr sz="2800" i="1" dirty="0">
                <a:solidFill>
                  <a:srgbClr val="CC0000"/>
                </a:solidFill>
                <a:latin typeface="Arial"/>
                <a:cs typeface="Arial"/>
              </a:rPr>
              <a:t>STEPEN</a:t>
            </a:r>
            <a:r>
              <a:rPr sz="2800" i="1" spc="5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2800" i="1" spc="-10" dirty="0">
                <a:solidFill>
                  <a:srgbClr val="CC0000"/>
                </a:solidFill>
                <a:latin typeface="Arial"/>
                <a:cs typeface="Arial"/>
              </a:rPr>
              <a:t>FLEKSIBILNOSTI!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88744" y="109220"/>
            <a:ext cx="636968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Prednosti</a:t>
            </a:r>
            <a:r>
              <a:rPr spc="20" dirty="0"/>
              <a:t> </a:t>
            </a:r>
            <a:r>
              <a:rPr dirty="0"/>
              <a:t>i</a:t>
            </a:r>
            <a:r>
              <a:rPr spc="20" dirty="0"/>
              <a:t> </a:t>
            </a:r>
            <a:r>
              <a:rPr dirty="0"/>
              <a:t>mane</a:t>
            </a:r>
            <a:r>
              <a:rPr spc="25" dirty="0"/>
              <a:t> </a:t>
            </a:r>
            <a:r>
              <a:rPr spc="-10" dirty="0"/>
              <a:t>pristupa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3540" y="852576"/>
            <a:ext cx="8451850" cy="4635500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429259" indent="-416559">
              <a:lnSpc>
                <a:spcPct val="100000"/>
              </a:lnSpc>
              <a:spcBef>
                <a:spcPts val="434"/>
              </a:spcBef>
              <a:buAutoNum type="arabicParenR"/>
              <a:tabLst>
                <a:tab pos="429259" algn="l"/>
              </a:tabLst>
            </a:pPr>
            <a:r>
              <a:rPr sz="2800" dirty="0">
                <a:latin typeface="Microsoft Sans Serif"/>
                <a:cs typeface="Microsoft Sans Serif"/>
              </a:rPr>
              <a:t>duga</a:t>
            </a:r>
            <a:r>
              <a:rPr sz="2800" spc="-2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i</a:t>
            </a:r>
            <a:r>
              <a:rPr sz="2800" spc="-2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česta</a:t>
            </a:r>
            <a:r>
              <a:rPr sz="2800" spc="-2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upotreba</a:t>
            </a:r>
            <a:r>
              <a:rPr sz="2800" spc="-10" dirty="0">
                <a:latin typeface="Microsoft Sans Serif"/>
                <a:cs typeface="Microsoft Sans Serif"/>
              </a:rPr>
              <a:t> pristupa</a:t>
            </a:r>
            <a:endParaRPr sz="2800">
              <a:latin typeface="Microsoft Sans Serif"/>
              <a:cs typeface="Microsoft Sans Serif"/>
            </a:endParaRPr>
          </a:p>
          <a:p>
            <a:pPr marL="429259" indent="-416559">
              <a:lnSpc>
                <a:spcPct val="100000"/>
              </a:lnSpc>
              <a:spcBef>
                <a:spcPts val="335"/>
              </a:spcBef>
              <a:buAutoNum type="arabicParenR"/>
              <a:tabLst>
                <a:tab pos="429259" algn="l"/>
              </a:tabLst>
            </a:pPr>
            <a:r>
              <a:rPr sz="2800" dirty="0">
                <a:latin typeface="Microsoft Sans Serif"/>
                <a:cs typeface="Microsoft Sans Serif"/>
              </a:rPr>
              <a:t>praktičnost</a:t>
            </a:r>
            <a:r>
              <a:rPr sz="2800" spc="-4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pristupa</a:t>
            </a:r>
            <a:r>
              <a:rPr sz="2800" spc="-2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(lako</a:t>
            </a:r>
            <a:r>
              <a:rPr sz="2800" spc="-3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se</a:t>
            </a:r>
            <a:r>
              <a:rPr sz="2800" spc="-3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koristi)</a:t>
            </a:r>
            <a:endParaRPr sz="2800">
              <a:latin typeface="Microsoft Sans Serif"/>
              <a:cs typeface="Microsoft Sans Serif"/>
            </a:endParaRPr>
          </a:p>
          <a:p>
            <a:pPr marL="428625" indent="-415925">
              <a:lnSpc>
                <a:spcPct val="100000"/>
              </a:lnSpc>
              <a:spcBef>
                <a:spcPts val="340"/>
              </a:spcBef>
              <a:buAutoNum type="arabicParenR"/>
              <a:tabLst>
                <a:tab pos="428625" algn="l"/>
              </a:tabLst>
            </a:pPr>
            <a:r>
              <a:rPr sz="2800" dirty="0">
                <a:latin typeface="Microsoft Sans Serif"/>
                <a:cs typeface="Microsoft Sans Serif"/>
              </a:rPr>
              <a:t>daje</a:t>
            </a:r>
            <a:r>
              <a:rPr sz="2800" spc="-3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uputstva</a:t>
            </a:r>
            <a:r>
              <a:rPr sz="2800" spc="-3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za</a:t>
            </a:r>
            <a:r>
              <a:rPr sz="2800" spc="-3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određeno</a:t>
            </a:r>
            <a:r>
              <a:rPr sz="2800" spc="-2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delovanje</a:t>
            </a:r>
            <a:endParaRPr sz="2800">
              <a:latin typeface="Microsoft Sans Serif"/>
              <a:cs typeface="Microsoft Sans Serif"/>
            </a:endParaRPr>
          </a:p>
          <a:p>
            <a:pPr marL="429259" indent="-416559">
              <a:lnSpc>
                <a:spcPct val="100000"/>
              </a:lnSpc>
              <a:spcBef>
                <a:spcPts val="335"/>
              </a:spcBef>
              <a:buAutoNum type="arabicParenR"/>
              <a:tabLst>
                <a:tab pos="429259" algn="l"/>
              </a:tabLst>
            </a:pPr>
            <a:r>
              <a:rPr sz="2800" dirty="0">
                <a:latin typeface="Microsoft Sans Serif"/>
                <a:cs typeface="Microsoft Sans Serif"/>
              </a:rPr>
              <a:t>naglašava</a:t>
            </a:r>
            <a:r>
              <a:rPr sz="2800" spc="-114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fleksibilnost</a:t>
            </a:r>
            <a:r>
              <a:rPr sz="2800" spc="-12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lidera</a:t>
            </a:r>
            <a:endParaRPr sz="2800">
              <a:latin typeface="Microsoft Sans Serif"/>
              <a:cs typeface="Microsoft Sans Serif"/>
            </a:endParaRPr>
          </a:p>
          <a:p>
            <a:pPr marL="603885" marR="5080" indent="-591820">
              <a:lnSpc>
                <a:spcPts val="3020"/>
              </a:lnSpc>
              <a:spcBef>
                <a:spcPts val="725"/>
              </a:spcBef>
              <a:buAutoNum type="arabicParenR"/>
              <a:tabLst>
                <a:tab pos="622300" algn="l"/>
                <a:tab pos="2504440" algn="l"/>
                <a:tab pos="4857750" algn="l"/>
                <a:tab pos="6260465" algn="l"/>
                <a:tab pos="8359140" algn="l"/>
              </a:tabLst>
            </a:pPr>
            <a:r>
              <a:rPr sz="2800" spc="-10" dirty="0">
                <a:latin typeface="Microsoft Sans Serif"/>
                <a:cs typeface="Microsoft Sans Serif"/>
              </a:rPr>
              <a:t>naglašava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10" dirty="0">
                <a:latin typeface="Microsoft Sans Serif"/>
                <a:cs typeface="Microsoft Sans Serif"/>
              </a:rPr>
              <a:t>jedinstvenost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10" dirty="0">
                <a:latin typeface="Microsoft Sans Serif"/>
                <a:cs typeface="Microsoft Sans Serif"/>
              </a:rPr>
              <a:t>svakog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10" dirty="0">
                <a:latin typeface="Microsoft Sans Serif"/>
                <a:cs typeface="Microsoft Sans Serif"/>
              </a:rPr>
              <a:t>zaposlenog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50" dirty="0">
                <a:latin typeface="Microsoft Sans Serif"/>
                <a:cs typeface="Microsoft Sans Serif"/>
              </a:rPr>
              <a:t>i 	</a:t>
            </a:r>
            <a:r>
              <a:rPr sz="2800" dirty="0">
                <a:latin typeface="Microsoft Sans Serif"/>
                <a:cs typeface="Microsoft Sans Serif"/>
              </a:rPr>
              <a:t>pružanje</a:t>
            </a:r>
            <a:r>
              <a:rPr sz="2800" spc="-7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podrške</a:t>
            </a:r>
            <a:endParaRPr sz="2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825"/>
              </a:spcBef>
            </a:pPr>
            <a:endParaRPr sz="2800">
              <a:latin typeface="Microsoft Sans Serif"/>
              <a:cs typeface="Microsoft Sans Serif"/>
            </a:endParaRPr>
          </a:p>
          <a:p>
            <a:pPr marL="428625" indent="-415925">
              <a:lnSpc>
                <a:spcPct val="100000"/>
              </a:lnSpc>
              <a:buAutoNum type="arabicParenR"/>
              <a:tabLst>
                <a:tab pos="428625" algn="l"/>
              </a:tabLst>
            </a:pPr>
            <a:r>
              <a:rPr sz="2800" dirty="0">
                <a:latin typeface="Microsoft Sans Serif"/>
                <a:cs typeface="Microsoft Sans Serif"/>
              </a:rPr>
              <a:t>nedostatak</a:t>
            </a:r>
            <a:r>
              <a:rPr sz="2800" spc="-11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empirijske</a:t>
            </a:r>
            <a:r>
              <a:rPr sz="2800" spc="-9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zasnovanosti</a:t>
            </a:r>
            <a:endParaRPr sz="2800">
              <a:latin typeface="Microsoft Sans Serif"/>
              <a:cs typeface="Microsoft Sans Serif"/>
            </a:endParaRPr>
          </a:p>
          <a:p>
            <a:pPr marL="429259" indent="-416559">
              <a:lnSpc>
                <a:spcPct val="100000"/>
              </a:lnSpc>
              <a:spcBef>
                <a:spcPts val="335"/>
              </a:spcBef>
              <a:buAutoNum type="arabicParenR"/>
              <a:tabLst>
                <a:tab pos="429259" algn="l"/>
              </a:tabLst>
            </a:pPr>
            <a:r>
              <a:rPr sz="2800" dirty="0">
                <a:latin typeface="Microsoft Sans Serif"/>
                <a:cs typeface="Microsoft Sans Serif"/>
              </a:rPr>
              <a:t>nejasna</a:t>
            </a:r>
            <a:r>
              <a:rPr sz="2800" spc="-5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konceptualizacija</a:t>
            </a:r>
            <a:r>
              <a:rPr sz="2800" spc="-3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nivoa</a:t>
            </a:r>
            <a:r>
              <a:rPr sz="2800" spc="-5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razvoja</a:t>
            </a:r>
            <a:endParaRPr sz="2800">
              <a:latin typeface="Microsoft Sans Serif"/>
              <a:cs typeface="Microsoft Sans Serif"/>
            </a:endParaRPr>
          </a:p>
          <a:p>
            <a:pPr marL="429259" indent="-416559">
              <a:lnSpc>
                <a:spcPct val="100000"/>
              </a:lnSpc>
              <a:spcBef>
                <a:spcPts val="335"/>
              </a:spcBef>
              <a:buAutoNum type="arabicParenR"/>
              <a:tabLst>
                <a:tab pos="429259" algn="l"/>
              </a:tabLst>
            </a:pPr>
            <a:r>
              <a:rPr sz="2800" dirty="0">
                <a:latin typeface="Microsoft Sans Serif"/>
                <a:cs typeface="Microsoft Sans Serif"/>
              </a:rPr>
              <a:t>kako</a:t>
            </a:r>
            <a:r>
              <a:rPr sz="2800" spc="-4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se</a:t>
            </a:r>
            <a:r>
              <a:rPr sz="2800" spc="-3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mere</a:t>
            </a:r>
            <a:r>
              <a:rPr sz="2800" spc="-1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kompetencije</a:t>
            </a:r>
            <a:r>
              <a:rPr sz="2800" spc="-1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i</a:t>
            </a:r>
            <a:r>
              <a:rPr sz="2800" spc="-3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posvećenost?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3540" y="5505399"/>
            <a:ext cx="6082030" cy="130556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602615" marR="5080" indent="-590550">
              <a:lnSpc>
                <a:spcPts val="3020"/>
              </a:lnSpc>
              <a:spcBef>
                <a:spcPts val="480"/>
              </a:spcBef>
              <a:buAutoNum type="arabicParenR" startAt="4"/>
              <a:tabLst>
                <a:tab pos="622300" algn="l"/>
                <a:tab pos="1271270" algn="l"/>
                <a:tab pos="2494280" algn="l"/>
                <a:tab pos="2964815" algn="l"/>
                <a:tab pos="4010660" algn="l"/>
              </a:tabLst>
            </a:pPr>
            <a:r>
              <a:rPr sz="2800" spc="-25" dirty="0">
                <a:latin typeface="Microsoft Sans Serif"/>
                <a:cs typeface="Microsoft Sans Serif"/>
              </a:rPr>
              <a:t>ne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20" dirty="0">
                <a:latin typeface="Microsoft Sans Serif"/>
                <a:cs typeface="Microsoft Sans Serif"/>
              </a:rPr>
              <a:t>uzima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50" dirty="0">
                <a:latin typeface="Microsoft Sans Serif"/>
                <a:cs typeface="Microsoft Sans Serif"/>
              </a:rPr>
              <a:t>u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20" dirty="0">
                <a:latin typeface="Microsoft Sans Serif"/>
                <a:cs typeface="Microsoft Sans Serif"/>
              </a:rPr>
              <a:t>obzir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10" dirty="0">
                <a:latin typeface="Microsoft Sans Serif"/>
                <a:cs typeface="Microsoft Sans Serif"/>
              </a:rPr>
              <a:t>demografske 	zaposlenih</a:t>
            </a:r>
            <a:endParaRPr sz="2800">
              <a:latin typeface="Microsoft Sans Serif"/>
              <a:cs typeface="Microsoft Sans Serif"/>
            </a:endParaRPr>
          </a:p>
          <a:p>
            <a:pPr marL="429259" indent="-416559">
              <a:lnSpc>
                <a:spcPct val="100000"/>
              </a:lnSpc>
              <a:spcBef>
                <a:spcPts val="295"/>
              </a:spcBef>
              <a:buAutoNum type="arabicParenR" startAt="4"/>
              <a:tabLst>
                <a:tab pos="429259" algn="l"/>
              </a:tabLst>
            </a:pPr>
            <a:r>
              <a:rPr sz="2800" dirty="0">
                <a:latin typeface="Microsoft Sans Serif"/>
                <a:cs typeface="Microsoft Sans Serif"/>
              </a:rPr>
              <a:t>nedovoljna</a:t>
            </a:r>
            <a:r>
              <a:rPr sz="2800" spc="-10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objektivnost</a:t>
            </a:r>
            <a:r>
              <a:rPr sz="2800" spc="-12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upitnika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713981" y="5505399"/>
            <a:ext cx="212090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latin typeface="Microsoft Sans Serif"/>
                <a:cs typeface="Microsoft Sans Serif"/>
              </a:rPr>
              <a:t>karakteristike</a:t>
            </a:r>
            <a:endParaRPr sz="2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80059">
              <a:lnSpc>
                <a:spcPct val="100000"/>
              </a:lnSpc>
              <a:spcBef>
                <a:spcPts val="105"/>
              </a:spcBef>
            </a:pPr>
            <a:r>
              <a:rPr dirty="0"/>
              <a:t>Primena</a:t>
            </a:r>
            <a:r>
              <a:rPr spc="-140" dirty="0"/>
              <a:t> </a:t>
            </a:r>
            <a:r>
              <a:rPr spc="-10" dirty="0"/>
              <a:t>pristupa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idx="1"/>
          </p:nvPr>
        </p:nvSpPr>
        <p:spPr>
          <a:xfrm>
            <a:off x="1443491" y="2015733"/>
            <a:ext cx="6571343" cy="1506823"/>
          </a:xfrm>
          <a:prstGeom prst="rect">
            <a:avLst/>
          </a:prstGeom>
        </p:spPr>
        <p:txBody>
          <a:bodyPr vert="horz" wrap="square" lIns="0" tIns="110490" rIns="0" bIns="0" rtlCol="0">
            <a:spAutoFit/>
          </a:bodyPr>
          <a:lstStyle/>
          <a:p>
            <a:pPr marL="355600" indent="-342265">
              <a:lnSpc>
                <a:spcPct val="100000"/>
              </a:lnSpc>
              <a:spcBef>
                <a:spcPts val="870"/>
              </a:spcBef>
              <a:buChar char="•"/>
              <a:tabLst>
                <a:tab pos="355600" algn="l"/>
              </a:tabLst>
            </a:pPr>
            <a:r>
              <a:rPr sz="2800" spc="-10" dirty="0"/>
              <a:t>konsalting</a:t>
            </a:r>
          </a:p>
          <a:p>
            <a:pPr marL="356235" marR="5080" indent="-342900">
              <a:lnSpc>
                <a:spcPct val="100000"/>
              </a:lnSpc>
              <a:spcBef>
                <a:spcPts val="765"/>
              </a:spcBef>
              <a:buChar char="•"/>
              <a:tabLst>
                <a:tab pos="356235" algn="l"/>
                <a:tab pos="1654810" algn="l"/>
                <a:tab pos="2183130" algn="l"/>
                <a:tab pos="3322320" algn="l"/>
                <a:tab pos="6470015" algn="l"/>
                <a:tab pos="7225665" algn="l"/>
              </a:tabLst>
            </a:pPr>
            <a:r>
              <a:rPr sz="2800" spc="-10" dirty="0"/>
              <a:t>skoro</a:t>
            </a:r>
            <a:r>
              <a:rPr sz="2800" dirty="0"/>
              <a:t>	</a:t>
            </a:r>
            <a:r>
              <a:rPr sz="2800" spc="-50" dirty="0"/>
              <a:t>u</a:t>
            </a:r>
            <a:r>
              <a:rPr sz="2800" dirty="0"/>
              <a:t>	</a:t>
            </a:r>
            <a:r>
              <a:rPr sz="2800" spc="-20" dirty="0"/>
              <a:t>svim</a:t>
            </a:r>
            <a:r>
              <a:rPr sz="2800" dirty="0"/>
              <a:t>	</a:t>
            </a:r>
            <a:r>
              <a:rPr sz="2800" spc="-10" dirty="0" err="1"/>
              <a:t>organizacijama</a:t>
            </a:r>
            <a:r>
              <a:rPr sz="2800" spc="-10" dirty="0"/>
              <a:t>,</a:t>
            </a:r>
            <a:r>
              <a:rPr lang="en-US" sz="2800" spc="-10" dirty="0"/>
              <a:t>  </a:t>
            </a:r>
            <a:r>
              <a:rPr sz="2800" spc="-25" dirty="0" err="1"/>
              <a:t>na</a:t>
            </a:r>
            <a:r>
              <a:rPr lang="en-US" sz="2800" spc="-25" dirty="0"/>
              <a:t> </a:t>
            </a:r>
            <a:r>
              <a:rPr sz="2800" spc="-20" dirty="0" err="1"/>
              <a:t>svim</a:t>
            </a:r>
            <a:r>
              <a:rPr sz="2800" spc="-20" dirty="0"/>
              <a:t> </a:t>
            </a:r>
            <a:r>
              <a:rPr sz="2800" dirty="0"/>
              <a:t>nivoima</a:t>
            </a:r>
            <a:r>
              <a:rPr sz="2800" spc="10" dirty="0"/>
              <a:t> </a:t>
            </a:r>
            <a:r>
              <a:rPr sz="2800" dirty="0"/>
              <a:t>i</a:t>
            </a:r>
            <a:r>
              <a:rPr sz="2800" spc="15" dirty="0"/>
              <a:t> </a:t>
            </a:r>
            <a:r>
              <a:rPr sz="2800" dirty="0"/>
              <a:t>za</a:t>
            </a:r>
            <a:r>
              <a:rPr sz="2800" spc="5" dirty="0"/>
              <a:t> </a:t>
            </a:r>
            <a:r>
              <a:rPr sz="2800" dirty="0"/>
              <a:t>skoro</a:t>
            </a:r>
            <a:r>
              <a:rPr sz="2800" spc="-5" dirty="0"/>
              <a:t> </a:t>
            </a:r>
            <a:r>
              <a:rPr sz="2800" dirty="0"/>
              <a:t>sve</a:t>
            </a:r>
            <a:r>
              <a:rPr sz="2800" spc="5" dirty="0"/>
              <a:t> </a:t>
            </a:r>
            <a:r>
              <a:rPr sz="2800" dirty="0"/>
              <a:t>vrste</a:t>
            </a:r>
            <a:r>
              <a:rPr sz="2800" spc="-10" dirty="0"/>
              <a:t> zadataka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9</TotalTime>
  <Words>747</Words>
  <Application>Microsoft Office PowerPoint</Application>
  <PresentationFormat>On-screen Show (4:3)</PresentationFormat>
  <Paragraphs>98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Gill Sans MT</vt:lpstr>
      <vt:lpstr>Microsoft Sans Serif</vt:lpstr>
      <vt:lpstr>Times New Roman</vt:lpstr>
      <vt:lpstr>Wingdings</vt:lpstr>
      <vt:lpstr>Gallery</vt:lpstr>
      <vt:lpstr>SITUACIONI PRISTUP LIDERSTVU   dr jelisaveta Vučković</vt:lpstr>
      <vt:lpstr>Karakteristike pristupa</vt:lpstr>
      <vt:lpstr>Dinamika pristupa SLII</vt:lpstr>
      <vt:lpstr>S1 Naredbodavni stil</vt:lpstr>
      <vt:lpstr>S2 Stil podučavanja</vt:lpstr>
      <vt:lpstr>S3 Podržavajući stil</vt:lpstr>
      <vt:lpstr>S4 Stil delegiranja</vt:lpstr>
      <vt:lpstr>Nivoi razvoja</vt:lpstr>
      <vt:lpstr>PowerPoint Presentation</vt:lpstr>
      <vt:lpstr>PowerPoint Presentation</vt:lpstr>
      <vt:lpstr>PowerPoint Presentation</vt:lpstr>
      <vt:lpstr>Kako pristup objašnjava liderstvo?</vt:lpstr>
      <vt:lpstr>Prednosti i mane pristupa</vt:lpstr>
      <vt:lpstr>Primena pristupa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ivana</dc:creator>
  <cp:lastModifiedBy>Miwshovi</cp:lastModifiedBy>
  <cp:revision>5</cp:revision>
  <dcterms:created xsi:type="dcterms:W3CDTF">2025-05-27T21:25:35Z</dcterms:created>
  <dcterms:modified xsi:type="dcterms:W3CDTF">2025-05-27T23:41:53Z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2013-07-04T00:00:00Z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2025-05-27T00:00:00Z</vt:filetime>
  </property>
  <property fmtid="{D5CDD505-2E9C-101B-9397-08002B2CF9AE}" pid="5" name="Producer">
    <vt:lpwstr>Microsoft® PowerPoint® 2010</vt:lpwstr>
  </property>
</Properties>
</file>