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71" r:id="rId12"/>
    <p:sldId id="272" r:id="rId13"/>
    <p:sldId id="273" r:id="rId14"/>
    <p:sldId id="274" r:id="rId15"/>
    <p:sldId id="269" r:id="rId16"/>
    <p:sldId id="270" r:id="rId17"/>
    <p:sldId id="267" r:id="rId18"/>
    <p:sldId id="279" r:id="rId19"/>
    <p:sldId id="283" r:id="rId20"/>
    <p:sldId id="280" r:id="rId21"/>
    <p:sldId id="281" r:id="rId22"/>
    <p:sldId id="282" r:id="rId23"/>
    <p:sldId id="284" r:id="rId24"/>
    <p:sldId id="275" r:id="rId25"/>
    <p:sldId id="276" r:id="rId26"/>
    <p:sldId id="268" r:id="rId27"/>
    <p:sldId id="285" r:id="rId28"/>
    <p:sldId id="286" r:id="rId29"/>
    <p:sldId id="287" r:id="rId30"/>
    <p:sldId id="289" r:id="rId31"/>
    <p:sldId id="288" r:id="rId32"/>
    <p:sldId id="277" r:id="rId33"/>
    <p:sldId id="27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F4B-1513-46B6-B750-780044371082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57C5E-7726-409E-9B43-FE33F744B3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F4B-1513-46B6-B750-780044371082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57C5E-7726-409E-9B43-FE33F744B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F4B-1513-46B6-B750-780044371082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57C5E-7726-409E-9B43-FE33F744B3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F4B-1513-46B6-B750-780044371082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57C5E-7726-409E-9B43-FE33F744B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F4B-1513-46B6-B750-780044371082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57C5E-7726-409E-9B43-FE33F744B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F4B-1513-46B6-B750-780044371082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57C5E-7726-409E-9B43-FE33F744B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F4B-1513-46B6-B750-780044371082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57C5E-7726-409E-9B43-FE33F744B3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F4B-1513-46B6-B750-780044371082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57C5E-7726-409E-9B43-FE33F744B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F4B-1513-46B6-B750-780044371082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57C5E-7726-409E-9B43-FE33F744B3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F4B-1513-46B6-B750-780044371082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57C5E-7726-409E-9B43-FE33F744B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F4B-1513-46B6-B750-780044371082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57C5E-7726-409E-9B43-FE33F744B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0A3FF4B-1513-46B6-B750-780044371082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DD57C5E-7726-409E-9B43-FE33F744B3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04800"/>
            <a:ext cx="7772400" cy="1470025"/>
          </a:xfrm>
        </p:spPr>
        <p:txBody>
          <a:bodyPr/>
          <a:lstStyle/>
          <a:p>
            <a:pPr algn="ctr"/>
            <a:r>
              <a:rPr lang="en-US" b="1" dirty="0">
                <a:latin typeface="Calibri" pitchFamily="34" charset="0"/>
                <a:cs typeface="Calibri" pitchFamily="34" charset="0"/>
              </a:rPr>
              <a:t>LIDERSTVO</a:t>
            </a:r>
            <a:br>
              <a:rPr lang="sr-Latn-RS" b="1" dirty="0">
                <a:latin typeface="Calibri" pitchFamily="34" charset="0"/>
                <a:cs typeface="Calibri" pitchFamily="34" charset="0"/>
              </a:rPr>
            </a:br>
            <a:r>
              <a:rPr lang="sr-Latn-RS" sz="2800" b="1" dirty="0">
                <a:latin typeface="Calibri" pitchFamily="34" charset="0"/>
                <a:cs typeface="Calibri" pitchFamily="34" charset="0"/>
              </a:rPr>
              <a:t>dr Jelisaveta Vučković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43200"/>
            <a:ext cx="6400800" cy="1752600"/>
          </a:xfrm>
        </p:spPr>
        <p:txBody>
          <a:bodyPr>
            <a:normAutofit fontScale="25000" lnSpcReduction="20000"/>
          </a:bodyPr>
          <a:lstStyle/>
          <a:p>
            <a:pPr algn="l">
              <a:buFontTx/>
              <a:buChar char="-"/>
            </a:pPr>
            <a:r>
              <a:rPr lang="sr-Latn-CS" dirty="0"/>
              <a:t>      </a:t>
            </a:r>
            <a:r>
              <a:rPr lang="sr-Latn-CS" sz="12800" dirty="0">
                <a:latin typeface="Calibri" pitchFamily="34" charset="0"/>
                <a:cs typeface="Calibri" pitchFamily="34" charset="0"/>
              </a:rPr>
              <a:t>Uvod</a:t>
            </a:r>
          </a:p>
          <a:p>
            <a:pPr algn="l"/>
            <a:endParaRPr lang="sr-Latn-CS" sz="12800" dirty="0">
              <a:latin typeface="Calibri" pitchFamily="34" charset="0"/>
              <a:cs typeface="Calibri" pitchFamily="34" charset="0"/>
            </a:endParaRPr>
          </a:p>
          <a:p>
            <a:pPr algn="l">
              <a:buFontTx/>
              <a:buChar char="-"/>
            </a:pPr>
            <a:r>
              <a:rPr lang="sr-Latn-CS" sz="12800" dirty="0">
                <a:latin typeface="Calibri" pitchFamily="34" charset="0"/>
                <a:cs typeface="Calibri" pitchFamily="34" charset="0"/>
              </a:rPr>
              <a:t> Pristup liderstvu kao skupu osobina</a:t>
            </a:r>
          </a:p>
          <a:p>
            <a:pPr algn="l">
              <a:buFontTx/>
              <a:buChar char="-"/>
            </a:pPr>
            <a:endParaRPr lang="sr-Latn-CS" sz="12800" dirty="0">
              <a:latin typeface="Calibri" pitchFamily="34" charset="0"/>
              <a:cs typeface="Calibri" pitchFamily="34" charset="0"/>
            </a:endParaRPr>
          </a:p>
          <a:p>
            <a:pPr algn="l">
              <a:buFontTx/>
              <a:buChar char="-"/>
            </a:pPr>
            <a:r>
              <a:rPr lang="sr-Latn-CS" sz="12800" dirty="0">
                <a:latin typeface="Calibri" pitchFamily="34" charset="0"/>
                <a:cs typeface="Calibri" pitchFamily="34" charset="0"/>
              </a:rPr>
              <a:t> Pristup liderstvu kao skupu veština</a:t>
            </a:r>
          </a:p>
          <a:p>
            <a:pPr algn="l">
              <a:buFontTx/>
              <a:buChar char="-"/>
            </a:pPr>
            <a:endParaRPr lang="sr-Latn-CS" sz="12800" dirty="0">
              <a:latin typeface="Calibri" pitchFamily="34" charset="0"/>
              <a:cs typeface="Calibri" pitchFamily="34" charset="0"/>
            </a:endParaRPr>
          </a:p>
          <a:p>
            <a:pPr algn="l">
              <a:buFontTx/>
              <a:buChar char="-"/>
            </a:pPr>
            <a:r>
              <a:rPr lang="sr-Latn-CS" sz="12800" dirty="0">
                <a:latin typeface="Calibri" pitchFamily="34" charset="0"/>
                <a:cs typeface="Calibri" pitchFamily="34" charset="0"/>
              </a:rPr>
              <a:t> Pristup stilu liderstva </a:t>
            </a:r>
            <a:endParaRPr lang="en-US" sz="128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4800" b="1" dirty="0">
                <a:latin typeface="Calibri" pitchFamily="34" charset="0"/>
                <a:cs typeface="Calibri" pitchFamily="34" charset="0"/>
              </a:rPr>
              <a:t>UVOD</a:t>
            </a:r>
            <a:endParaRPr lang="en-US" sz="4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8171688" cy="5029200"/>
          </a:xfrm>
        </p:spPr>
        <p:txBody>
          <a:bodyPr>
            <a:normAutofit fontScale="77500" lnSpcReduction="20000"/>
          </a:bodyPr>
          <a:lstStyle/>
          <a:p>
            <a:r>
              <a:rPr lang="sr-Latn-CS" sz="3600" dirty="0">
                <a:latin typeface="Calibri" pitchFamily="34" charset="0"/>
                <a:cs typeface="Calibri" pitchFamily="34" charset="0"/>
              </a:rPr>
              <a:t>Definicija i njene komponente</a:t>
            </a:r>
          </a:p>
          <a:p>
            <a:pPr>
              <a:buNone/>
            </a:pPr>
            <a:endParaRPr lang="sr-Latn-CS" sz="36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3600" dirty="0">
                <a:latin typeface="Calibri" pitchFamily="34" charset="0"/>
                <a:cs typeface="Calibri" pitchFamily="34" charset="0"/>
              </a:rPr>
              <a:t>Liderstvo kao osobina naspram liderstva kao procesa</a:t>
            </a:r>
          </a:p>
          <a:p>
            <a:pPr>
              <a:buNone/>
            </a:pPr>
            <a:endParaRPr lang="sr-Latn-CS" sz="36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3600" dirty="0">
                <a:latin typeface="Calibri" pitchFamily="34" charset="0"/>
                <a:cs typeface="Calibri" pitchFamily="34" charset="0"/>
              </a:rPr>
              <a:t>Formalno naspram neformalnog liderstva</a:t>
            </a:r>
          </a:p>
          <a:p>
            <a:pPr>
              <a:buNone/>
            </a:pPr>
            <a:endParaRPr lang="sr-Latn-CS" sz="36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3600" dirty="0">
                <a:latin typeface="Calibri" pitchFamily="34" charset="0"/>
                <a:cs typeface="Calibri" pitchFamily="34" charset="0"/>
              </a:rPr>
              <a:t>Liderstvo i moć</a:t>
            </a:r>
          </a:p>
          <a:p>
            <a:pPr>
              <a:buNone/>
            </a:pPr>
            <a:endParaRPr lang="sr-Latn-CS" sz="36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3600" dirty="0">
                <a:latin typeface="Calibri" pitchFamily="34" charset="0"/>
                <a:cs typeface="Calibri" pitchFamily="34" charset="0"/>
              </a:rPr>
              <a:t>Liderstvo i prinuda</a:t>
            </a:r>
          </a:p>
          <a:p>
            <a:pPr>
              <a:buNone/>
            </a:pPr>
            <a:endParaRPr lang="sr-Latn-CS" sz="36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3600" dirty="0">
                <a:latin typeface="Calibri" pitchFamily="34" charset="0"/>
                <a:cs typeface="Calibri" pitchFamily="34" charset="0"/>
              </a:rPr>
              <a:t>Liderstvo i menadžment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Latn-CS" sz="4400" b="1" dirty="0">
                <a:latin typeface="Calibri" pitchFamily="34" charset="0"/>
                <a:cs typeface="Calibri" pitchFamily="34" charset="0"/>
              </a:rPr>
              <a:t>Definicija i njene komponente</a:t>
            </a:r>
            <a:br>
              <a:rPr lang="sr-Latn-CS" sz="44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866888" cy="51816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70000"/>
              </a:lnSpc>
            </a:pPr>
            <a:r>
              <a:rPr lang="sr-Latn-CS" b="1" dirty="0">
                <a:latin typeface="Calibri" pitchFamily="34" charset="0"/>
                <a:cs typeface="Calibri" pitchFamily="34" charset="0"/>
              </a:rPr>
              <a:t>Liderstvo je proces u kome pojedinac ostvaruje uticaj na grupu radi postizanja zajedničkog cilja.</a:t>
            </a:r>
          </a:p>
          <a:p>
            <a:pPr>
              <a:buNone/>
            </a:pPr>
            <a:endParaRPr lang="sr-Latn-CS" dirty="0">
              <a:latin typeface="Calibri" pitchFamily="34" charset="0"/>
              <a:cs typeface="Calibri" pitchFamily="34" charset="0"/>
            </a:endParaRPr>
          </a:p>
          <a:p>
            <a:r>
              <a:rPr lang="sr-Latn-CS" b="1" dirty="0">
                <a:latin typeface="Calibri" pitchFamily="34" charset="0"/>
                <a:cs typeface="Calibri" pitchFamily="34" charset="0"/>
              </a:rPr>
              <a:t>Ključne komponente:</a:t>
            </a:r>
          </a:p>
          <a:p>
            <a:pPr>
              <a:buNone/>
            </a:pPr>
            <a:endParaRPr lang="sr-Latn-CS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liderstvo je </a:t>
            </a:r>
            <a:r>
              <a:rPr lang="sr-Latn-CS" b="1" dirty="0">
                <a:latin typeface="Calibri" pitchFamily="34" charset="0"/>
                <a:cs typeface="Calibri" pitchFamily="34" charset="0"/>
              </a:rPr>
              <a:t>proces;</a:t>
            </a:r>
          </a:p>
          <a:p>
            <a:pPr>
              <a:buFontTx/>
              <a:buChar char="-"/>
            </a:pPr>
            <a:endParaRPr lang="sr-Latn-CS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liderstvom se ostvaruje </a:t>
            </a:r>
            <a:r>
              <a:rPr lang="sr-Latn-CS" b="1" dirty="0">
                <a:latin typeface="Calibri" pitchFamily="34" charset="0"/>
                <a:cs typeface="Calibri" pitchFamily="34" charset="0"/>
              </a:rPr>
              <a:t>uticaj;</a:t>
            </a:r>
          </a:p>
          <a:p>
            <a:pPr>
              <a:buFontTx/>
              <a:buChar char="-"/>
            </a:pPr>
            <a:endParaRPr lang="sr-Latn-CS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liderstvo se javlja u kontekstu </a:t>
            </a:r>
            <a:r>
              <a:rPr lang="sr-Latn-CS" b="1" dirty="0">
                <a:latin typeface="Calibri" pitchFamily="34" charset="0"/>
                <a:cs typeface="Calibri" pitchFamily="34" charset="0"/>
              </a:rPr>
              <a:t>grupe;</a:t>
            </a:r>
          </a:p>
          <a:p>
            <a:pPr>
              <a:buFontTx/>
              <a:buChar char="-"/>
            </a:pPr>
            <a:endParaRPr lang="sr-Latn-CS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liderstvu se pretpostavlja </a:t>
            </a:r>
            <a:r>
              <a:rPr lang="sr-Latn-CS" b="1" dirty="0">
                <a:latin typeface="Calibri" pitchFamily="34" charset="0"/>
                <a:cs typeface="Calibri" pitchFamily="34" charset="0"/>
              </a:rPr>
              <a:t>ostvarivanje cilja</a:t>
            </a:r>
            <a:r>
              <a:rPr lang="sr-Latn-CS" dirty="0">
                <a:latin typeface="Calibri" pitchFamily="34" charset="0"/>
                <a:cs typeface="Calibri" pitchFamily="34" charset="0"/>
              </a:rPr>
              <a:t>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879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sz="4400" b="1" dirty="0">
                <a:latin typeface="Calibri" pitchFamily="34" charset="0"/>
                <a:cs typeface="Calibri" pitchFamily="34" charset="0"/>
              </a:rPr>
              <a:t>Liderstvo kao osobina naspram liderstva kao porocesa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76400"/>
            <a:ext cx="7955280" cy="4876800"/>
          </a:xfrm>
        </p:spPr>
        <p:txBody>
          <a:bodyPr>
            <a:noAutofit/>
          </a:bodyPr>
          <a:lstStyle/>
          <a:p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2000" dirty="0">
                <a:latin typeface="Calibri" pitchFamily="34" charset="0"/>
                <a:cs typeface="Calibri" pitchFamily="34" charset="0"/>
              </a:rPr>
              <a:t>Mnoge studije su se zasnivale na </a:t>
            </a:r>
            <a:r>
              <a:rPr lang="sr-Latn-CS" sz="2000" b="1" dirty="0">
                <a:latin typeface="Calibri" pitchFamily="34" charset="0"/>
                <a:cs typeface="Calibri" pitchFamily="34" charset="0"/>
              </a:rPr>
              <a:t>liderstvu kao skupu osobila lidera.</a:t>
            </a:r>
          </a:p>
          <a:p>
            <a:pPr>
              <a:buNone/>
            </a:pPr>
            <a:endParaRPr lang="sr-Latn-CS" sz="20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</a:pPr>
            <a:r>
              <a:rPr lang="sr-Latn-CS" sz="2000" dirty="0">
                <a:latin typeface="Calibri" pitchFamily="34" charset="0"/>
                <a:cs typeface="Calibri" pitchFamily="34" charset="0"/>
              </a:rPr>
              <a:t>Shvatanje da pojedinci imaju urođene osobine ili kvalitete koji ih čine liderima (jedinstvene fizičke osobine, lične karakteristike, sposobnosti).</a:t>
            </a:r>
          </a:p>
          <a:p>
            <a:endParaRPr lang="sr-Latn-CS" sz="20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</a:pPr>
            <a:r>
              <a:rPr lang="sr-Latn-CS" sz="2000" dirty="0">
                <a:latin typeface="Calibri" pitchFamily="34" charset="0"/>
                <a:cs typeface="Calibri" pitchFamily="34" charset="0"/>
              </a:rPr>
              <a:t>Suprotno tome, shvatanje </a:t>
            </a:r>
            <a:r>
              <a:rPr lang="sr-Latn-CS" sz="2000" b="1" dirty="0">
                <a:latin typeface="Calibri" pitchFamily="34" charset="0"/>
                <a:cs typeface="Calibri" pitchFamily="34" charset="0"/>
              </a:rPr>
              <a:t>liderstva kao procesa </a:t>
            </a:r>
            <a:r>
              <a:rPr lang="sr-Latn-CS" sz="2000" dirty="0">
                <a:latin typeface="Calibri" pitchFamily="34" charset="0"/>
                <a:cs typeface="Calibri" pitchFamily="34" charset="0"/>
              </a:rPr>
              <a:t>pretpostavlja da je liderstvo fenomen koji nastaje u okviru određenog konteksta i da je proces koji se može savladati, naučiti i biti dostupan svima.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153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sz="4000" b="1" dirty="0">
                <a:latin typeface="Calibri" pitchFamily="34" charset="0"/>
                <a:cs typeface="Calibri" pitchFamily="34" charset="0"/>
              </a:rPr>
              <a:t>Formalno naspram neformalnog liderstva</a:t>
            </a:r>
            <a:br>
              <a:rPr lang="sr-Latn-CS" sz="44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8171688" cy="50292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Dve uobičajene </a:t>
            </a:r>
            <a:r>
              <a:rPr lang="sr-Latn-CS" b="1" dirty="0">
                <a:latin typeface="Calibri" pitchFamily="34" charset="0"/>
                <a:cs typeface="Calibri" pitchFamily="34" charset="0"/>
              </a:rPr>
              <a:t>forme liderstva </a:t>
            </a:r>
            <a:r>
              <a:rPr lang="sr-Latn-CS" dirty="0">
                <a:latin typeface="Calibri" pitchFamily="34" charset="0"/>
                <a:cs typeface="Calibri" pitchFamily="34" charset="0"/>
              </a:rPr>
              <a:t>su:  formalno i neformalno liderstvo.</a:t>
            </a:r>
          </a:p>
          <a:p>
            <a:pPr>
              <a:buNone/>
            </a:pPr>
            <a:endParaRPr lang="sr-Latn-CS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</a:pPr>
            <a:r>
              <a:rPr lang="sr-Latn-CS" b="1" dirty="0">
                <a:latin typeface="Calibri" pitchFamily="34" charset="0"/>
                <a:cs typeface="Calibri" pitchFamily="34" charset="0"/>
              </a:rPr>
              <a:t>Formalno liderstvo </a:t>
            </a:r>
            <a:r>
              <a:rPr lang="sr-Latn-CS" dirty="0">
                <a:latin typeface="Calibri" pitchFamily="34" charset="0"/>
                <a:cs typeface="Calibri" pitchFamily="34" charset="0"/>
              </a:rPr>
              <a:t>sa zasniva na formalnoj tituli ili poziciji u organizaciji (npr. šefovi, direktori, rukovodioci tima i sl).</a:t>
            </a:r>
          </a:p>
          <a:p>
            <a:pPr>
              <a:buNone/>
            </a:pPr>
            <a:endParaRPr lang="sr-Latn-CS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</a:pPr>
            <a:r>
              <a:rPr lang="sr-Latn-CS" b="1" dirty="0">
                <a:latin typeface="Calibri" pitchFamily="34" charset="0"/>
                <a:cs typeface="Calibri" pitchFamily="34" charset="0"/>
              </a:rPr>
              <a:t>Neformalno liderstvo </a:t>
            </a:r>
            <a:r>
              <a:rPr lang="sr-Latn-CS" dirty="0">
                <a:latin typeface="Calibri" pitchFamily="34" charset="0"/>
                <a:cs typeface="Calibri" pitchFamily="34" charset="0"/>
              </a:rPr>
              <a:t>nastaje na osnovu delovanja pojedinca i proizilazi iz načina na koji on pridobija podršku sledbenika (bez obzira na njegovu titulu).</a:t>
            </a:r>
          </a:p>
          <a:p>
            <a:pPr>
              <a:buNone/>
            </a:pPr>
            <a:endParaRPr lang="sr-Latn-CS" dirty="0">
              <a:latin typeface="Calibri" pitchFamily="34" charset="0"/>
              <a:cs typeface="Calibri" pitchFamily="34" charset="0"/>
            </a:endParaRPr>
          </a:p>
          <a:p>
            <a:r>
              <a:rPr lang="sr-Latn-CS" dirty="0">
                <a:latin typeface="Calibri" pitchFamily="34" charset="0"/>
                <a:cs typeface="Calibri" pitchFamily="34" charset="0"/>
              </a:rPr>
              <a:t>Ključno je ponašanje u komunikaciji kao i osobine ličnosti.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620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sz="4000" b="1" dirty="0">
                <a:latin typeface="Calibri" pitchFamily="34" charset="0"/>
                <a:cs typeface="Calibri" pitchFamily="34" charset="0"/>
              </a:rPr>
              <a:t>Liderstvo i moć</a:t>
            </a:r>
            <a:br>
              <a:rPr lang="sr-Latn-CS" sz="44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09600"/>
            <a:ext cx="8458200" cy="5867400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sr-Latn-CS" sz="1800" b="1" dirty="0">
                <a:latin typeface="Calibri" pitchFamily="34" charset="0"/>
                <a:cs typeface="Calibri" pitchFamily="34" charset="0"/>
              </a:rPr>
              <a:t>Moć</a:t>
            </a:r>
            <a:r>
              <a:rPr lang="sr-Latn-CS" sz="1800" dirty="0">
                <a:latin typeface="Calibri" pitchFamily="34" charset="0"/>
                <a:cs typeface="Calibri" pitchFamily="34" charset="0"/>
              </a:rPr>
              <a:t> je sposobnost/potencijal za ostvarivanje uticaja (na verovanja, stavove, pravac aktivnosti drugih ljudi).</a:t>
            </a:r>
          </a:p>
          <a:p>
            <a:pPr>
              <a:lnSpc>
                <a:spcPct val="170000"/>
              </a:lnSpc>
            </a:pPr>
            <a:r>
              <a:rPr lang="sr-Latn-CS" sz="1800" b="1" dirty="0">
                <a:latin typeface="Calibri" pitchFamily="34" charset="0"/>
                <a:cs typeface="Calibri" pitchFamily="34" charset="0"/>
              </a:rPr>
              <a:t>Pet izvora moći:</a:t>
            </a:r>
          </a:p>
          <a:p>
            <a:pPr marL="596646" indent="-514350">
              <a:lnSpc>
                <a:spcPct val="170000"/>
              </a:lnSpc>
              <a:buAutoNum type="arabicPeriod"/>
            </a:pPr>
            <a:r>
              <a:rPr lang="sr-Latn-CS" sz="1800" b="1" dirty="0">
                <a:latin typeface="Calibri" pitchFamily="34" charset="0"/>
                <a:cs typeface="Calibri" pitchFamily="34" charset="0"/>
              </a:rPr>
              <a:t>Nagrada</a:t>
            </a:r>
            <a:r>
              <a:rPr lang="sr-Latn-CS" sz="1800" dirty="0">
                <a:latin typeface="Calibri" pitchFamily="34" charset="0"/>
                <a:cs typeface="Calibri" pitchFamily="34" charset="0"/>
              </a:rPr>
              <a:t> (</a:t>
            </a:r>
            <a:r>
              <a:rPr lang="sr-Latn-CS" sz="1800" b="1" dirty="0">
                <a:latin typeface="Calibri" pitchFamily="34" charset="0"/>
                <a:cs typeface="Calibri" pitchFamily="34" charset="0"/>
              </a:rPr>
              <a:t>moć nagrađivanja </a:t>
            </a:r>
            <a:r>
              <a:rPr lang="sr-Latn-CS" sz="1800" dirty="0">
                <a:latin typeface="Calibri" pitchFamily="34" charset="0"/>
                <a:cs typeface="Calibri" pitchFamily="34" charset="0"/>
              </a:rPr>
              <a:t>– izvodi se iz postojanja mogućnosti nagrađivanja drugih).</a:t>
            </a:r>
          </a:p>
          <a:p>
            <a:pPr marL="596646" indent="-514350">
              <a:lnSpc>
                <a:spcPct val="170000"/>
              </a:lnSpc>
              <a:buAutoNum type="arabicPeriod"/>
            </a:pPr>
            <a:r>
              <a:rPr lang="sr-Latn-CS" sz="1800" b="1" dirty="0">
                <a:latin typeface="Calibri" pitchFamily="34" charset="0"/>
                <a:cs typeface="Calibri" pitchFamily="34" charset="0"/>
              </a:rPr>
              <a:t>Prinuda</a:t>
            </a:r>
            <a:r>
              <a:rPr lang="sr-Latn-CS" sz="1800" dirty="0">
                <a:latin typeface="Calibri" pitchFamily="34" charset="0"/>
                <a:cs typeface="Calibri" pitchFamily="34" charset="0"/>
              </a:rPr>
              <a:t> (</a:t>
            </a:r>
            <a:r>
              <a:rPr lang="sr-Latn-CS" sz="1800" b="1" dirty="0">
                <a:latin typeface="Calibri" pitchFamily="34" charset="0"/>
                <a:cs typeface="Calibri" pitchFamily="34" charset="0"/>
              </a:rPr>
              <a:t>moć prinude </a:t>
            </a:r>
            <a:r>
              <a:rPr lang="sr-Latn-CS" sz="1800" dirty="0">
                <a:latin typeface="Calibri" pitchFamily="34" charset="0"/>
                <a:cs typeface="Calibri" pitchFamily="34" charset="0"/>
              </a:rPr>
              <a:t>– izvodi se iz mogućnosti da se drugi opomenu ili kazne).</a:t>
            </a:r>
          </a:p>
          <a:p>
            <a:pPr marL="596646" indent="-514350">
              <a:lnSpc>
                <a:spcPct val="170000"/>
              </a:lnSpc>
              <a:buAutoNum type="arabicPeriod"/>
            </a:pPr>
            <a:r>
              <a:rPr lang="sr-Latn-CS" sz="1800" b="1" dirty="0">
                <a:latin typeface="Calibri" pitchFamily="34" charset="0"/>
                <a:cs typeface="Calibri" pitchFamily="34" charset="0"/>
              </a:rPr>
              <a:t>Legalnost</a:t>
            </a:r>
            <a:r>
              <a:rPr lang="sr-Latn-CS" sz="1800" dirty="0">
                <a:latin typeface="Calibri" pitchFamily="34" charset="0"/>
                <a:cs typeface="Calibri" pitchFamily="34" charset="0"/>
              </a:rPr>
              <a:t> (</a:t>
            </a:r>
            <a:r>
              <a:rPr lang="sr-Latn-CS" sz="1800" b="1" dirty="0">
                <a:latin typeface="Calibri" pitchFamily="34" charset="0"/>
                <a:cs typeface="Calibri" pitchFamily="34" charset="0"/>
              </a:rPr>
              <a:t>legalna moć </a:t>
            </a:r>
            <a:r>
              <a:rPr lang="sr-Latn-CS" sz="1800" dirty="0">
                <a:latin typeface="Calibri" pitchFamily="34" charset="0"/>
                <a:cs typeface="Calibri" pitchFamily="34" charset="0"/>
              </a:rPr>
              <a:t>– povezana je sa postojanjem statusa ili formalnog radnog autoriteta).</a:t>
            </a:r>
          </a:p>
          <a:p>
            <a:pPr marL="596646" indent="-514350">
              <a:lnSpc>
                <a:spcPct val="170000"/>
              </a:lnSpc>
              <a:buAutoNum type="arabicPeriod"/>
            </a:pPr>
            <a:r>
              <a:rPr lang="sr-Latn-CS" sz="1800" b="1" dirty="0">
                <a:latin typeface="Calibri" pitchFamily="34" charset="0"/>
                <a:cs typeface="Calibri" pitchFamily="34" charset="0"/>
              </a:rPr>
              <a:t>Referentnost</a:t>
            </a:r>
            <a:r>
              <a:rPr lang="sr-Latn-CS" sz="1800" dirty="0">
                <a:latin typeface="Calibri" pitchFamily="34" charset="0"/>
                <a:cs typeface="Calibri" pitchFamily="34" charset="0"/>
              </a:rPr>
              <a:t> (</a:t>
            </a:r>
            <a:r>
              <a:rPr lang="sr-Latn-CS" sz="1800" b="1" dirty="0">
                <a:latin typeface="Calibri" pitchFamily="34" charset="0"/>
                <a:cs typeface="Calibri" pitchFamily="34" charset="0"/>
              </a:rPr>
              <a:t>referentna moć </a:t>
            </a:r>
            <a:r>
              <a:rPr lang="sr-Latn-CS" sz="1800" dirty="0">
                <a:latin typeface="Calibri" pitchFamily="34" charset="0"/>
                <a:cs typeface="Calibri" pitchFamily="34" charset="0"/>
              </a:rPr>
              <a:t>– zasniva se na tome da sledbenici prepoznaju i zavole lidera).</a:t>
            </a:r>
          </a:p>
          <a:p>
            <a:pPr marL="596646" indent="-514350">
              <a:lnSpc>
                <a:spcPct val="170000"/>
              </a:lnSpc>
              <a:buAutoNum type="arabicPeriod"/>
            </a:pPr>
            <a:r>
              <a:rPr lang="sr-Latn-CS" sz="1800" b="1" dirty="0">
                <a:latin typeface="Calibri" pitchFamily="34" charset="0"/>
                <a:cs typeface="Calibri" pitchFamily="34" charset="0"/>
              </a:rPr>
              <a:t>Stručnost</a:t>
            </a:r>
            <a:r>
              <a:rPr lang="sr-Latn-CS" sz="1800" dirty="0">
                <a:latin typeface="Calibri" pitchFamily="34" charset="0"/>
                <a:cs typeface="Calibri" pitchFamily="34" charset="0"/>
              </a:rPr>
              <a:t> (</a:t>
            </a:r>
            <a:r>
              <a:rPr lang="sr-Latn-CS" sz="1800" b="1" dirty="0">
                <a:latin typeface="Calibri" pitchFamily="34" charset="0"/>
                <a:cs typeface="Calibri" pitchFamily="34" charset="0"/>
              </a:rPr>
              <a:t>stručna moć </a:t>
            </a:r>
            <a:r>
              <a:rPr lang="sr-Latn-CS" sz="1800" dirty="0">
                <a:latin typeface="Calibri" pitchFamily="34" charset="0"/>
                <a:cs typeface="Calibri" pitchFamily="34" charset="0"/>
              </a:rPr>
              <a:t>– zasniva se na percepciji sledbenika o kompetentnosti lidera).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sz="4400" b="1" dirty="0">
                <a:latin typeface="Calibri" pitchFamily="34" charset="0"/>
                <a:cs typeface="Calibri" pitchFamily="34" charset="0"/>
              </a:rPr>
              <a:t>Liderstvo i moć</a:t>
            </a:r>
            <a:br>
              <a:rPr lang="sr-Latn-CS" sz="44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95400"/>
            <a:ext cx="7879080" cy="5181600"/>
          </a:xfrm>
        </p:spPr>
        <p:txBody>
          <a:bodyPr>
            <a:normAutofit fontScale="70000" lnSpcReduction="20000"/>
          </a:bodyPr>
          <a:lstStyle/>
          <a:p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sr-Latn-CS" b="1" dirty="0">
                <a:latin typeface="Calibri" pitchFamily="34" charset="0"/>
                <a:cs typeface="Calibri" pitchFamily="34" charset="0"/>
              </a:rPr>
              <a:t>Dve vrste moći</a:t>
            </a:r>
            <a:r>
              <a:rPr lang="sr-Latn-CS" dirty="0">
                <a:latin typeface="Calibri" pitchFamily="34" charset="0"/>
                <a:cs typeface="Calibri" pitchFamily="34" charset="0"/>
              </a:rPr>
              <a:t>:</a:t>
            </a: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1. </a:t>
            </a:r>
            <a:r>
              <a:rPr lang="sr-Latn-CS" b="1" dirty="0">
                <a:latin typeface="Calibri" pitchFamily="34" charset="0"/>
                <a:cs typeface="Calibri" pitchFamily="34" charset="0"/>
              </a:rPr>
              <a:t>Moć pozicije </a:t>
            </a:r>
            <a:r>
              <a:rPr lang="sr-Latn-CS" dirty="0">
                <a:latin typeface="Calibri" pitchFamily="34" charset="0"/>
                <a:cs typeface="Calibri" pitchFamily="34" charset="0"/>
              </a:rPr>
              <a:t>– jeste moć koju pojedinac dobija na osnovu toga što zauzima formalnu poziciju u okviru organizacionog sistema (podseća na formalno liderstvo).</a:t>
            </a:r>
          </a:p>
          <a:p>
            <a:pPr marL="596646" indent="-514350">
              <a:lnSpc>
                <a:spcPct val="170000"/>
              </a:lnSpc>
              <a:buFontTx/>
              <a:buChar char="-"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Obuhvata legalnu moć, moć nagrađivanja i moć prinude.</a:t>
            </a:r>
          </a:p>
          <a:p>
            <a:pPr marL="596646" indent="-514350">
              <a:buNone/>
            </a:pPr>
            <a:endParaRPr lang="sr-Latn-CS" dirty="0">
              <a:latin typeface="Calibri" pitchFamily="34" charset="0"/>
              <a:cs typeface="Calibri" pitchFamily="34" charset="0"/>
            </a:endParaRP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2. </a:t>
            </a:r>
            <a:r>
              <a:rPr lang="sr-Latn-CS" b="1" dirty="0">
                <a:latin typeface="Calibri" pitchFamily="34" charset="0"/>
                <a:cs typeface="Calibri" pitchFamily="34" charset="0"/>
              </a:rPr>
              <a:t>Lična moć- </a:t>
            </a:r>
            <a:r>
              <a:rPr lang="sr-Latn-CS" dirty="0">
                <a:latin typeface="Calibri" pitchFamily="34" charset="0"/>
                <a:cs typeface="Calibri" pitchFamily="34" charset="0"/>
              </a:rPr>
              <a:t>potiče od uverenja sledbenika da lideri poseduju nešto što je za njih vredno (dopadljivost, stručnost i sl.)</a:t>
            </a: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- Obuhvata referentnu moć i stručnu moć.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0480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sz="4400" b="1" dirty="0">
                <a:latin typeface="Calibri" pitchFamily="34" charset="0"/>
                <a:cs typeface="Calibri" pitchFamily="34" charset="0"/>
              </a:rPr>
              <a:t>Liderstvo i prinuda</a:t>
            </a:r>
            <a:br>
              <a:rPr lang="sr-Latn-CS" sz="44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14400"/>
            <a:ext cx="8260080" cy="5791200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sr-Latn-CS" sz="2400" dirty="0">
                <a:latin typeface="Calibri" pitchFamily="34" charset="0"/>
              </a:rPr>
              <a:t>Prinuda je jedna od specifičnih vrsta moći koje su dostupne liderima.</a:t>
            </a:r>
          </a:p>
          <a:p>
            <a:pPr>
              <a:buNone/>
            </a:pPr>
            <a:endParaRPr lang="sr-Latn-CS" sz="2400" dirty="0">
              <a:latin typeface="Calibri" pitchFamily="34" charset="0"/>
            </a:endParaRPr>
          </a:p>
          <a:p>
            <a:pPr>
              <a:lnSpc>
                <a:spcPct val="170000"/>
              </a:lnSpc>
            </a:pPr>
            <a:r>
              <a:rPr lang="sr-Latn-CS" sz="2400" dirty="0">
                <a:latin typeface="Calibri" pitchFamily="34" charset="0"/>
              </a:rPr>
              <a:t>Podrazumeva pretnje i kažnjavanja da bi se izazvale promene kod sledbenika koje će koristiti lideru.</a:t>
            </a:r>
          </a:p>
          <a:p>
            <a:pPr>
              <a:buNone/>
            </a:pPr>
            <a:endParaRPr lang="sr-Latn-CS" sz="2400" dirty="0">
              <a:latin typeface="Calibri" pitchFamily="34" charset="0"/>
            </a:endParaRPr>
          </a:p>
          <a:p>
            <a:pPr>
              <a:lnSpc>
                <a:spcPct val="170000"/>
              </a:lnSpc>
            </a:pPr>
            <a:r>
              <a:rPr lang="sr-Latn-CS" sz="2400" dirty="0">
                <a:latin typeface="Calibri" pitchFamily="34" charset="0"/>
              </a:rPr>
              <a:t>U suprotnosti je sa liderstvom jer ne tretira liderstvo kao proces u kome učestvuju i sledbenici i ne naglašava saradnju sa sledbenicima radi ostvarivanja zajedničkih ciljeva.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sz="4400" b="1" dirty="0">
                <a:latin typeface="Calibri" pitchFamily="34" charset="0"/>
                <a:cs typeface="Calibri" pitchFamily="34" charset="0"/>
              </a:rPr>
              <a:t>Liderstvo i menadžment</a:t>
            </a:r>
            <a:br>
              <a:rPr lang="en-US" sz="44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14400"/>
            <a:ext cx="8183880" cy="5638800"/>
          </a:xfrm>
        </p:spPr>
        <p:txBody>
          <a:bodyPr>
            <a:noAutofit/>
          </a:bodyPr>
          <a:lstStyle/>
          <a:p>
            <a:r>
              <a:rPr lang="sr-Latn-CS" sz="1800" dirty="0">
                <a:latin typeface="Calibri" pitchFamily="34" charset="0"/>
                <a:cs typeface="Calibri" pitchFamily="34" charset="0"/>
              </a:rPr>
              <a:t>Različiti koncepti, koji se u nekim segmentima preklapaju.</a:t>
            </a:r>
          </a:p>
          <a:p>
            <a:pPr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Funkcije </a:t>
            </a:r>
            <a:r>
              <a:rPr lang="sr-Latn-CS" sz="1800" b="1" dirty="0">
                <a:latin typeface="Calibri" pitchFamily="34" charset="0"/>
                <a:cs typeface="Calibri" pitchFamily="34" charset="0"/>
              </a:rPr>
              <a:t>menadženta</a:t>
            </a:r>
            <a:r>
              <a:rPr lang="sr-Latn-CS" sz="1800" dirty="0">
                <a:latin typeface="Calibri" pitchFamily="34" charset="0"/>
                <a:cs typeface="Calibri" pitchFamily="34" charset="0"/>
              </a:rPr>
              <a:t>: planiranje, organizovanje, vođenje, kontrola.</a:t>
            </a:r>
          </a:p>
          <a:p>
            <a:pPr>
              <a:lnSpc>
                <a:spcPct val="170000"/>
              </a:lnSpc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Bavi se stvaranjem reda i stabilnosti, podrazumeva realizaciju aktivnosti i ovladavanje rutinom.</a:t>
            </a:r>
          </a:p>
          <a:p>
            <a:pPr>
              <a:lnSpc>
                <a:spcPct val="170000"/>
              </a:lnSpc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Menadžeri: reaktivniji i manje emocionalno uključeni.</a:t>
            </a:r>
          </a:p>
          <a:p>
            <a:pPr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</a:pPr>
            <a:r>
              <a:rPr lang="sr-Latn-CS" sz="1800" b="1" dirty="0">
                <a:latin typeface="Calibri" pitchFamily="34" charset="0"/>
                <a:cs typeface="Calibri" pitchFamily="34" charset="0"/>
              </a:rPr>
              <a:t>Liderstvo</a:t>
            </a:r>
            <a:r>
              <a:rPr lang="sr-Latn-CS" sz="1800" dirty="0">
                <a:latin typeface="Calibri" pitchFamily="34" charset="0"/>
                <a:cs typeface="Calibri" pitchFamily="34" charset="0"/>
              </a:rPr>
              <a:t> je usmereno na opšti proces ostvarivanja uticaja.</a:t>
            </a:r>
          </a:p>
          <a:p>
            <a:pPr>
              <a:lnSpc>
                <a:spcPct val="170000"/>
              </a:lnSpc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Naglašena felksibilnost, konstruktivne promene i stvaranje vizija promena.</a:t>
            </a:r>
          </a:p>
          <a:p>
            <a:pPr>
              <a:lnSpc>
                <a:spcPct val="170000"/>
              </a:lnSpc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Lideri: proaktivniji i više emocionalno uključeni.</a:t>
            </a:r>
          </a:p>
          <a:p>
            <a:pPr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1800" dirty="0">
                <a:latin typeface="Calibri" pitchFamily="34" charset="0"/>
                <a:cs typeface="Calibri" pitchFamily="34" charset="0"/>
              </a:rPr>
              <a:t>Da bi organizacije bile efektivne, moraju imati i stručan menadžment i vešte lidere.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-22860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sz="4000" b="1" dirty="0">
                <a:latin typeface="Calibri" pitchFamily="34" charset="0"/>
                <a:cs typeface="Calibri" pitchFamily="34" charset="0"/>
              </a:rPr>
              <a:t>Pristup liderstvu kao skupu osobina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839200" cy="5638800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Pristup liderstvu kao skupu osobina potiče iz teorije o liderstvu u kojoj se sugerisalo da su </a:t>
            </a:r>
            <a:r>
              <a:rPr lang="sr-Latn-CS" sz="1800" b="1" dirty="0">
                <a:latin typeface="Calibri" pitchFamily="34" charset="0"/>
                <a:cs typeface="Calibri" pitchFamily="34" charset="0"/>
              </a:rPr>
              <a:t>određeni ljudi rođeni sa naročitim osobinama koje su ih učinile velikim liderima.</a:t>
            </a:r>
          </a:p>
          <a:p>
            <a:pPr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Istraživanje uticaja situacija i sledbenika,  pa ponovni fokus direktno na ključne osobine lidera.</a:t>
            </a:r>
          </a:p>
          <a:p>
            <a:pPr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1800" b="1" dirty="0">
                <a:latin typeface="Calibri" pitchFamily="34" charset="0"/>
                <a:cs typeface="Calibri" pitchFamily="34" charset="0"/>
              </a:rPr>
              <a:t>Ključne osobine lidera</a:t>
            </a:r>
            <a:r>
              <a:rPr lang="sr-Latn-CS" sz="1800" dirty="0">
                <a:latin typeface="Calibri" pitchFamily="34" charset="0"/>
                <a:cs typeface="Calibri" pitchFamily="34" charset="0"/>
              </a:rPr>
              <a:t>: inteligencija, samopouzdanje, odlučnost, integritet, društvenost.</a:t>
            </a:r>
          </a:p>
          <a:p>
            <a:pPr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1800" dirty="0">
                <a:latin typeface="Calibri" pitchFamily="34" charset="0"/>
                <a:cs typeface="Calibri" pitchFamily="34" charset="0"/>
              </a:rPr>
              <a:t>Snažna povezanost između liderstva i osobina opisanih u </a:t>
            </a:r>
            <a:r>
              <a:rPr lang="sr-Latn-CS" sz="1800" i="1" dirty="0">
                <a:latin typeface="Calibri" pitchFamily="34" charset="0"/>
                <a:cs typeface="Calibri" pitchFamily="34" charset="0"/>
              </a:rPr>
              <a:t>modelu pet faktora ličnosti.</a:t>
            </a:r>
          </a:p>
          <a:p>
            <a:pPr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1800" dirty="0">
                <a:latin typeface="Calibri" pitchFamily="34" charset="0"/>
                <a:cs typeface="Calibri" pitchFamily="34" charset="0"/>
              </a:rPr>
              <a:t>Istraživanje odnosa </a:t>
            </a:r>
            <a:r>
              <a:rPr lang="sr-Latn-CS" sz="1800" i="1" dirty="0">
                <a:latin typeface="Calibri" pitchFamily="34" charset="0"/>
                <a:cs typeface="Calibri" pitchFamily="34" charset="0"/>
              </a:rPr>
              <a:t>emocionalne inteligencije </a:t>
            </a:r>
            <a:r>
              <a:rPr lang="sr-Latn-CS" sz="1800" dirty="0">
                <a:latin typeface="Calibri" pitchFamily="34" charset="0"/>
                <a:cs typeface="Calibri" pitchFamily="34" charset="0"/>
              </a:rPr>
              <a:t>prema liderstvu.</a:t>
            </a:r>
          </a:p>
          <a:p>
            <a:pPr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1800" dirty="0">
                <a:latin typeface="Calibri" pitchFamily="34" charset="0"/>
                <a:cs typeface="Calibri" pitchFamily="34" charset="0"/>
              </a:rPr>
              <a:t>Prednost (snage) pristupa</a:t>
            </a:r>
          </a:p>
          <a:p>
            <a:pPr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1800" dirty="0">
                <a:latin typeface="Calibri" pitchFamily="34" charset="0"/>
                <a:cs typeface="Calibri" pitchFamily="34" charset="0"/>
              </a:rPr>
              <a:t>Kritike pristupa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-1524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Pristup liderstvu kao skupu osobina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14400"/>
            <a:ext cx="8107680" cy="5638800"/>
          </a:xfrm>
        </p:spPr>
        <p:txBody>
          <a:bodyPr>
            <a:noAutofit/>
          </a:bodyPr>
          <a:lstStyle/>
          <a:p>
            <a:r>
              <a:rPr lang="sr-Latn-CS" sz="2400" b="1" dirty="0">
                <a:latin typeface="Calibri" pitchFamily="34" charset="0"/>
                <a:cs typeface="Calibri" pitchFamily="34" charset="0"/>
              </a:rPr>
              <a:t>Ključne osobine lidera</a:t>
            </a:r>
            <a:r>
              <a:rPr lang="sr-Latn-CS" sz="2400" dirty="0">
                <a:latin typeface="Calibri" pitchFamily="34" charset="0"/>
                <a:cs typeface="Calibri" pitchFamily="34" charset="0"/>
              </a:rPr>
              <a:t>: inteligencija, samopouzdanje, odlučnost, integritet, društvenost.</a:t>
            </a:r>
          </a:p>
          <a:p>
            <a:pPr>
              <a:buNone/>
            </a:pPr>
            <a:endParaRPr lang="sr-Latn-CS" sz="24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60000"/>
              </a:lnSpc>
            </a:pPr>
            <a:r>
              <a:rPr lang="sr-Latn-CS" sz="2400" b="1" dirty="0">
                <a:latin typeface="Calibri" pitchFamily="34" charset="0"/>
                <a:cs typeface="Calibri" pitchFamily="34" charset="0"/>
              </a:rPr>
              <a:t>Inteligencija</a:t>
            </a:r>
            <a:r>
              <a:rPr lang="sr-Latn-CS" sz="2400" dirty="0">
                <a:latin typeface="Calibri" pitchFamily="34" charset="0"/>
                <a:cs typeface="Calibri" pitchFamily="34" charset="0"/>
              </a:rPr>
              <a:t> – moć zapažanja i rezonovanja, veština rešavanja kompleksnih problema i procenjivanja društvenih okolnosti, posedovanje verbalnih sposobnosti.</a:t>
            </a:r>
          </a:p>
          <a:p>
            <a:pPr>
              <a:buNone/>
            </a:pPr>
            <a:endParaRPr lang="sr-Latn-CS" sz="24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</a:pPr>
            <a:r>
              <a:rPr lang="sr-Latn-CS" sz="2400" b="1" dirty="0">
                <a:latin typeface="Calibri" pitchFamily="34" charset="0"/>
                <a:cs typeface="Calibri" pitchFamily="34" charset="0"/>
              </a:rPr>
              <a:t>Samopouzdanje</a:t>
            </a:r>
            <a:r>
              <a:rPr lang="sr-Latn-CS" sz="2400" dirty="0">
                <a:latin typeface="Calibri" pitchFamily="34" charset="0"/>
                <a:cs typeface="Calibri" pitchFamily="34" charset="0"/>
              </a:rPr>
              <a:t> – samouverenost, sigurnost u sebe, sopstvene kompetencije i veštine, vera u to da se mogu ostvariti promene.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-1524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Pristup liderstvu kao skupu osobina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3104"/>
            <a:ext cx="8153400" cy="5562600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sr-Latn-CS" sz="2000" b="1" dirty="0">
                <a:latin typeface="Calibri" pitchFamily="34" charset="0"/>
                <a:cs typeface="Calibri" pitchFamily="34" charset="0"/>
              </a:rPr>
              <a:t>Odlučnost</a:t>
            </a:r>
            <a:r>
              <a:rPr lang="sr-Latn-C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000" dirty="0">
                <a:latin typeface="Calibri" pitchFamily="34" charset="0"/>
                <a:cs typeface="Calibri" pitchFamily="34" charset="0"/>
              </a:rPr>
              <a:t>-</a:t>
            </a:r>
            <a:r>
              <a:rPr lang="sr-Latn-CS" sz="2000" dirty="0">
                <a:latin typeface="Calibri" pitchFamily="34" charset="0"/>
                <a:cs typeface="Calibri" pitchFamily="34" charset="0"/>
              </a:rPr>
              <a:t> obuhvata osobine kao što su preduzimljivost (proaktivnost), istrajnost, dominantnost, energičnost.</a:t>
            </a:r>
          </a:p>
          <a:p>
            <a:pPr>
              <a:buNone/>
            </a:pPr>
            <a:endParaRPr lang="sr-Latn-CS" sz="20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</a:pPr>
            <a:r>
              <a:rPr lang="sr-Latn-CS" sz="2000" b="1" dirty="0">
                <a:latin typeface="Calibri" pitchFamily="34" charset="0"/>
                <a:cs typeface="Calibri" pitchFamily="34" charset="0"/>
              </a:rPr>
              <a:t>Integritet</a:t>
            </a:r>
            <a:r>
              <a:rPr lang="sr-Latn-CS" sz="2000" dirty="0">
                <a:latin typeface="Calibri" pitchFamily="34" charset="0"/>
                <a:cs typeface="Calibri" pitchFamily="34" charset="0"/>
              </a:rPr>
              <a:t> - podrazumeva iskrenost i postojanje poverenja, pridržavanje principa i preuzimanje odgovornosti za sopstveno delovanje, lojalnost.</a:t>
            </a:r>
          </a:p>
          <a:p>
            <a:pPr>
              <a:buNone/>
            </a:pPr>
            <a:endParaRPr lang="sr-Latn-CS" sz="20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</a:pPr>
            <a:r>
              <a:rPr lang="sr-Latn-CS" sz="2000" b="1" dirty="0">
                <a:latin typeface="Calibri" pitchFamily="34" charset="0"/>
                <a:cs typeface="Calibri" pitchFamily="34" charset="0"/>
              </a:rPr>
              <a:t>Društvenost</a:t>
            </a:r>
            <a:r>
              <a:rPr lang="sr-Latn-CS" sz="2000" dirty="0">
                <a:latin typeface="Calibri" pitchFamily="34" charset="0"/>
                <a:cs typeface="Calibri" pitchFamily="34" charset="0"/>
              </a:rPr>
              <a:t> - posedovanje dobrih interpersonalnih veština i stvaranje odnosa saradnje sa svojim sledbenicima (otvorenost, ljubazonost, taktičnost, osetljivost/empatija, briga za dobrobit sledbenika).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-2286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Pristup liderstvu kao skupu osobina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685800"/>
            <a:ext cx="7879080" cy="6019800"/>
          </a:xfrm>
        </p:spPr>
        <p:txBody>
          <a:bodyPr>
            <a:noAutofit/>
          </a:bodyPr>
          <a:lstStyle/>
          <a:p>
            <a:r>
              <a:rPr lang="sr-Latn-CS" sz="1600" b="1" dirty="0">
                <a:latin typeface="Calibri" pitchFamily="34" charset="0"/>
                <a:cs typeface="Calibri" pitchFamily="34" charset="0"/>
              </a:rPr>
              <a:t>Model pet faktora ličnosti 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i liderstvo - pruža kvantitativnu ocenu liderskih osobina.</a:t>
            </a:r>
          </a:p>
          <a:p>
            <a:pPr>
              <a:buNone/>
            </a:pPr>
            <a:endParaRPr lang="sr-Latn-CS" sz="16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1600" dirty="0">
                <a:latin typeface="Calibri" pitchFamily="34" charset="0"/>
                <a:cs typeface="Calibri" pitchFamily="34" charset="0"/>
              </a:rPr>
              <a:t>Osnovni faktori koji sačinjavaju ono što nazivamo ličnošću:</a:t>
            </a:r>
          </a:p>
          <a:p>
            <a:pPr>
              <a:buNone/>
            </a:pPr>
            <a:endParaRPr lang="sr-Latn-CS" sz="1600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sr-Latn-CS" sz="1600" b="1" dirty="0">
                <a:latin typeface="Calibri" pitchFamily="34" charset="0"/>
                <a:cs typeface="Calibri" pitchFamily="34" charset="0"/>
              </a:rPr>
              <a:t>Neurotičnost 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(sklonost depresiji, anksioznosti, nesigurnosti, ranjivosti, nasilju).</a:t>
            </a:r>
          </a:p>
          <a:p>
            <a:pPr>
              <a:buFontTx/>
              <a:buChar char="-"/>
            </a:pPr>
            <a:r>
              <a:rPr lang="sr-Latn-CS" sz="1600" b="1" dirty="0">
                <a:latin typeface="Calibri" pitchFamily="34" charset="0"/>
                <a:cs typeface="Calibri" pitchFamily="34" charset="0"/>
              </a:rPr>
              <a:t>Ekstroverstnost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 (sklonost ka tome da se bude društven, da se sarađuje i širi pozitivna energija).</a:t>
            </a:r>
          </a:p>
          <a:p>
            <a:pPr>
              <a:buFontTx/>
              <a:buChar char="-"/>
            </a:pPr>
            <a:r>
              <a:rPr lang="sr-Latn-CS" sz="1600" b="1" dirty="0">
                <a:latin typeface="Calibri" pitchFamily="34" charset="0"/>
                <a:cs typeface="Calibri" pitchFamily="34" charset="0"/>
              </a:rPr>
              <a:t>Otvorenost - intelektualnost 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(sklonost da se bude informisan, kreativan, pronicljiv, radoznao).</a:t>
            </a:r>
          </a:p>
          <a:p>
            <a:pPr>
              <a:buFontTx/>
              <a:buChar char="-"/>
            </a:pPr>
            <a:r>
              <a:rPr lang="sr-Latn-CS" sz="1600" b="1" dirty="0">
                <a:latin typeface="Calibri" pitchFamily="34" charset="0"/>
                <a:cs typeface="Calibri" pitchFamily="34" charset="0"/>
              </a:rPr>
              <a:t>Pomirljivost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 (sklonost ka prihvatanju, potčinjavanju, poverljivosti i brižnosti).</a:t>
            </a:r>
          </a:p>
          <a:p>
            <a:pPr>
              <a:buFontTx/>
              <a:buChar char="-"/>
            </a:pPr>
            <a:r>
              <a:rPr lang="sr-Latn-CS" sz="1600" b="1" dirty="0">
                <a:latin typeface="Calibri" pitchFamily="34" charset="0"/>
                <a:cs typeface="Calibri" pitchFamily="34" charset="0"/>
              </a:rPr>
              <a:t>Prisebnost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 (sklonost ka tome da se bude detaljan, organizovan, sposoban za samokontrolu, pouzdan i odlučan).</a:t>
            </a:r>
          </a:p>
          <a:p>
            <a:pPr>
              <a:buFontTx/>
              <a:buChar char="-"/>
            </a:pPr>
            <a:endParaRPr lang="sr-Latn-CS" sz="16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  <a:buNone/>
            </a:pPr>
            <a:r>
              <a:rPr lang="sr-Latn-CS" sz="1600" dirty="0">
                <a:latin typeface="Calibri" pitchFamily="34" charset="0"/>
                <a:cs typeface="Calibri" pitchFamily="34" charset="0"/>
              </a:rPr>
              <a:t>Ekstrovertnost  je u najvećoj meri povezana sa liderstvom.</a:t>
            </a:r>
          </a:p>
          <a:p>
            <a:pPr>
              <a:lnSpc>
                <a:spcPct val="170000"/>
              </a:lnSpc>
              <a:buNone/>
            </a:pPr>
            <a:r>
              <a:rPr lang="sr-Latn-CS" sz="1600" dirty="0">
                <a:latin typeface="Calibri" pitchFamily="34" charset="0"/>
                <a:cs typeface="Calibri" pitchFamily="34" charset="0"/>
              </a:rPr>
              <a:t>Prate je prisebnost i otvorenost.</a:t>
            </a:r>
          </a:p>
          <a:p>
            <a:pPr>
              <a:lnSpc>
                <a:spcPct val="170000"/>
              </a:lnSpc>
              <a:buNone/>
            </a:pPr>
            <a:r>
              <a:rPr lang="sr-Latn-CS" sz="1600" dirty="0">
                <a:latin typeface="Calibri" pitchFamily="34" charset="0"/>
                <a:cs typeface="Calibri" pitchFamily="34" charset="0"/>
              </a:rPr>
              <a:t>Neurotičnost je u negativnoj korelaciji sa liderstvom.</a:t>
            </a:r>
          </a:p>
          <a:p>
            <a:pPr>
              <a:lnSpc>
                <a:spcPct val="170000"/>
              </a:lnSpc>
              <a:buNone/>
            </a:pPr>
            <a:r>
              <a:rPr lang="sr-Latn-CS" sz="1600" dirty="0">
                <a:latin typeface="Calibri" pitchFamily="34" charset="0"/>
                <a:cs typeface="Calibri" pitchFamily="34" charset="0"/>
              </a:rPr>
              <a:t>Pomirljivost je jedini faktor koji je slabo povezan sa liderstvom.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1524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Pristup liderstvu kao skupu osobina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8077200" cy="6096000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sr-Latn-CS" sz="2000" b="1">
                <a:latin typeface="Calibri" pitchFamily="34" charset="0"/>
                <a:cs typeface="Calibri" pitchFamily="34" charset="0"/>
              </a:rPr>
              <a:t>Emocionalna inteligencija </a:t>
            </a:r>
            <a:r>
              <a:rPr lang="sr-Latn-CS" sz="2000">
                <a:latin typeface="Calibri" pitchFamily="34" charset="0"/>
                <a:cs typeface="Calibri" pitchFamily="34" charset="0"/>
              </a:rPr>
              <a:t>-sposobnost </a:t>
            </a:r>
            <a:r>
              <a:rPr lang="sr-Latn-CS" sz="2000" dirty="0">
                <a:latin typeface="Calibri" pitchFamily="34" charset="0"/>
                <a:cs typeface="Calibri" pitchFamily="34" charset="0"/>
              </a:rPr>
              <a:t>da sagledamo, razumemo i izrazimo emocije i efektivno upravljamo sopstvenim emocijama i u odnosima sa drugima.</a:t>
            </a:r>
          </a:p>
          <a:p>
            <a:pPr>
              <a:buNone/>
            </a:pPr>
            <a:endParaRPr lang="sr-Latn-CS" sz="20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2000" dirty="0">
                <a:latin typeface="Calibri" pitchFamily="34" charset="0"/>
                <a:cs typeface="Calibri" pitchFamily="34" charset="0"/>
              </a:rPr>
              <a:t>Goleman - širi pristup - emocionalna inteligencija se sastoji iz niza ličnih i socijalnih kompetencija.</a:t>
            </a:r>
          </a:p>
          <a:p>
            <a:pPr>
              <a:buNone/>
            </a:pPr>
            <a:endParaRPr lang="sr-Latn-CS" sz="20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2000" b="1" dirty="0">
                <a:latin typeface="Calibri" pitchFamily="34" charset="0"/>
                <a:cs typeface="Calibri" pitchFamily="34" charset="0"/>
              </a:rPr>
              <a:t>Lične kompetencije </a:t>
            </a:r>
            <a:r>
              <a:rPr lang="sr-Latn-CS" sz="2000" dirty="0">
                <a:latin typeface="Calibri" pitchFamily="34" charset="0"/>
                <a:cs typeface="Calibri" pitchFamily="34" charset="0"/>
              </a:rPr>
              <a:t>- obuhvataju samosvest, svesnost, samokontrolu, pouzdanost, motivaciju.</a:t>
            </a:r>
          </a:p>
          <a:p>
            <a:pPr>
              <a:buNone/>
            </a:pPr>
            <a:endParaRPr lang="sr-Latn-CS" sz="20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2000" b="1" dirty="0">
                <a:latin typeface="Calibri" pitchFamily="34" charset="0"/>
                <a:cs typeface="Calibri" pitchFamily="34" charset="0"/>
              </a:rPr>
              <a:t>Socijalne kompetencije </a:t>
            </a:r>
            <a:r>
              <a:rPr lang="sr-Latn-CS" sz="2000" dirty="0">
                <a:latin typeface="Calibri" pitchFamily="34" charset="0"/>
                <a:cs typeface="Calibri" pitchFamily="34" charset="0"/>
              </a:rPr>
              <a:t>- obuhvataju saosećanje i socijalne veštine kao što su komunikativnost i sposobnost upravljanja konfliktima.</a:t>
            </a:r>
          </a:p>
          <a:p>
            <a:pPr>
              <a:buNone/>
            </a:pPr>
            <a:endParaRPr lang="sr-Latn-CS" sz="20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2000" dirty="0">
                <a:latin typeface="Calibri" pitchFamily="34" charset="0"/>
                <a:cs typeface="Calibri" pitchFamily="34" charset="0"/>
              </a:rPr>
              <a:t>Ljudi koji su osetljiviji na sopstvene emocije i na uticaj sopstvenih emocija na druge biće efektivniji lideri.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286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Prednosti (snage) pristupa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866888" cy="5105400"/>
          </a:xfrm>
        </p:spPr>
        <p:txBody>
          <a:bodyPr>
            <a:normAutofit fontScale="62500" lnSpcReduction="20000"/>
          </a:bodyPr>
          <a:lstStyle/>
          <a:p>
            <a:pPr marL="596646" indent="-514350">
              <a:lnSpc>
                <a:spcPct val="170000"/>
              </a:lnSpc>
              <a:buNone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1.   Intuitivno prijemčiv,  jasno se ukalapa u popularnu predstavu o              </a:t>
            </a: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liderima kao posebnim ljudima koji se nalaze ispred svih i </a:t>
            </a: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određuju pravac u kome će se društvo kretati.</a:t>
            </a:r>
          </a:p>
          <a:p>
            <a:pPr marL="596646" indent="-514350">
              <a:buNone/>
            </a:pPr>
            <a:endParaRPr lang="sr-Latn-CS" dirty="0">
              <a:latin typeface="Calibri" pitchFamily="34" charset="0"/>
              <a:cs typeface="Calibri" pitchFamily="34" charset="0"/>
            </a:endParaRPr>
          </a:p>
          <a:p>
            <a:pPr marL="596646" indent="-514350">
              <a:buNone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2.    Veliki broj istraživanja zastupa zasnovanost ovog pristupa.</a:t>
            </a:r>
          </a:p>
          <a:p>
            <a:pPr marL="596646" indent="-514350">
              <a:buNone/>
            </a:pPr>
            <a:endParaRPr lang="sr-Latn-CS" dirty="0">
              <a:latin typeface="Calibri" pitchFamily="34" charset="0"/>
              <a:cs typeface="Calibri" pitchFamily="34" charset="0"/>
            </a:endParaRP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3.   Orijentišući se isključivo na lidera,  pristup detaljno razjašnjava </a:t>
            </a: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komponente lidera u procesu liderstva.</a:t>
            </a:r>
          </a:p>
          <a:p>
            <a:pPr marL="596646" indent="-514350">
              <a:buNone/>
            </a:pPr>
            <a:endParaRPr lang="sr-Latn-CS" dirty="0">
              <a:latin typeface="Calibri" pitchFamily="34" charset="0"/>
              <a:cs typeface="Calibri" pitchFamily="34" charset="0"/>
            </a:endParaRP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4.   Date su referentne tačke prema kojima pojedinci mogu da </a:t>
            </a: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ocenjuju sopstvene liderske atribute.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-1524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Kritike pristupa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66800"/>
            <a:ext cx="8031480" cy="5486400"/>
          </a:xfrm>
        </p:spPr>
        <p:txBody>
          <a:bodyPr>
            <a:noAutofit/>
          </a:bodyPr>
          <a:lstStyle/>
          <a:p>
            <a:pPr marL="596646" indent="-514350"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1.  Nije bilo moguće sistematizovati listu sa konačnim brojem liderskih </a:t>
            </a:r>
          </a:p>
          <a:p>
            <a:pPr marL="596646" indent="-514350"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osobina.</a:t>
            </a:r>
          </a:p>
          <a:p>
            <a:pPr marL="596646" indent="-514350"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pPr marL="596646" indent="-514350"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2.  Nije se uzimao u obzir uticaj situacije u kojoj se lider nalazi.</a:t>
            </a:r>
          </a:p>
          <a:p>
            <a:pPr marL="596646" indent="-514350"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pPr marL="596646" indent="-514350"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3.  Došlo se do različitih subjektivnih lista najvažnijih liderskih osobina.</a:t>
            </a:r>
          </a:p>
          <a:p>
            <a:pPr marL="596646" indent="-514350"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4.  Nisu na adekvatan način povezane osobine lidera sa rezultatima </a:t>
            </a: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liderstva (npr.  performanse grupe, produktivnost, zadovoljstvo zaposlenih).</a:t>
            </a:r>
          </a:p>
          <a:p>
            <a:pPr marL="596646" indent="-514350"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5.  Ovaj pristup nije naročito koristan za trening i razvoj liderstva jer se </a:t>
            </a: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lične osobine pojedinaca smatraju u velikoj meri stabilnim i </a:t>
            </a: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determinisanim, tj. nisu podložne promenama.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-76200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Pristup liderstvu kao skupu veština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14400"/>
            <a:ext cx="8229600" cy="5791200"/>
          </a:xfrm>
        </p:spPr>
        <p:txBody>
          <a:bodyPr>
            <a:normAutofit fontScale="25000" lnSpcReduction="20000"/>
          </a:bodyPr>
          <a:lstStyle/>
          <a:p>
            <a:r>
              <a:rPr lang="sr-Latn-CS" sz="7200" dirty="0">
                <a:latin typeface="Calibri" pitchFamily="34" charset="0"/>
                <a:cs typeface="Calibri" pitchFamily="34" charset="0"/>
              </a:rPr>
              <a:t>Pristup u kome se lider nalazi </a:t>
            </a:r>
            <a:r>
              <a:rPr lang="sr-Latn-CS" sz="7200" b="1" dirty="0">
                <a:latin typeface="Calibri" pitchFamily="34" charset="0"/>
                <a:cs typeface="Calibri" pitchFamily="34" charset="0"/>
              </a:rPr>
              <a:t>u centru 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i u kome se naglašavaju njegove </a:t>
            </a:r>
            <a:r>
              <a:rPr lang="sr-Latn-CS" sz="7200" b="1" dirty="0">
                <a:latin typeface="Calibri" pitchFamily="34" charset="0"/>
                <a:cs typeface="Calibri" pitchFamily="34" charset="0"/>
              </a:rPr>
              <a:t>kompetencije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None/>
            </a:pPr>
            <a:endParaRPr lang="sr-Latn-CS" sz="72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</a:pPr>
            <a:r>
              <a:rPr lang="sr-Latn-CS" sz="7200" dirty="0">
                <a:latin typeface="Calibri" pitchFamily="34" charset="0"/>
                <a:cs typeface="Calibri" pitchFamily="34" charset="0"/>
              </a:rPr>
              <a:t>Radovi Katza, u kojima se liderstvo prikazuje kao skup </a:t>
            </a:r>
            <a:r>
              <a:rPr lang="sr-Latn-CS" sz="7200" b="1" dirty="0">
                <a:latin typeface="Calibri" pitchFamily="34" charset="0"/>
                <a:cs typeface="Calibri" pitchFamily="34" charset="0"/>
              </a:rPr>
              <a:t>tri veštine: tehničke,  humanističke i konceptualne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None/>
            </a:pPr>
            <a:endParaRPr lang="sr-Latn-CS" sz="72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</a:pPr>
            <a:r>
              <a:rPr lang="sr-Latn-CS" sz="7200" dirty="0">
                <a:latin typeface="Calibri" pitchFamily="34" charset="0"/>
                <a:cs typeface="Calibri" pitchFamily="34" charset="0"/>
              </a:rPr>
              <a:t>Noviji radovi Mumforda i kolega, koji su započeli razvoj složenog modela liderskih veština sa </a:t>
            </a:r>
            <a:r>
              <a:rPr lang="sr-Latn-CS" sz="7200" b="1" dirty="0">
                <a:latin typeface="Calibri" pitchFamily="34" charset="0"/>
                <a:cs typeface="Calibri" pitchFamily="34" charset="0"/>
              </a:rPr>
              <a:t>pet komponenti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:  </a:t>
            </a:r>
            <a:r>
              <a:rPr lang="sr-Latn-CS" sz="7200" b="1" dirty="0">
                <a:latin typeface="Calibri" pitchFamily="34" charset="0"/>
                <a:cs typeface="Calibri" pitchFamily="34" charset="0"/>
              </a:rPr>
              <a:t>kompetencije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 (veština rešavanja problema, veština socijalnog zaključivanja, znanje),  </a:t>
            </a:r>
            <a:r>
              <a:rPr lang="sr-Latn-CS" sz="7200" b="1" dirty="0">
                <a:latin typeface="Calibri" pitchFamily="34" charset="0"/>
                <a:cs typeface="Calibri" pitchFamily="34" charset="0"/>
              </a:rPr>
              <a:t>individualne karakteristike lidera 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(opšta kognitivna sposobnost, kristalizovana kognitivna sposobnost, motivacija i ličnost),  </a:t>
            </a:r>
            <a:r>
              <a:rPr lang="sr-Latn-CS" sz="7200" b="1" dirty="0">
                <a:latin typeface="Calibri" pitchFamily="34" charset="0"/>
                <a:cs typeface="Calibri" pitchFamily="34" charset="0"/>
              </a:rPr>
              <a:t>rezultati liderstva 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(efektivno rešavanje problema i radni učinak),  </a:t>
            </a:r>
            <a:r>
              <a:rPr lang="sr-Latn-CS" sz="7200" b="1" dirty="0">
                <a:latin typeface="Calibri" pitchFamily="34" charset="0"/>
                <a:cs typeface="Calibri" pitchFamily="34" charset="0"/>
              </a:rPr>
              <a:t>radno iskustvo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, uticaji </a:t>
            </a:r>
            <a:r>
              <a:rPr lang="sr-Latn-CS" sz="7200" b="1" dirty="0">
                <a:latin typeface="Calibri" pitchFamily="34" charset="0"/>
                <a:cs typeface="Calibri" pitchFamily="34" charset="0"/>
              </a:rPr>
              <a:t>okruženja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sr-Latn-CS" sz="72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7200" dirty="0">
                <a:latin typeface="Calibri" pitchFamily="34" charset="0"/>
                <a:cs typeface="Calibri" pitchFamily="34" charset="0"/>
              </a:rPr>
              <a:t>Prednost (snage) pristupa</a:t>
            </a:r>
          </a:p>
          <a:p>
            <a:pPr>
              <a:buNone/>
            </a:pPr>
            <a:endParaRPr lang="sr-Latn-CS" sz="72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7200" dirty="0">
                <a:latin typeface="Calibri" pitchFamily="34" charset="0"/>
                <a:cs typeface="Calibri" pitchFamily="34" charset="0"/>
              </a:rPr>
              <a:t>Kritike pristupa</a:t>
            </a:r>
            <a:endParaRPr lang="en-US" sz="72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Pristup liderstvu kao skupu tri veštine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43000"/>
            <a:ext cx="8229600" cy="5486400"/>
          </a:xfrm>
        </p:spPr>
        <p:txBody>
          <a:bodyPr>
            <a:normAutofit fontScale="25000" lnSpcReduction="20000"/>
          </a:bodyPr>
          <a:lstStyle/>
          <a:p>
            <a:r>
              <a:rPr lang="sr-Latn-CS" sz="9600" dirty="0">
                <a:latin typeface="Calibri" pitchFamily="34" charset="0"/>
                <a:cs typeface="Calibri" pitchFamily="34" charset="0"/>
              </a:rPr>
              <a:t>Katz</a:t>
            </a:r>
            <a:r>
              <a:rPr lang="en-US" sz="9600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CS" sz="9600" dirty="0">
                <a:latin typeface="Calibri" pitchFamily="34" charset="0"/>
                <a:cs typeface="Calibri" pitchFamily="34" charset="0"/>
              </a:rPr>
              <a:t>- efektivno liderstvo zavisi od </a:t>
            </a:r>
            <a:r>
              <a:rPr lang="sr-Latn-CS" sz="9600" b="1" dirty="0">
                <a:latin typeface="Calibri" pitchFamily="34" charset="0"/>
                <a:cs typeface="Calibri" pitchFamily="34" charset="0"/>
              </a:rPr>
              <a:t>tri veštine </a:t>
            </a:r>
            <a:r>
              <a:rPr lang="sr-Latn-CS" sz="9600" dirty="0">
                <a:latin typeface="Calibri" pitchFamily="34" charset="0"/>
                <a:cs typeface="Calibri" pitchFamily="34" charset="0"/>
              </a:rPr>
              <a:t>(mogu da se steknu, uče i razvijaju):</a:t>
            </a:r>
            <a:r>
              <a:rPr lang="sr-Latn-CS" sz="9600" b="1" dirty="0">
                <a:latin typeface="Calibri" pitchFamily="34" charset="0"/>
                <a:cs typeface="Calibri" pitchFamily="34" charset="0"/>
              </a:rPr>
              <a:t> tehničke, humanističke i konceptualne</a:t>
            </a:r>
            <a:r>
              <a:rPr lang="sr-Latn-CS" sz="9600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None/>
            </a:pPr>
            <a:endParaRPr lang="sr-Latn-CS" sz="96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9600" dirty="0">
                <a:latin typeface="Calibri" pitchFamily="34" charset="0"/>
                <a:cs typeface="Calibri" pitchFamily="34" charset="0"/>
              </a:rPr>
              <a:t>Sve tri su važne za lidere, ali njihov značaj varira u odnosu na menadžerski nivo.</a:t>
            </a:r>
          </a:p>
          <a:p>
            <a:pPr>
              <a:buNone/>
            </a:pPr>
            <a:endParaRPr lang="sr-Latn-CS" sz="96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</a:pPr>
            <a:r>
              <a:rPr lang="sr-Latn-CS" sz="9600" b="1" dirty="0">
                <a:latin typeface="Calibri" pitchFamily="34" charset="0"/>
                <a:cs typeface="Calibri" pitchFamily="34" charset="0"/>
              </a:rPr>
              <a:t>Tehnička veština </a:t>
            </a:r>
            <a:r>
              <a:rPr lang="sr-Latn-CS" sz="9600" dirty="0">
                <a:latin typeface="Calibri" pitchFamily="34" charset="0"/>
                <a:cs typeface="Calibri" pitchFamily="34" charset="0"/>
              </a:rPr>
              <a:t>- posedovanje znanja i spretnosti, tj. kompetencije za određenu oblast specijalizacije, analitičke sposobnosti i sposobnost korišćenja odgovarajućih alata i tehnika (</a:t>
            </a:r>
            <a:r>
              <a:rPr lang="sr-Latn-CS" sz="9600" i="1" dirty="0">
                <a:latin typeface="Calibri" pitchFamily="34" charset="0"/>
                <a:cs typeface="Calibri" pitchFamily="34" charset="0"/>
              </a:rPr>
              <a:t>odnose se na rad sa stvarima</a:t>
            </a:r>
            <a:r>
              <a:rPr lang="sr-Latn-CS" sz="9600" dirty="0">
                <a:latin typeface="Calibri" pitchFamily="34" charset="0"/>
                <a:cs typeface="Calibri" pitchFamily="34" charset="0"/>
              </a:rPr>
              <a:t>).</a:t>
            </a:r>
          </a:p>
          <a:p>
            <a:endParaRPr lang="sr-Latn-CS" sz="96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9600" dirty="0">
                <a:latin typeface="Calibri" pitchFamily="34" charset="0"/>
                <a:cs typeface="Calibri" pitchFamily="34" charset="0"/>
              </a:rPr>
              <a:t>Najvažnije za </a:t>
            </a:r>
            <a:r>
              <a:rPr lang="sr-Latn-CS" sz="9600" b="1" dirty="0">
                <a:latin typeface="Calibri" pitchFamily="34" charset="0"/>
                <a:cs typeface="Calibri" pitchFamily="34" charset="0"/>
              </a:rPr>
              <a:t>niže i srednje nivoe </a:t>
            </a:r>
            <a:r>
              <a:rPr lang="sr-Latn-CS" sz="9600" dirty="0">
                <a:latin typeface="Calibri" pitchFamily="34" charset="0"/>
                <a:cs typeface="Calibri" pitchFamily="34" charset="0"/>
              </a:rPr>
              <a:t>menadžmenta.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sz="4000" b="1" dirty="0">
                <a:latin typeface="Calibri" pitchFamily="34" charset="0"/>
                <a:cs typeface="Calibri" pitchFamily="34" charset="0"/>
              </a:rPr>
              <a:t>Pristup liderstvu kao skupu tri veštine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8229600" cy="54102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sr-Latn-CS" b="1" dirty="0">
                <a:latin typeface="Calibri" pitchFamily="34" charset="0"/>
                <a:cs typeface="Calibri" pitchFamily="34" charset="0"/>
              </a:rPr>
              <a:t>Humanistička veština </a:t>
            </a:r>
            <a:r>
              <a:rPr lang="sr-Latn-CS" dirty="0">
                <a:latin typeface="Calibri" pitchFamily="34" charset="0"/>
                <a:cs typeface="Calibri" pitchFamily="34" charset="0"/>
              </a:rPr>
              <a:t>- poznavanje i sposobnost </a:t>
            </a:r>
            <a:r>
              <a:rPr lang="sr-Latn-CS" i="1" dirty="0">
                <a:latin typeface="Calibri" pitchFamily="34" charset="0"/>
                <a:cs typeface="Calibri" pitchFamily="34" charset="0"/>
              </a:rPr>
              <a:t>rada sa ljudima</a:t>
            </a:r>
            <a:r>
              <a:rPr lang="sr-Latn-CS" dirty="0">
                <a:latin typeface="Calibri" pitchFamily="34" charset="0"/>
                <a:cs typeface="Calibri" pitchFamily="34" charset="0"/>
              </a:rPr>
              <a:t>, veštine komunikacije sa ljudima, sposobnosti koje pomažu lideru da efektivno radi sa podređenima, saradnicima na istom nivou i nadređenima radi postizanja ciljeva organizacije.</a:t>
            </a:r>
          </a:p>
          <a:p>
            <a:pPr>
              <a:buNone/>
            </a:pPr>
            <a:endParaRPr lang="sr-Latn-CS" dirty="0">
              <a:latin typeface="Calibri" pitchFamily="34" charset="0"/>
              <a:cs typeface="Calibri" pitchFamily="34" charset="0"/>
            </a:endParaRPr>
          </a:p>
          <a:p>
            <a:r>
              <a:rPr lang="sr-Latn-CS" dirty="0">
                <a:latin typeface="Calibri" pitchFamily="34" charset="0"/>
                <a:cs typeface="Calibri" pitchFamily="34" charset="0"/>
              </a:rPr>
              <a:t>Veština relevantna za </a:t>
            </a:r>
            <a:r>
              <a:rPr lang="sr-Latn-CS" b="1" dirty="0">
                <a:latin typeface="Calibri" pitchFamily="34" charset="0"/>
                <a:cs typeface="Calibri" pitchFamily="34" charset="0"/>
              </a:rPr>
              <a:t>sva tri nivoa menadžmenta.</a:t>
            </a:r>
          </a:p>
          <a:p>
            <a:endParaRPr lang="sr-Latn-CS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</a:pPr>
            <a:r>
              <a:rPr lang="sr-Latn-CS" b="1" dirty="0">
                <a:latin typeface="Calibri" pitchFamily="34" charset="0"/>
                <a:cs typeface="Calibri" pitchFamily="34" charset="0"/>
              </a:rPr>
              <a:t>Konceptualna veština </a:t>
            </a:r>
            <a:r>
              <a:rPr lang="sr-Latn-CS" dirty="0">
                <a:latin typeface="Calibri" pitchFamily="34" charset="0"/>
                <a:cs typeface="Calibri" pitchFamily="34" charset="0"/>
              </a:rPr>
              <a:t>- sposobnost </a:t>
            </a:r>
            <a:r>
              <a:rPr lang="sr-Latn-CS" i="1" dirty="0">
                <a:latin typeface="Calibri" pitchFamily="34" charset="0"/>
                <a:cs typeface="Calibri" pitchFamily="34" charset="0"/>
              </a:rPr>
              <a:t>rada na idejama </a:t>
            </a:r>
            <a:r>
              <a:rPr lang="sr-Latn-CS" dirty="0">
                <a:latin typeface="Calibri" pitchFamily="34" charset="0"/>
                <a:cs typeface="Calibri" pitchFamily="34" charset="0"/>
              </a:rPr>
              <a:t>i konceptima, lako baratanje sa apstraktnim i hipotetičkim iskazima.</a:t>
            </a:r>
          </a:p>
          <a:p>
            <a:endParaRPr lang="sr-Latn-CS" dirty="0">
              <a:latin typeface="Calibri" pitchFamily="34" charset="0"/>
              <a:cs typeface="Calibri" pitchFamily="34" charset="0"/>
            </a:endParaRPr>
          </a:p>
          <a:p>
            <a:r>
              <a:rPr lang="sr-Latn-CS" dirty="0">
                <a:latin typeface="Calibri" pitchFamily="34" charset="0"/>
                <a:cs typeface="Calibri" pitchFamily="34" charset="0"/>
              </a:rPr>
              <a:t>Najvažnija za </a:t>
            </a:r>
            <a:r>
              <a:rPr lang="sr-Latn-CS" b="1" dirty="0">
                <a:latin typeface="Calibri" pitchFamily="34" charset="0"/>
                <a:cs typeface="Calibri" pitchFamily="34" charset="0"/>
              </a:rPr>
              <a:t>nivo top menadžmenta </a:t>
            </a:r>
            <a:r>
              <a:rPr lang="sr-Latn-CS" dirty="0">
                <a:latin typeface="Calibri" pitchFamily="34" charset="0"/>
                <a:cs typeface="Calibri" pitchFamily="34" charset="0"/>
              </a:rPr>
              <a:t>(važna i za srednji nivo, ali prema nižim nivoima gube značaj).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-27432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Model liderstva kao skupa veština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66800"/>
            <a:ext cx="8077200" cy="5638800"/>
          </a:xfrm>
        </p:spPr>
        <p:txBody>
          <a:bodyPr>
            <a:normAutofit fontScale="25000" lnSpcReduction="20000"/>
          </a:bodyPr>
          <a:lstStyle/>
          <a:p>
            <a:r>
              <a:rPr lang="sr-Latn-CS" sz="9600" dirty="0">
                <a:latin typeface="Calibri" pitchFamily="34" charset="0"/>
                <a:cs typeface="Calibri" pitchFamily="34" charset="0"/>
              </a:rPr>
              <a:t>Mumford i kolege - </a:t>
            </a:r>
            <a:r>
              <a:rPr lang="sr-Latn-CS" sz="9600" b="1" dirty="0">
                <a:latin typeface="Calibri" pitchFamily="34" charset="0"/>
                <a:cs typeface="Calibri" pitchFamily="34" charset="0"/>
              </a:rPr>
              <a:t>model liderskih veština sa pet komponenti </a:t>
            </a:r>
            <a:r>
              <a:rPr lang="sr-Latn-CS" sz="9600" dirty="0">
                <a:latin typeface="Calibri" pitchFamily="34" charset="0"/>
                <a:cs typeface="Calibri" pitchFamily="34" charset="0"/>
              </a:rPr>
              <a:t>(</a:t>
            </a:r>
            <a:r>
              <a:rPr lang="sr-Latn-CS" sz="9600" i="1" dirty="0">
                <a:latin typeface="Calibri" pitchFamily="34" charset="0"/>
                <a:cs typeface="Calibri" pitchFamily="34" charset="0"/>
              </a:rPr>
              <a:t>model sposobnosti</a:t>
            </a:r>
            <a:r>
              <a:rPr lang="sr-Latn-CS" sz="9600" dirty="0">
                <a:latin typeface="Calibri" pitchFamily="34" charset="0"/>
                <a:cs typeface="Calibri" pitchFamily="34" charset="0"/>
              </a:rPr>
              <a:t>): </a:t>
            </a:r>
          </a:p>
          <a:p>
            <a:pPr>
              <a:buNone/>
            </a:pPr>
            <a:r>
              <a:rPr lang="sr-Latn-CS" sz="9600" dirty="0"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sr-Latn-CS" sz="9600" b="1" dirty="0">
                <a:latin typeface="Calibri" pitchFamily="34" charset="0"/>
                <a:cs typeface="Calibri" pitchFamily="34" charset="0"/>
              </a:rPr>
              <a:t>kompetencije</a:t>
            </a:r>
            <a:r>
              <a:rPr lang="sr-Latn-CS" sz="9600" dirty="0">
                <a:latin typeface="Calibri" pitchFamily="34" charset="0"/>
                <a:cs typeface="Calibri" pitchFamily="34" charset="0"/>
              </a:rPr>
              <a:t> (veština rešavanja problema, veština socijalnog zaključivanja, znanje),  </a:t>
            </a:r>
          </a:p>
          <a:p>
            <a:pPr>
              <a:buNone/>
            </a:pPr>
            <a:endParaRPr lang="sr-Latn-CS" sz="9600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sr-Latn-CS" sz="9600" b="1" dirty="0">
                <a:latin typeface="Calibri" pitchFamily="34" charset="0"/>
                <a:cs typeface="Calibri" pitchFamily="34" charset="0"/>
              </a:rPr>
              <a:t>individualne karakteristike lidera </a:t>
            </a:r>
            <a:r>
              <a:rPr lang="sr-Latn-CS" sz="9600" dirty="0">
                <a:latin typeface="Calibri" pitchFamily="34" charset="0"/>
                <a:cs typeface="Calibri" pitchFamily="34" charset="0"/>
              </a:rPr>
              <a:t>(opšta kognitivna sposobnost, kristalizovana kognitivna sposobnost, motivacija i ličnost),  </a:t>
            </a:r>
          </a:p>
          <a:p>
            <a:pPr>
              <a:buNone/>
            </a:pPr>
            <a:endParaRPr lang="sr-Latn-CS" sz="9600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sr-Latn-CS" sz="9600" b="1" dirty="0">
                <a:latin typeface="Calibri" pitchFamily="34" charset="0"/>
                <a:cs typeface="Calibri" pitchFamily="34" charset="0"/>
              </a:rPr>
              <a:t>rezultati liderstva </a:t>
            </a:r>
            <a:r>
              <a:rPr lang="sr-Latn-CS" sz="9600" dirty="0">
                <a:latin typeface="Calibri" pitchFamily="34" charset="0"/>
                <a:cs typeface="Calibri" pitchFamily="34" charset="0"/>
              </a:rPr>
              <a:t>(efektivno rešavanje problema i radni učinak),  </a:t>
            </a:r>
          </a:p>
          <a:p>
            <a:pPr>
              <a:buNone/>
            </a:pPr>
            <a:endParaRPr lang="sr-Latn-CS" sz="9600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sr-Latn-CS" sz="9600" b="1" dirty="0">
                <a:latin typeface="Calibri" pitchFamily="34" charset="0"/>
                <a:cs typeface="Calibri" pitchFamily="34" charset="0"/>
              </a:rPr>
              <a:t>radno iskustvo</a:t>
            </a:r>
            <a:r>
              <a:rPr lang="sr-Latn-CS" sz="9600" dirty="0">
                <a:latin typeface="Calibri" pitchFamily="34" charset="0"/>
                <a:cs typeface="Calibri" pitchFamily="34" charset="0"/>
              </a:rPr>
              <a:t>, </a:t>
            </a:r>
          </a:p>
          <a:p>
            <a:pPr>
              <a:buNone/>
            </a:pPr>
            <a:endParaRPr lang="sr-Latn-CS" sz="9600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sr-Latn-CS" sz="9600" dirty="0">
                <a:latin typeface="Calibri" pitchFamily="34" charset="0"/>
                <a:cs typeface="Calibri" pitchFamily="34" charset="0"/>
              </a:rPr>
              <a:t>uticaji </a:t>
            </a:r>
            <a:r>
              <a:rPr lang="sr-Latn-CS" sz="9600" b="1" dirty="0">
                <a:latin typeface="Calibri" pitchFamily="34" charset="0"/>
                <a:cs typeface="Calibri" pitchFamily="34" charset="0"/>
              </a:rPr>
              <a:t>okruženja</a:t>
            </a:r>
            <a:r>
              <a:rPr lang="sr-Latn-CS" sz="9600" dirty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-762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Model liderstva kao skupa veština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838200"/>
            <a:ext cx="8077200" cy="5867400"/>
          </a:xfrm>
        </p:spPr>
        <p:txBody>
          <a:bodyPr>
            <a:normAutofit fontScale="25000" lnSpcReduction="20000"/>
          </a:bodyPr>
          <a:lstStyle/>
          <a:p>
            <a:r>
              <a:rPr lang="sr-Latn-CS" sz="7200" b="1" dirty="0">
                <a:latin typeface="Calibri" pitchFamily="34" charset="0"/>
                <a:cs typeface="Calibri" pitchFamily="34" charset="0"/>
              </a:rPr>
              <a:t>Kompetencije:</a:t>
            </a:r>
          </a:p>
          <a:p>
            <a:pPr>
              <a:buNone/>
            </a:pPr>
            <a:endParaRPr lang="sr-Latn-CS" sz="72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  <a:buFontTx/>
              <a:buChar char="-"/>
            </a:pPr>
            <a:r>
              <a:rPr lang="sr-Latn-CS" sz="7200" b="1" dirty="0">
                <a:latin typeface="Calibri" pitchFamily="34" charset="0"/>
                <a:cs typeface="Calibri" pitchFamily="34" charset="0"/>
              </a:rPr>
              <a:t>veština rešavanja problema 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- kreativna sposobnost lidera da rešava nove, neuobičajene, slabo definisane organizacione probleme,</a:t>
            </a:r>
          </a:p>
          <a:p>
            <a:pPr>
              <a:buNone/>
            </a:pPr>
            <a:endParaRPr lang="sr-Latn-CS" sz="72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  <a:buFontTx/>
              <a:buChar char="-"/>
            </a:pPr>
            <a:r>
              <a:rPr lang="sr-Latn-CS" sz="7200" b="1" dirty="0">
                <a:latin typeface="Calibri" pitchFamily="34" charset="0"/>
                <a:cs typeface="Calibri" pitchFamily="34" charset="0"/>
              </a:rPr>
              <a:t>veština socijalnog zaključivanja 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- </a:t>
            </a:r>
            <a:r>
              <a:rPr lang="sr-Latn-CS" sz="7200" i="1" dirty="0">
                <a:latin typeface="Calibri" pitchFamily="34" charset="0"/>
                <a:cs typeface="Calibri" pitchFamily="34" charset="0"/>
              </a:rPr>
              <a:t>uviđavan nastup 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(empatija</a:t>
            </a:r>
            <a:r>
              <a:rPr lang="sr-Latn-CS" sz="7200" i="1" dirty="0">
                <a:latin typeface="Calibri" pitchFamily="34" charset="0"/>
                <a:cs typeface="Calibri" pitchFamily="34" charset="0"/>
              </a:rPr>
              <a:t>), socijalna pronicljivost 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(kako će zaposleni reagovati na bilo koju predloženu promenu), </a:t>
            </a:r>
            <a:r>
              <a:rPr lang="sr-Latn-CS" sz="7200" i="1" dirty="0">
                <a:latin typeface="Calibri" pitchFamily="34" charset="0"/>
                <a:cs typeface="Calibri" pitchFamily="34" charset="0"/>
              </a:rPr>
              <a:t>socijalne performanse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 (komunikacija, tj. veština ubeđivanja, predstavljanja vizije, rešavanja konflikta i sl),</a:t>
            </a:r>
          </a:p>
          <a:p>
            <a:pPr>
              <a:buNone/>
            </a:pPr>
            <a:endParaRPr lang="sr-Latn-CS" sz="72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  <a:buFontTx/>
              <a:buChar char="-"/>
            </a:pPr>
            <a:r>
              <a:rPr lang="sr-Latn-CS" sz="7200" b="1" dirty="0">
                <a:latin typeface="Calibri" pitchFamily="34" charset="0"/>
                <a:cs typeface="Calibri" pitchFamily="34" charset="0"/>
              </a:rPr>
              <a:t>znanje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 - (akumulacija informacija i mentalni sklop u kome se informacije organizuju;  nastaje na osnovu postojanja uređenih kompleksnih obrazaca za učenje i organizovanje podataka - kada svrstamo informacije u odgovarajuće kateorije ili obrasce one postaju smislene).</a:t>
            </a:r>
          </a:p>
          <a:p>
            <a:pPr>
              <a:buNone/>
            </a:pPr>
            <a:endParaRPr lang="sr-Latn-CS" dirty="0"/>
          </a:p>
          <a:p>
            <a:pPr>
              <a:buNone/>
            </a:pPr>
            <a:endParaRPr lang="sr-Latn-CS" b="1" dirty="0"/>
          </a:p>
          <a:p>
            <a:pPr>
              <a:buFontTx/>
              <a:buChar char="-"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-3048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Model liderstva kao skupa veština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33400"/>
            <a:ext cx="8229600" cy="6172200"/>
          </a:xfrm>
        </p:spPr>
        <p:txBody>
          <a:bodyPr>
            <a:noAutofit/>
          </a:bodyPr>
          <a:lstStyle/>
          <a:p>
            <a:r>
              <a:rPr lang="sr-Latn-CS" sz="1600" b="1" dirty="0">
                <a:latin typeface="Calibri" pitchFamily="34" charset="0"/>
                <a:cs typeface="Calibri" pitchFamily="34" charset="0"/>
              </a:rPr>
              <a:t>individualne karakteristike lidera: </a:t>
            </a:r>
          </a:p>
          <a:p>
            <a:pPr>
              <a:lnSpc>
                <a:spcPct val="170000"/>
              </a:lnSpc>
              <a:buFontTx/>
              <a:buChar char="-"/>
            </a:pPr>
            <a:r>
              <a:rPr lang="sr-Latn-CS" sz="1600" b="1" dirty="0">
                <a:latin typeface="Calibri" pitchFamily="34" charset="0"/>
                <a:cs typeface="Calibri" pitchFamily="34" charset="0"/>
              </a:rPr>
              <a:t>opšta kognitivna sposobnost 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- inteligencija, tj. sposobnost zapažanja, obrade informacija, opšteg rasuđivanja, kreativnog razmišljanja, pamćenja (povećava se tokom ranog perioda zrelosti, a zatim počinje da opada sa godinama),</a:t>
            </a:r>
          </a:p>
          <a:p>
            <a:pPr>
              <a:buNone/>
            </a:pPr>
            <a:endParaRPr lang="sr-Latn-CS" sz="16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  <a:buFontTx/>
              <a:buChar char="-"/>
            </a:pPr>
            <a:r>
              <a:rPr lang="sr-Latn-CS" sz="1600" b="1" dirty="0">
                <a:latin typeface="Calibri" pitchFamily="34" charset="0"/>
                <a:cs typeface="Calibri" pitchFamily="34" charset="0"/>
              </a:rPr>
              <a:t>kristalizovana kognitivna sposobnost 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- stečena inteligencija: ideje i mentalne sposobnosti ljudi da uče zahvaljujući iskustvu (ostaje stabilna u velikoj meri tokom vremena i ne smanjuje se sa procesom starenja),</a:t>
            </a:r>
          </a:p>
          <a:p>
            <a:pPr>
              <a:buNone/>
            </a:pPr>
            <a:endParaRPr lang="sr-Latn-CS" sz="16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  <a:buFontTx/>
              <a:buChar char="-"/>
            </a:pPr>
            <a:r>
              <a:rPr lang="sr-Latn-CS" sz="1600" b="1" dirty="0">
                <a:latin typeface="Calibri" pitchFamily="34" charset="0"/>
                <a:cs typeface="Calibri" pitchFamily="34" charset="0"/>
              </a:rPr>
              <a:t>motivacija - 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tri aspekta: </a:t>
            </a:r>
            <a:r>
              <a:rPr lang="sr-Latn-CS" sz="1600" i="1" dirty="0">
                <a:latin typeface="Calibri" pitchFamily="34" charset="0"/>
                <a:cs typeface="Calibri" pitchFamily="34" charset="0"/>
              </a:rPr>
              <a:t>volja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 (osoba mora da želi da bude lider),  </a:t>
            </a:r>
            <a:r>
              <a:rPr lang="sr-Latn-CS" sz="1600" i="1" dirty="0">
                <a:latin typeface="Calibri" pitchFamily="34" charset="0"/>
                <a:cs typeface="Calibri" pitchFamily="34" charset="0"/>
              </a:rPr>
              <a:t>dominantnost        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(lideri moraju biti voljni da dominiraju, tj. da ostvaruju uticaj), </a:t>
            </a:r>
            <a:r>
              <a:rPr lang="sr-Latn-CS" sz="1600" i="1" dirty="0">
                <a:latin typeface="Calibri" pitchFamily="34" charset="0"/>
                <a:cs typeface="Calibri" pitchFamily="34" charset="0"/>
              </a:rPr>
              <a:t>posvećenost društvenim vrednostima 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(volja da preuzme odgovornost za napore usmerene na unapređenje ukupnih ljudskih vrednosti u organizaciji), </a:t>
            </a:r>
          </a:p>
          <a:p>
            <a:pPr>
              <a:lnSpc>
                <a:spcPct val="170000"/>
              </a:lnSpc>
              <a:buFontTx/>
              <a:buChar char="-"/>
            </a:pPr>
            <a:r>
              <a:rPr lang="sr-Latn-CS" sz="1600" b="1" dirty="0">
                <a:latin typeface="Calibri" pitchFamily="34" charset="0"/>
                <a:cs typeface="Calibri" pitchFamily="34" charset="0"/>
              </a:rPr>
              <a:t>ličnost - 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svaka lična karakteristika koja pomaže ljudima da se nose sa kompleksnim organizacionim situacijama povezana je sa ukupnim liderskim performansama.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-1524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Model liderstva kao skupa veština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762000"/>
            <a:ext cx="8153400" cy="5867400"/>
          </a:xfrm>
        </p:spPr>
        <p:txBody>
          <a:bodyPr>
            <a:noAutofit/>
          </a:bodyPr>
          <a:lstStyle/>
          <a:p>
            <a:r>
              <a:rPr lang="sr-Latn-CS" sz="2000" b="1" dirty="0">
                <a:latin typeface="Calibri" pitchFamily="34" charset="0"/>
                <a:cs typeface="Calibri" pitchFamily="34" charset="0"/>
              </a:rPr>
              <a:t>rezultati liderstva:</a:t>
            </a:r>
          </a:p>
          <a:p>
            <a:pPr>
              <a:buNone/>
            </a:pPr>
            <a:endParaRPr lang="sr-Latn-CS" sz="20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  <a:buFontTx/>
              <a:buChar char="-"/>
            </a:pPr>
            <a:r>
              <a:rPr lang="sr-Latn-CS" sz="2000" b="1" dirty="0">
                <a:latin typeface="Calibri" pitchFamily="34" charset="0"/>
                <a:cs typeface="Calibri" pitchFamily="34" charset="0"/>
              </a:rPr>
              <a:t>efektivno rešavanje problema </a:t>
            </a:r>
            <a:r>
              <a:rPr lang="sr-Latn-CS" sz="2000" dirty="0">
                <a:latin typeface="Calibri" pitchFamily="34" charset="0"/>
                <a:cs typeface="Calibri" pitchFamily="34" charset="0"/>
              </a:rPr>
              <a:t>- pronalaženje rešenja koja su logična, efektivna i jedinstvena, na osnovu raspoloživih informacija;</a:t>
            </a:r>
          </a:p>
          <a:p>
            <a:pPr>
              <a:lnSpc>
                <a:spcPct val="170000"/>
              </a:lnSpc>
              <a:buFontTx/>
              <a:buChar char="-"/>
            </a:pPr>
            <a:r>
              <a:rPr lang="sr-Latn-CS" sz="2000" b="1" dirty="0">
                <a:latin typeface="Calibri" pitchFamily="34" charset="0"/>
                <a:cs typeface="Calibri" pitchFamily="34" charset="0"/>
              </a:rPr>
              <a:t>radni učinak </a:t>
            </a:r>
            <a:r>
              <a:rPr lang="sr-Latn-CS" sz="2000" dirty="0">
                <a:latin typeface="Calibri" pitchFamily="34" charset="0"/>
                <a:cs typeface="Calibri" pitchFamily="34" charset="0"/>
              </a:rPr>
              <a:t>- stepen uspešnosti lidera u obavljanju dužnosti koje su mu poverene. </a:t>
            </a:r>
          </a:p>
          <a:p>
            <a:pPr>
              <a:buNone/>
            </a:pPr>
            <a:r>
              <a:rPr lang="sr-Latn-CS" sz="2000" dirty="0"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lnSpc>
                <a:spcPct val="170000"/>
              </a:lnSpc>
              <a:buFont typeface="Wingdings" pitchFamily="2" charset="2"/>
              <a:buChar char="§"/>
            </a:pPr>
            <a:r>
              <a:rPr lang="sr-Latn-CS" sz="2000" b="1" dirty="0">
                <a:latin typeface="Calibri" pitchFamily="34" charset="0"/>
                <a:cs typeface="Calibri" pitchFamily="34" charset="0"/>
              </a:rPr>
              <a:t>radno iskustvo </a:t>
            </a:r>
            <a:r>
              <a:rPr lang="sr-Latn-CS" sz="2000" dirty="0">
                <a:latin typeface="Calibri" pitchFamily="34" charset="0"/>
                <a:cs typeface="Calibri" pitchFamily="34" charset="0"/>
              </a:rPr>
              <a:t>- utiče na karakteristike i kompetencije lidera, njegovo znanje i veštine rešavanja kompleksnih problema, </a:t>
            </a:r>
          </a:p>
          <a:p>
            <a:pPr>
              <a:buNone/>
            </a:pPr>
            <a:endParaRPr lang="sr-Latn-CS" sz="20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§"/>
            </a:pPr>
            <a:r>
              <a:rPr lang="sr-Latn-CS" sz="2000" dirty="0">
                <a:latin typeface="Calibri" pitchFamily="34" charset="0"/>
                <a:cs typeface="Calibri" pitchFamily="34" charset="0"/>
              </a:rPr>
              <a:t>uticaji </a:t>
            </a:r>
            <a:r>
              <a:rPr lang="sr-Latn-CS" sz="2000" b="1" dirty="0">
                <a:latin typeface="Calibri" pitchFamily="34" charset="0"/>
                <a:cs typeface="Calibri" pitchFamily="34" charset="0"/>
              </a:rPr>
              <a:t>okruženja </a:t>
            </a:r>
            <a:r>
              <a:rPr lang="sr-Latn-CS" sz="2000" dirty="0">
                <a:latin typeface="Calibri" pitchFamily="34" charset="0"/>
                <a:cs typeface="Calibri" pitchFamily="34" charset="0"/>
              </a:rPr>
              <a:t>- faktori koji nisu pod kontrolom lidera, a postoje i mogu da utiču na njegove performanse.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2286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Prednosti (snage) pristupa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85800"/>
            <a:ext cx="8458200" cy="5867400"/>
          </a:xfrm>
        </p:spPr>
        <p:txBody>
          <a:bodyPr>
            <a:noAutofit/>
          </a:bodyPr>
          <a:lstStyle/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1.  U središtu se nalazi lider,  naglašava se važnost njegovih sposobnosti,  a u </a:t>
            </a: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centar efektivnih liderskih performansi se stavljaju naučene veštine.</a:t>
            </a:r>
          </a:p>
          <a:p>
            <a:pPr marL="596646" indent="-514350"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2.  Naglašava se da je liderstvo dostupno svima, tj. da su veštine kompetencije </a:t>
            </a: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koje se mogu naučiti, razvijati i unapređivati.</a:t>
            </a:r>
          </a:p>
          <a:p>
            <a:pPr marL="596646" indent="-514350"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3.  Pruža sofisticiranu mapu kojom se objašnjava kako se mogu steći efektivne </a:t>
            </a: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liderske performanse.</a:t>
            </a:r>
          </a:p>
          <a:p>
            <a:pPr marL="596646" indent="-514350"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4.  Mogu se pronaći smernice za edukaciju o liderstvu i kreiranje razvojnih </a:t>
            </a: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programa koji uključuju kreativno rešavanje problema,  rešavanje konflikta, </a:t>
            </a: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sposobnost timskog rada, slušanja drugih i sl.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-3810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Kritike pristupa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"/>
            <a:ext cx="8534400" cy="6324600"/>
          </a:xfrm>
        </p:spPr>
        <p:txBody>
          <a:bodyPr>
            <a:noAutofit/>
          </a:bodyPr>
          <a:lstStyle/>
          <a:p>
            <a:pPr marL="596646" indent="-514350" algn="just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1.  Širina modela prevazilazi granice liderstva, uključujući teme kao što su, npr. </a:t>
            </a:r>
          </a:p>
          <a:p>
            <a:pPr marL="596646" indent="-514350" algn="just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upravljanje konfliktima, kritičko razmišljanje,  teorija motivacije, teorija ličnosti.</a:t>
            </a:r>
          </a:p>
          <a:p>
            <a:pPr marL="596646" indent="-514350" algn="just"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pPr marL="596646" indent="-514350" algn="just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2.  Slabost u predviđanju, tj. ne objašnjava kako lične kompetencije vode do </a:t>
            </a:r>
          </a:p>
          <a:p>
            <a:pPr marL="596646" indent="-514350" algn="just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efektivnih liderskih performansi.</a:t>
            </a:r>
          </a:p>
          <a:p>
            <a:pPr marL="596646" indent="-514350" algn="just"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pPr marL="596646" indent="-514350" algn="just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3.  Iako se tvrdi da se razlikuje od pristupa liderstvu kao skupu osobina, </a:t>
            </a:r>
          </a:p>
          <a:p>
            <a:pPr marL="596646" indent="-514350" algn="just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individualne osobine kao što su kognitivne sposobnosti, motivacija i ličnost </a:t>
            </a:r>
          </a:p>
          <a:p>
            <a:pPr marL="596646" indent="-514350" algn="just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zauzimaju važno mesto.</a:t>
            </a:r>
          </a:p>
          <a:p>
            <a:pPr marL="596646" indent="-514350" algn="just"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pPr marL="596646" indent="-514350" algn="just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4.  Model je slabo primenjiv jer je konstruisan samo na osnovu podataka </a:t>
            </a:r>
          </a:p>
          <a:p>
            <a:pPr marL="596646" indent="-514350" algn="just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dobijenih na uzorku vojnog osoblja (pa je neophodno testiranje i na drugim </a:t>
            </a:r>
          </a:p>
          <a:p>
            <a:pPr marL="596646" indent="-514350" algn="just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uzorcima).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1524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Pristup stilu liderstva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838200"/>
            <a:ext cx="8077200" cy="5867400"/>
          </a:xfrm>
        </p:spPr>
        <p:txBody>
          <a:bodyPr>
            <a:noAutofit/>
          </a:bodyPr>
          <a:lstStyle/>
          <a:p>
            <a:r>
              <a:rPr lang="sr-Latn-CS" sz="1600" dirty="0">
                <a:latin typeface="Calibri" pitchFamily="34" charset="0"/>
                <a:cs typeface="Calibri" pitchFamily="34" charset="0"/>
              </a:rPr>
              <a:t>Ovaj pristup je usredsređen na to </a:t>
            </a:r>
            <a:r>
              <a:rPr lang="sr-Latn-CS" sz="1600" b="1" dirty="0">
                <a:latin typeface="Calibri" pitchFamily="34" charset="0"/>
                <a:cs typeface="Calibri" pitchFamily="34" charset="0"/>
              </a:rPr>
              <a:t>šta lideri rade 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(a ne na to kakvi su), tj. zasniva se na </a:t>
            </a:r>
            <a:r>
              <a:rPr lang="sr-Latn-CS" sz="1600" b="1" dirty="0">
                <a:latin typeface="Calibri" pitchFamily="34" charset="0"/>
                <a:cs typeface="Calibri" pitchFamily="34" charset="0"/>
              </a:rPr>
              <a:t>ponašanju lidera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None/>
            </a:pPr>
            <a:endParaRPr lang="sr-Latn-CS" sz="16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1600" dirty="0">
                <a:latin typeface="Calibri" pitchFamily="34" charset="0"/>
                <a:cs typeface="Calibri" pitchFamily="34" charset="0"/>
              </a:rPr>
              <a:t>U središtu pristupa je kako lideri </a:t>
            </a:r>
            <a:r>
              <a:rPr lang="sr-Latn-CS" sz="1600" b="1" dirty="0">
                <a:latin typeface="Calibri" pitchFamily="34" charset="0"/>
                <a:cs typeface="Calibri" pitchFamily="34" charset="0"/>
              </a:rPr>
              <a:t>kombinuju dva osnovna tipa ponašanja 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(ona </a:t>
            </a:r>
            <a:r>
              <a:rPr lang="sr-Latn-CS" sz="1600" b="1" dirty="0">
                <a:latin typeface="Calibri" pitchFamily="34" charset="0"/>
                <a:cs typeface="Calibri" pitchFamily="34" charset="0"/>
              </a:rPr>
              <a:t>usmerena na zadatke 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i ona </a:t>
            </a:r>
            <a:r>
              <a:rPr lang="sr-Latn-CS" sz="1600" b="1" dirty="0">
                <a:latin typeface="Calibri" pitchFamily="34" charset="0"/>
                <a:cs typeface="Calibri" pitchFamily="34" charset="0"/>
              </a:rPr>
              <a:t>usmerena na odnose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) da bi uticali na druge.</a:t>
            </a:r>
          </a:p>
          <a:p>
            <a:pPr>
              <a:buNone/>
            </a:pPr>
            <a:endParaRPr lang="sr-Latn-CS" sz="16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1600" dirty="0">
                <a:latin typeface="Calibri" pitchFamily="34" charset="0"/>
                <a:cs typeface="Calibri" pitchFamily="34" charset="0"/>
              </a:rPr>
              <a:t>Tri linije istraživanja:</a:t>
            </a:r>
          </a:p>
          <a:p>
            <a:pPr>
              <a:buFontTx/>
              <a:buChar char="-"/>
            </a:pPr>
            <a:r>
              <a:rPr lang="sr-Latn-CS" sz="1600" dirty="0">
                <a:latin typeface="Calibri" pitchFamily="34" charset="0"/>
                <a:cs typeface="Calibri" pitchFamily="34" charset="0"/>
              </a:rPr>
              <a:t>Studije Državnog univerziteta u Ohaju (razvili upitnik o ponašanju lidera - LBDQ i utvrdili </a:t>
            </a:r>
            <a:r>
              <a:rPr lang="sr-Latn-CS" sz="1600" b="1" dirty="0">
                <a:latin typeface="Calibri" pitchFamily="34" charset="0"/>
                <a:cs typeface="Calibri" pitchFamily="34" charset="0"/>
              </a:rPr>
              <a:t>dva osnovna tipa ponašanja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:  </a:t>
            </a:r>
            <a:r>
              <a:rPr lang="sr-Latn-CS" sz="1600" b="1" dirty="0">
                <a:latin typeface="Calibri" pitchFamily="34" charset="0"/>
                <a:cs typeface="Calibri" pitchFamily="34" charset="0"/>
              </a:rPr>
              <a:t>iniciranje strukture i uvažavanje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),</a:t>
            </a:r>
          </a:p>
          <a:p>
            <a:pPr>
              <a:buNone/>
            </a:pPr>
            <a:endParaRPr lang="sr-Latn-CS" sz="1600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sr-Latn-CS" sz="1600" dirty="0">
                <a:latin typeface="Calibri" pitchFamily="34" charset="0"/>
                <a:cs typeface="Calibri" pitchFamily="34" charset="0"/>
              </a:rPr>
              <a:t>Studije Univerziteta u Mičigenu (utvrdili </a:t>
            </a:r>
            <a:r>
              <a:rPr lang="sr-Latn-CS" sz="1600" b="1" dirty="0">
                <a:latin typeface="Calibri" pitchFamily="34" charset="0"/>
                <a:cs typeface="Calibri" pitchFamily="34" charset="0"/>
              </a:rPr>
              <a:t>dva osnovna tipa ponašanja: orijentacija na proizvodnju i orijentacija na zaposlene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),</a:t>
            </a:r>
          </a:p>
          <a:p>
            <a:pPr>
              <a:buNone/>
            </a:pPr>
            <a:endParaRPr lang="sr-Latn-CS" sz="1600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sr-Latn-CS" sz="1600" dirty="0">
                <a:latin typeface="Calibri" pitchFamily="34" charset="0"/>
                <a:cs typeface="Calibri" pitchFamily="34" charset="0"/>
              </a:rPr>
              <a:t>Blake i Mouton - </a:t>
            </a:r>
            <a:r>
              <a:rPr lang="sr-Latn-CS" sz="1600" b="1" dirty="0">
                <a:latin typeface="Calibri" pitchFamily="34" charset="0"/>
                <a:cs typeface="Calibri" pitchFamily="34" charset="0"/>
              </a:rPr>
              <a:t>menadžerska (liderska) mreža 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- razvili model za obuku menadžera u kome je opisano </a:t>
            </a:r>
            <a:r>
              <a:rPr lang="sr-Latn-CS" sz="1600" b="1" dirty="0">
                <a:latin typeface="Calibri" pitchFamily="34" charset="0"/>
                <a:cs typeface="Calibri" pitchFamily="34" charset="0"/>
              </a:rPr>
              <a:t>lidersko ponašanje 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kroz matricu unutar dve ose: </a:t>
            </a:r>
            <a:r>
              <a:rPr lang="sr-Latn-CS" sz="1600" b="1" dirty="0">
                <a:latin typeface="Calibri" pitchFamily="34" charset="0"/>
                <a:cs typeface="Calibri" pitchFamily="34" charset="0"/>
              </a:rPr>
              <a:t>briga za rezultate i briga za ljude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, i izveli </a:t>
            </a:r>
            <a:r>
              <a:rPr lang="sr-Latn-CS" sz="1600" b="1" dirty="0">
                <a:latin typeface="Calibri" pitchFamily="34" charset="0"/>
                <a:cs typeface="Calibri" pitchFamily="34" charset="0"/>
              </a:rPr>
              <a:t>pet glavnih stilova liderstva: autoritarni, humani, oslabljeni, kompromisni i timski menadžment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sr-Latn-CS" sz="16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1600" dirty="0">
                <a:latin typeface="Calibri" pitchFamily="34" charset="0"/>
                <a:cs typeface="Calibri" pitchFamily="34" charset="0"/>
              </a:rPr>
              <a:t>Prednost (snage) pristupa</a:t>
            </a:r>
          </a:p>
          <a:p>
            <a:r>
              <a:rPr lang="sr-Latn-CS" sz="1600" dirty="0">
                <a:latin typeface="Calibri" pitchFamily="34" charset="0"/>
                <a:cs typeface="Calibri" pitchFamily="34" charset="0"/>
              </a:rPr>
              <a:t>Kritike pristupa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-3048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Pristup stilu liderstva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85800"/>
            <a:ext cx="8915400" cy="5943600"/>
          </a:xfrm>
        </p:spPr>
        <p:txBody>
          <a:bodyPr>
            <a:normAutofit fontScale="25000" lnSpcReduction="20000"/>
          </a:bodyPr>
          <a:lstStyle/>
          <a:p>
            <a:r>
              <a:rPr lang="sr-Latn-CS" sz="7200" b="1" dirty="0">
                <a:latin typeface="Calibri" pitchFamily="34" charset="0"/>
                <a:cs typeface="Calibri" pitchFamily="34" charset="0"/>
              </a:rPr>
              <a:t>Istraživanja na Državnom univerzitetu u Ohaju </a:t>
            </a:r>
          </a:p>
          <a:p>
            <a:pPr>
              <a:buNone/>
            </a:pPr>
            <a:endParaRPr lang="sr-Latn-CS" sz="7200" b="1" dirty="0">
              <a:latin typeface="Calibri" pitchFamily="34" charset="0"/>
              <a:cs typeface="Calibri" pitchFamily="34" charset="0"/>
            </a:endParaRPr>
          </a:p>
          <a:p>
            <a:r>
              <a:rPr lang="sr-Latn-CS" sz="7200" dirty="0">
                <a:latin typeface="Calibri" pitchFamily="34" charset="0"/>
                <a:cs typeface="Calibri" pitchFamily="34" charset="0"/>
              </a:rPr>
              <a:t>Razvili </a:t>
            </a:r>
            <a:r>
              <a:rPr lang="sr-Latn-CS" sz="7200" b="1" dirty="0">
                <a:latin typeface="Calibri" pitchFamily="34" charset="0"/>
                <a:cs typeface="Calibri" pitchFamily="34" charset="0"/>
              </a:rPr>
              <a:t>upitnik o ponašanju lidera 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- LBDQ, (Leader Behavior Description Questionnaire).</a:t>
            </a:r>
          </a:p>
          <a:p>
            <a:pPr>
              <a:buNone/>
            </a:pPr>
            <a:endParaRPr lang="sr-Latn-CS" sz="72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7200" dirty="0">
                <a:latin typeface="Calibri" pitchFamily="34" charset="0"/>
                <a:cs typeface="Calibri" pitchFamily="34" charset="0"/>
              </a:rPr>
              <a:t>utvrdili </a:t>
            </a:r>
            <a:r>
              <a:rPr lang="sr-Latn-CS" sz="7200" b="1" dirty="0">
                <a:latin typeface="Calibri" pitchFamily="34" charset="0"/>
                <a:cs typeface="Calibri" pitchFamily="34" charset="0"/>
              </a:rPr>
              <a:t>dva osnovna tipa ponašanja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:  </a:t>
            </a:r>
          </a:p>
          <a:p>
            <a:pPr>
              <a:lnSpc>
                <a:spcPct val="170000"/>
              </a:lnSpc>
              <a:buFontTx/>
              <a:buChar char="-"/>
            </a:pPr>
            <a:r>
              <a:rPr lang="sr-Latn-CS" sz="7200" b="1" dirty="0">
                <a:latin typeface="Calibri" pitchFamily="34" charset="0"/>
                <a:cs typeface="Calibri" pitchFamily="34" charset="0"/>
              </a:rPr>
              <a:t>iniciranje strukture 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(</a:t>
            </a:r>
            <a:r>
              <a:rPr lang="sr-Latn-CS" sz="7200" i="1" dirty="0">
                <a:latin typeface="Calibri" pitchFamily="34" charset="0"/>
                <a:cs typeface="Calibri" pitchFamily="34" charset="0"/>
              </a:rPr>
              <a:t>ponašanje usmereno na zadatke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, obuhvata organizaciju posla, strukturisanje radnih sadržaja, raspodelu odgovornosti, definisanje rokova za radne zadatke),</a:t>
            </a:r>
            <a:endParaRPr lang="sr-Latn-CS" sz="72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  <a:buFontTx/>
              <a:buChar char="-"/>
            </a:pPr>
            <a:r>
              <a:rPr lang="sr-Latn-CS" sz="7200" b="1" dirty="0">
                <a:latin typeface="Calibri" pitchFamily="34" charset="0"/>
                <a:cs typeface="Calibri" pitchFamily="34" charset="0"/>
              </a:rPr>
              <a:t>uvažavanje 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(</a:t>
            </a:r>
            <a:r>
              <a:rPr lang="sr-Latn-CS" sz="7200" i="1" dirty="0">
                <a:latin typeface="Calibri" pitchFamily="34" charset="0"/>
                <a:cs typeface="Calibri" pitchFamily="34" charset="0"/>
              </a:rPr>
              <a:t>ponašanje usmereno na odnose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, obuhvata izgradnju drugarskih odnosa, poštovanja, poverenja, veza između lidera i sledbenika)</a:t>
            </a:r>
            <a:r>
              <a:rPr lang="sr-Latn-CS" sz="7200" b="1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FontTx/>
              <a:buChar char="-"/>
            </a:pPr>
            <a:endParaRPr lang="sr-Latn-CS" sz="7200" b="1" dirty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Latn-CS" sz="7200" dirty="0">
                <a:latin typeface="Calibri" pitchFamily="34" charset="0"/>
                <a:cs typeface="Calibri" pitchFamily="34" charset="0"/>
              </a:rPr>
              <a:t>Stepen u kome je lider pokazao jedan tip ponašanja nije povezan sa stepenom u kome je pokazao drugi tip ponašanja.</a:t>
            </a:r>
          </a:p>
          <a:p>
            <a:pPr>
              <a:buFont typeface="Wingdings" pitchFamily="2" charset="2"/>
              <a:buChar char="§"/>
            </a:pPr>
            <a:endParaRPr lang="sr-Latn-CS" sz="7200" dirty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Latn-CS" sz="7200" dirty="0">
                <a:latin typeface="Calibri" pitchFamily="34" charset="0"/>
                <a:cs typeface="Calibri" pitchFamily="34" charset="0"/>
              </a:rPr>
              <a:t>U zavisnosti od situacije, nekada je najefikasniji visok stepen uvažavanja, a u nekima je to visok stepen iniciranja strukture.</a:t>
            </a:r>
          </a:p>
          <a:p>
            <a:pPr>
              <a:buNone/>
            </a:pPr>
            <a:endParaRPr lang="sr-Latn-CS" sz="7200" dirty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Latn-CS" sz="7200" dirty="0">
                <a:latin typeface="Calibri" pitchFamily="34" charset="0"/>
                <a:cs typeface="Calibri" pitchFamily="34" charset="0"/>
              </a:rPr>
              <a:t>Dokazano je da je naglašena sposobnost za oba tipa ponašanja najbolja forma liderstva.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-2286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Pristup stilu liderstva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85800"/>
            <a:ext cx="8458200" cy="6019800"/>
          </a:xfrm>
        </p:spPr>
        <p:txBody>
          <a:bodyPr>
            <a:normAutofit fontScale="25000" lnSpcReduction="20000"/>
          </a:bodyPr>
          <a:lstStyle/>
          <a:p>
            <a:r>
              <a:rPr lang="sr-Latn-CS" sz="8000" b="1" dirty="0">
                <a:latin typeface="Calibri" pitchFamily="34" charset="0"/>
                <a:cs typeface="Calibri" pitchFamily="34" charset="0"/>
              </a:rPr>
              <a:t>Istraživanja na Univerzitetu u Mičigenu </a:t>
            </a:r>
            <a:r>
              <a:rPr lang="sr-Latn-CS" sz="8000" dirty="0">
                <a:latin typeface="Calibri" pitchFamily="34" charset="0"/>
                <a:cs typeface="Calibri" pitchFamily="34" charset="0"/>
              </a:rPr>
              <a:t>(posebna pažnja posvećena je uticaju lidera na performanse u malim grupama).</a:t>
            </a:r>
          </a:p>
          <a:p>
            <a:pPr>
              <a:buNone/>
            </a:pPr>
            <a:endParaRPr lang="sr-Latn-CS" sz="8000" dirty="0">
              <a:latin typeface="Calibri" pitchFamily="34" charset="0"/>
              <a:cs typeface="Calibri" pitchFamily="34" charset="0"/>
            </a:endParaRPr>
          </a:p>
          <a:p>
            <a:r>
              <a:rPr lang="sr-Latn-CS" sz="8000" dirty="0">
                <a:latin typeface="Calibri" pitchFamily="34" charset="0"/>
                <a:cs typeface="Calibri" pitchFamily="34" charset="0"/>
              </a:rPr>
              <a:t>utvrdili </a:t>
            </a:r>
            <a:r>
              <a:rPr lang="sr-Latn-CS" sz="8000" b="1" dirty="0">
                <a:latin typeface="Calibri" pitchFamily="34" charset="0"/>
                <a:cs typeface="Calibri" pitchFamily="34" charset="0"/>
              </a:rPr>
              <a:t>dva osnovna tipa ponašanja:</a:t>
            </a:r>
          </a:p>
          <a:p>
            <a:pPr>
              <a:lnSpc>
                <a:spcPct val="170000"/>
              </a:lnSpc>
              <a:buFontTx/>
              <a:buChar char="-"/>
            </a:pPr>
            <a:r>
              <a:rPr lang="sr-Latn-CS" sz="8000" b="1" dirty="0">
                <a:latin typeface="Calibri" pitchFamily="34" charset="0"/>
                <a:cs typeface="Calibri" pitchFamily="34" charset="0"/>
              </a:rPr>
              <a:t>orijentacija na proizvodnju </a:t>
            </a:r>
            <a:r>
              <a:rPr lang="sr-Latn-CS" sz="8000" dirty="0">
                <a:latin typeface="Calibri" pitchFamily="34" charset="0"/>
                <a:cs typeface="Calibri" pitchFamily="34" charset="0"/>
              </a:rPr>
              <a:t>(</a:t>
            </a:r>
            <a:r>
              <a:rPr lang="sr-Latn-CS" sz="8000" i="1" dirty="0">
                <a:latin typeface="Calibri" pitchFamily="34" charset="0"/>
                <a:cs typeface="Calibri" pitchFamily="34" charset="0"/>
              </a:rPr>
              <a:t>iniciranje strukture, ponašanje usmereno na zadatke) - </a:t>
            </a:r>
            <a:r>
              <a:rPr lang="sr-Latn-CS" sz="8000" dirty="0">
                <a:latin typeface="Calibri" pitchFamily="34" charset="0"/>
                <a:cs typeface="Calibri" pitchFamily="34" charset="0"/>
              </a:rPr>
              <a:t>ponašanje u kome su naglašeni tehnički i proizvodni aspekti posla (radnici se posmatraju kao sredstvo za obavljanje posla) i</a:t>
            </a:r>
            <a:endParaRPr lang="sr-Latn-CS" sz="80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  <a:buFontTx/>
              <a:buChar char="-"/>
            </a:pPr>
            <a:r>
              <a:rPr lang="sr-Latn-CS" sz="8000" b="1" dirty="0">
                <a:latin typeface="Calibri" pitchFamily="34" charset="0"/>
                <a:cs typeface="Calibri" pitchFamily="34" charset="0"/>
              </a:rPr>
              <a:t>orijentacija na zaposlene </a:t>
            </a:r>
            <a:r>
              <a:rPr lang="sr-Latn-CS" sz="8000" dirty="0">
                <a:latin typeface="Calibri" pitchFamily="34" charset="0"/>
                <a:cs typeface="Calibri" pitchFamily="34" charset="0"/>
              </a:rPr>
              <a:t>(</a:t>
            </a:r>
            <a:r>
              <a:rPr lang="sr-Latn-CS" sz="8000" i="1" dirty="0">
                <a:latin typeface="Calibri" pitchFamily="34" charset="0"/>
                <a:cs typeface="Calibri" pitchFamily="34" charset="0"/>
              </a:rPr>
              <a:t>uvažavanje, ponašanje usmereno na odnose) - </a:t>
            </a:r>
            <a:r>
              <a:rPr lang="sr-Latn-CS" sz="8000" dirty="0">
                <a:latin typeface="Calibri" pitchFamily="34" charset="0"/>
                <a:cs typeface="Calibri" pitchFamily="34" charset="0"/>
              </a:rPr>
              <a:t>izraženo interesovanje za međuljudske odnose, uvažavanje potreba i individualnosti radnika</a:t>
            </a:r>
            <a:r>
              <a:rPr lang="sr-Latn-CS" sz="8000" b="1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FontTx/>
              <a:buChar char="-"/>
            </a:pPr>
            <a:endParaRPr lang="sr-Latn-CS" sz="8000" b="1" dirty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Latn-CS" sz="8000" i="1" dirty="0">
                <a:latin typeface="Calibri" pitchFamily="34" charset="0"/>
                <a:cs typeface="Calibri" pitchFamily="34" charset="0"/>
              </a:rPr>
              <a:t>Prvobitan zaključak</a:t>
            </a:r>
            <a:r>
              <a:rPr lang="sr-Latn-CS" sz="8000" dirty="0">
                <a:latin typeface="Calibri" pitchFamily="34" charset="0"/>
                <a:cs typeface="Calibri" pitchFamily="34" charset="0"/>
              </a:rPr>
              <a:t>: lideri koji su orijentisani na proizvodnju manje su orijentisani na zaposlene i suprotno.</a:t>
            </a:r>
          </a:p>
          <a:p>
            <a:pPr>
              <a:buFont typeface="Wingdings" pitchFamily="2" charset="2"/>
              <a:buChar char="§"/>
            </a:pPr>
            <a:endParaRPr lang="sr-Latn-CS" sz="8000" dirty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Latn-CS" sz="8000" i="1" dirty="0">
                <a:latin typeface="Calibri" pitchFamily="34" charset="0"/>
                <a:cs typeface="Calibri" pitchFamily="34" charset="0"/>
              </a:rPr>
              <a:t>Preinačeni zaključak</a:t>
            </a:r>
            <a:r>
              <a:rPr lang="sr-Latn-CS" sz="8000" dirty="0">
                <a:latin typeface="Calibri" pitchFamily="34" charset="0"/>
                <a:cs typeface="Calibri" pitchFamily="34" charset="0"/>
              </a:rPr>
              <a:t>: ova dva tipa ponašanja definisali su kao dve međusobno nezavisne liderske orijentacije.</a:t>
            </a:r>
          </a:p>
          <a:p>
            <a:pPr>
              <a:buFont typeface="Wingdings" pitchFamily="2" charset="2"/>
              <a:buChar char="§"/>
            </a:pPr>
            <a:endParaRPr lang="sr-Latn-CS" dirty="0"/>
          </a:p>
          <a:p>
            <a:pPr>
              <a:buFont typeface="Wingdings" pitchFamily="2" charset="2"/>
              <a:buChar char="§"/>
            </a:pPr>
            <a:endParaRPr lang="sr-Latn-C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3048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Pristup stilu liderstva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664" y="685800"/>
            <a:ext cx="8382000" cy="6096000"/>
          </a:xfrm>
        </p:spPr>
        <p:txBody>
          <a:bodyPr>
            <a:normAutofit fontScale="25000" lnSpcReduction="20000"/>
          </a:bodyPr>
          <a:lstStyle/>
          <a:p>
            <a:r>
              <a:rPr lang="sr-Latn-CS" sz="7200" dirty="0">
                <a:latin typeface="Calibri" pitchFamily="34" charset="0"/>
                <a:cs typeface="Calibri" pitchFamily="34" charset="0"/>
              </a:rPr>
              <a:t>Blakeova i Moutonova </a:t>
            </a:r>
            <a:r>
              <a:rPr lang="sr-Latn-CS" sz="7200" b="1" dirty="0">
                <a:latin typeface="Calibri" pitchFamily="34" charset="0"/>
                <a:cs typeface="Calibri" pitchFamily="34" charset="0"/>
              </a:rPr>
              <a:t>menadžerska (liderska) mreža </a:t>
            </a:r>
          </a:p>
          <a:p>
            <a:pPr>
              <a:buNone/>
            </a:pPr>
            <a:endParaRPr lang="sr-Latn-CS" sz="7200" b="1" dirty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Latn-CS" sz="7200" dirty="0">
                <a:latin typeface="Calibri" pitchFamily="34" charset="0"/>
                <a:cs typeface="Calibri" pitchFamily="34" charset="0"/>
              </a:rPr>
              <a:t>Razvili model za obuku menadžera u kome je opisano </a:t>
            </a:r>
            <a:r>
              <a:rPr lang="sr-Latn-CS" sz="7200" b="1" dirty="0">
                <a:latin typeface="Calibri" pitchFamily="34" charset="0"/>
                <a:cs typeface="Calibri" pitchFamily="34" charset="0"/>
              </a:rPr>
              <a:t>lidersko ponašanje 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kroz matricu unutar dve ose: </a:t>
            </a:r>
          </a:p>
          <a:p>
            <a:pPr>
              <a:buNone/>
            </a:pPr>
            <a:endParaRPr lang="sr-Latn-CS" sz="7200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sr-Latn-CS" sz="7200" b="1" dirty="0">
                <a:latin typeface="Calibri" pitchFamily="34" charset="0"/>
                <a:cs typeface="Calibri" pitchFamily="34" charset="0"/>
              </a:rPr>
              <a:t>briga za proizvodnju (rezultate) 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– način na koji lider sprovodi organizacione zadatke (obuhvata veliki broj aktivnosti)</a:t>
            </a:r>
            <a:r>
              <a:rPr lang="sr-Latn-CS" sz="7200" b="1" dirty="0">
                <a:latin typeface="Calibri" pitchFamily="34" charset="0"/>
                <a:cs typeface="Calibri" pitchFamily="34" charset="0"/>
              </a:rPr>
              <a:t> i </a:t>
            </a:r>
          </a:p>
          <a:p>
            <a:pPr>
              <a:buNone/>
            </a:pPr>
            <a:endParaRPr lang="sr-Latn-CS" sz="7200" b="1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sr-Latn-CS" sz="7200" b="1" dirty="0">
                <a:latin typeface="Calibri" pitchFamily="34" charset="0"/>
                <a:cs typeface="Calibri" pitchFamily="34" charset="0"/>
              </a:rPr>
              <a:t>briga za ljude 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– način na koji lider tretira zaposlene u organizaciji.</a:t>
            </a:r>
          </a:p>
          <a:p>
            <a:pPr>
              <a:buFontTx/>
              <a:buChar char="-"/>
            </a:pPr>
            <a:endParaRPr lang="sr-Latn-CS" sz="7200" dirty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Latn-CS" sz="7200" dirty="0">
                <a:latin typeface="Calibri" pitchFamily="34" charset="0"/>
                <a:cs typeface="Calibri" pitchFamily="34" charset="0"/>
              </a:rPr>
              <a:t>Liderska (menadžerska) mreža spaja brigu za rezultate i brigu za ljude u model koji sadrži dve ose koje se presecaju.</a:t>
            </a:r>
          </a:p>
          <a:p>
            <a:pPr>
              <a:buFont typeface="Wingdings" pitchFamily="2" charset="2"/>
              <a:buChar char="§"/>
            </a:pPr>
            <a:r>
              <a:rPr lang="sr-Latn-CS" sz="7200" i="1" dirty="0">
                <a:latin typeface="Calibri" pitchFamily="34" charset="0"/>
                <a:cs typeface="Calibri" pitchFamily="34" charset="0"/>
              </a:rPr>
              <a:t>Horizontalna osa 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predstavlja brigu lidera za rezultate, a </a:t>
            </a:r>
            <a:r>
              <a:rPr lang="sr-Latn-CS" sz="7200" i="1" dirty="0">
                <a:latin typeface="Calibri" pitchFamily="34" charset="0"/>
                <a:cs typeface="Calibri" pitchFamily="34" charset="0"/>
              </a:rPr>
              <a:t>vertikalna osa 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predstavlja brigu lidera za ljude.</a:t>
            </a:r>
          </a:p>
          <a:p>
            <a:pPr>
              <a:buFont typeface="Wingdings" pitchFamily="2" charset="2"/>
              <a:buChar char="§"/>
            </a:pPr>
            <a:r>
              <a:rPr lang="sr-Latn-CS" sz="7200" dirty="0">
                <a:latin typeface="Calibri" pitchFamily="34" charset="0"/>
                <a:cs typeface="Calibri" pitchFamily="34" charset="0"/>
              </a:rPr>
              <a:t>Na svakoj osi nacrtana je </a:t>
            </a:r>
            <a:r>
              <a:rPr lang="sr-Latn-CS" sz="7200" i="1" dirty="0">
                <a:latin typeface="Calibri" pitchFamily="34" charset="0"/>
                <a:cs typeface="Calibri" pitchFamily="34" charset="0"/>
              </a:rPr>
              <a:t>skala koja sadrži 9 poena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, od kojih broj 1 predstavlja </a:t>
            </a:r>
            <a:r>
              <a:rPr lang="sr-Latn-CS" sz="7200" i="1" dirty="0">
                <a:latin typeface="Calibri" pitchFamily="34" charset="0"/>
                <a:cs typeface="Calibri" pitchFamily="34" charset="0"/>
              </a:rPr>
              <a:t>minimalnu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, a broj 9 </a:t>
            </a:r>
            <a:r>
              <a:rPr lang="sr-Latn-CS" sz="7200" i="1" dirty="0">
                <a:latin typeface="Calibri" pitchFamily="34" charset="0"/>
                <a:cs typeface="Calibri" pitchFamily="34" charset="0"/>
              </a:rPr>
              <a:t>maksimalnu brigu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None/>
            </a:pPr>
            <a:endParaRPr lang="sr-Latn-CS" sz="7200" dirty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Latn-CS" sz="7200" i="1" dirty="0">
                <a:latin typeface="Calibri" pitchFamily="34" charset="0"/>
                <a:cs typeface="Calibri" pitchFamily="34" charset="0"/>
              </a:rPr>
              <a:t>Spajanjem rezultata 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svake od osa mogu da se prikažu </a:t>
            </a:r>
            <a:r>
              <a:rPr lang="sr-Latn-CS" sz="7200" i="1" dirty="0">
                <a:latin typeface="Calibri" pitchFamily="34" charset="0"/>
                <a:cs typeface="Calibri" pitchFamily="34" charset="0"/>
              </a:rPr>
              <a:t>različiti stilovi liderstva.</a:t>
            </a:r>
          </a:p>
          <a:p>
            <a:pPr>
              <a:buNone/>
            </a:pPr>
            <a:r>
              <a:rPr lang="sr-Latn-CS" sz="7200" dirty="0"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sr-Latn-CS" sz="7200" dirty="0">
                <a:latin typeface="Calibri" pitchFamily="34" charset="0"/>
                <a:cs typeface="Calibri" pitchFamily="34" charset="0"/>
              </a:rPr>
              <a:t>Na liderskoj mreži može se uočiti  </a:t>
            </a:r>
            <a:r>
              <a:rPr lang="sr-Latn-CS" sz="7200" b="1" dirty="0">
                <a:latin typeface="Calibri" pitchFamily="34" charset="0"/>
                <a:cs typeface="Calibri" pitchFamily="34" charset="0"/>
              </a:rPr>
              <a:t>pet glavnih stilova liderstva: autoritarni, menadžment (9,1),  humani menadžment (1,9), oslabljeni menadžment (1,1), kompromisni menadžment (5,5) i timski menadžment (9,9)</a:t>
            </a:r>
            <a:r>
              <a:rPr lang="sr-Latn-CS" sz="7200" dirty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Miljan\My Documents\Liderstvo\New Doc 2017-12-03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0"/>
            <a:ext cx="81534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-3048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Pristup stilu liderstva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04800"/>
            <a:ext cx="8991600" cy="6477000"/>
          </a:xfrm>
        </p:spPr>
        <p:txBody>
          <a:bodyPr>
            <a:noAutofit/>
          </a:bodyPr>
          <a:lstStyle/>
          <a:p>
            <a:r>
              <a:rPr lang="sr-Latn-CS" sz="1600" b="1" dirty="0">
                <a:latin typeface="Calibri" pitchFamily="34" charset="0"/>
                <a:cs typeface="Calibri" pitchFamily="34" charset="0"/>
              </a:rPr>
              <a:t>Pet glavnih stilova liderstva: </a:t>
            </a:r>
          </a:p>
          <a:p>
            <a:pPr>
              <a:lnSpc>
                <a:spcPct val="170000"/>
              </a:lnSpc>
              <a:buFontTx/>
              <a:buChar char="-"/>
            </a:pPr>
            <a:r>
              <a:rPr lang="sr-Latn-CS" sz="1600" b="1" dirty="0">
                <a:latin typeface="Calibri" pitchFamily="34" charset="0"/>
                <a:cs typeface="Calibri" pitchFamily="34" charset="0"/>
              </a:rPr>
              <a:t>autoritarni, menadžment (9,1) 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- ovaj stil pokreću rezultati, a ljudi se posmatraju kao sredstvo da se oni postignu;  lider 9,1 voli kontrolu,  zahtevan je, autoritativan i energičan</a:t>
            </a:r>
            <a:r>
              <a:rPr lang="sr-Latn-CS" sz="1600" b="1" dirty="0">
                <a:latin typeface="Calibri" pitchFamily="34" charset="0"/>
                <a:cs typeface="Calibri" pitchFamily="34" charset="0"/>
              </a:rPr>
              <a:t>, </a:t>
            </a:r>
          </a:p>
          <a:p>
            <a:pPr>
              <a:buNone/>
            </a:pPr>
            <a:r>
              <a:rPr lang="sr-Latn-CS" sz="1600" b="1" dirty="0"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lnSpc>
                <a:spcPct val="170000"/>
              </a:lnSpc>
              <a:buFontTx/>
              <a:buChar char="-"/>
            </a:pPr>
            <a:r>
              <a:rPr lang="sr-Latn-CS" sz="1600" b="1" dirty="0">
                <a:latin typeface="Calibri" pitchFamily="34" charset="0"/>
                <a:cs typeface="Calibri" pitchFamily="34" charset="0"/>
              </a:rPr>
              <a:t>humani (Country Club) menadžment (1,9) 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- slaba zabrinutost za rezultate, a izražena briga za međuljudske odnose; lider 1,9 je kooperativan, spreman da pomogne, uteši, nije sklon konfliktu</a:t>
            </a:r>
            <a:r>
              <a:rPr lang="sr-Latn-CS" sz="1600" b="1" dirty="0">
                <a:latin typeface="Calibri" pitchFamily="34" charset="0"/>
                <a:cs typeface="Calibri" pitchFamily="34" charset="0"/>
              </a:rPr>
              <a:t>, </a:t>
            </a:r>
          </a:p>
          <a:p>
            <a:pPr>
              <a:buNone/>
            </a:pPr>
            <a:endParaRPr lang="sr-Latn-CS" sz="16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  <a:buFontTx/>
              <a:buChar char="-"/>
            </a:pPr>
            <a:r>
              <a:rPr lang="sr-Latn-CS" sz="1600" b="1" dirty="0">
                <a:latin typeface="Calibri" pitchFamily="34" charset="0"/>
                <a:cs typeface="Calibri" pitchFamily="34" charset="0"/>
              </a:rPr>
              <a:t>oslabljeni menadžment (1,1) 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- lider 1,1 ne vodi računa ni o zadacima ni o međuljudskim odnosima, malo kontaktira sa sledbenicima, indiferentan je, neposvećen, povučen i bezvoljan</a:t>
            </a:r>
            <a:r>
              <a:rPr lang="sr-Latn-CS" sz="1600" b="1" dirty="0">
                <a:latin typeface="Calibri" pitchFamily="34" charset="0"/>
                <a:cs typeface="Calibri" pitchFamily="34" charset="0"/>
              </a:rPr>
              <a:t>,  </a:t>
            </a:r>
          </a:p>
          <a:p>
            <a:pPr>
              <a:buNone/>
            </a:pPr>
            <a:endParaRPr lang="sr-Latn-CS" sz="16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  <a:buFontTx/>
              <a:buChar char="-"/>
            </a:pPr>
            <a:r>
              <a:rPr lang="sr-Latn-CS" sz="1600" b="1" dirty="0">
                <a:latin typeface="Calibri" pitchFamily="34" charset="0"/>
                <a:cs typeface="Calibri" pitchFamily="34" charset="0"/>
              </a:rPr>
              <a:t>kompromisni menadžment (5,5) 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- lider 5,5 je spreman na kompromis, umereno zainteresovan i za zadatke i za ljude, daje prednost srednjim rešenjima</a:t>
            </a:r>
            <a:r>
              <a:rPr lang="sr-Latn-CS" sz="1600" b="1" dirty="0">
                <a:latin typeface="Calibri" pitchFamily="34" charset="0"/>
                <a:cs typeface="Calibri" pitchFamily="34" charset="0"/>
              </a:rPr>
              <a:t>, </a:t>
            </a:r>
          </a:p>
          <a:p>
            <a:pPr>
              <a:buNone/>
            </a:pPr>
            <a:endParaRPr lang="sr-Latn-CS" sz="16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70000"/>
              </a:lnSpc>
              <a:buFontTx/>
              <a:buChar char="-"/>
            </a:pPr>
            <a:r>
              <a:rPr lang="sr-Latn-CS" sz="1600" b="1" dirty="0">
                <a:latin typeface="Calibri" pitchFamily="34" charset="0"/>
                <a:cs typeface="Calibri" pitchFamily="34" charset="0"/>
              </a:rPr>
              <a:t>timski menadžment (9,9) </a:t>
            </a:r>
            <a:r>
              <a:rPr lang="sr-Latn-CS" sz="1600" dirty="0">
                <a:latin typeface="Calibri" pitchFamily="34" charset="0"/>
                <a:cs typeface="Calibri" pitchFamily="34" charset="0"/>
              </a:rPr>
              <a:t>- promoviše se visok nivo participacije i timski rad u organizaciji i zadovoljavaju se osnovne potrebe zaposlenih da bi bili posvećeni poslu; lider 9,9 podstiče učešće, odlučan je, razjašnjava prioritete, prati sve do kraja, otvoren je za sugestije i uživa u poslu.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9144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Prednosti (snage) pristupa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19200"/>
            <a:ext cx="8001000" cy="5181600"/>
          </a:xfrm>
        </p:spPr>
        <p:txBody>
          <a:bodyPr>
            <a:normAutofit fontScale="85000" lnSpcReduction="10000"/>
          </a:bodyPr>
          <a:lstStyle/>
          <a:p>
            <a:pPr marL="596646" indent="-514350">
              <a:buNone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1.  Sa pojavom ovog pristupa proširen je obim istraživanja o liderstvu.</a:t>
            </a:r>
          </a:p>
          <a:p>
            <a:pPr marL="596646" indent="-514350">
              <a:buNone/>
            </a:pPr>
            <a:endParaRPr lang="sr-Latn-CS" dirty="0">
              <a:latin typeface="Calibri" pitchFamily="34" charset="0"/>
              <a:cs typeface="Calibri" pitchFamily="34" charset="0"/>
            </a:endParaRPr>
          </a:p>
          <a:p>
            <a:pPr marL="596646" indent="-514350">
              <a:buNone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2.  Veliki broj različitih studija smatra da je ovo pouzdan pristup.</a:t>
            </a:r>
          </a:p>
          <a:p>
            <a:pPr marL="596646" indent="-514350">
              <a:buNone/>
            </a:pPr>
            <a:endParaRPr lang="sr-Latn-CS" dirty="0">
              <a:latin typeface="Calibri" pitchFamily="34" charset="0"/>
              <a:cs typeface="Calibri" pitchFamily="34" charset="0"/>
            </a:endParaRPr>
          </a:p>
          <a:p>
            <a:pPr marL="596646" indent="-514350">
              <a:buNone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3.  Podvlači važnost dve ključne dimenzije liderskog  ponašanja: usmerenost na zadatke i usmerenost na odnose.</a:t>
            </a:r>
          </a:p>
          <a:p>
            <a:pPr marL="596646" indent="-514350">
              <a:buNone/>
            </a:pPr>
            <a:endParaRPr lang="sr-Latn-CS" dirty="0">
              <a:latin typeface="Calibri" pitchFamily="34" charset="0"/>
              <a:cs typeface="Calibri" pitchFamily="34" charset="0"/>
            </a:endParaRPr>
          </a:p>
          <a:p>
            <a:pPr marL="596646" indent="-514350">
              <a:buNone/>
            </a:pPr>
            <a:r>
              <a:rPr lang="sr-Latn-CS" dirty="0">
                <a:latin typeface="Calibri" pitchFamily="34" charset="0"/>
                <a:cs typeface="Calibri" pitchFamily="34" charset="0"/>
              </a:rPr>
              <a:t>4. Pristup nudi široku konceptualnu mapu koja koristi za razumevanje sopstvenog liderskog ponašanja.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3810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b="1" dirty="0">
                <a:latin typeface="Calibri" pitchFamily="34" charset="0"/>
                <a:cs typeface="Calibri" pitchFamily="34" charset="0"/>
              </a:rPr>
              <a:t>Kritike pristupa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763000" cy="5410200"/>
          </a:xfrm>
        </p:spPr>
        <p:txBody>
          <a:bodyPr>
            <a:noAutofit/>
          </a:bodyPr>
          <a:lstStyle/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1.  Istraživači nisu uspeli da povežu ponašanje lidera (zadatke i odnose) sa rezultatima </a:t>
            </a: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kao što su moral, zadovoljstvo poslom i produktivnost.</a:t>
            </a:r>
          </a:p>
          <a:p>
            <a:pPr marL="596646" indent="-514350"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2.  Istraživači nisu uspeli da ustanove univerzalan skup liderskih  ponašanja koji bi </a:t>
            </a: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dosledno rezultirao efektivnim liderstvom.</a:t>
            </a:r>
          </a:p>
          <a:p>
            <a:pPr marL="596646" indent="-514350"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3.  Ovaj pristup naglašava, ali ne uspeva u potpunosti da dokaže pretpostavku da je </a:t>
            </a: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najefektivniji stil liderstva stil maksimalnih rezultata (tj. snažna usmerenost i na zadatke i </a:t>
            </a: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na odnose).</a:t>
            </a:r>
          </a:p>
          <a:p>
            <a:pPr marL="596646" indent="-514350">
              <a:buNone/>
            </a:pPr>
            <a:endParaRPr lang="sr-Latn-CS" sz="1800" dirty="0">
              <a:latin typeface="Calibri" pitchFamily="34" charset="0"/>
              <a:cs typeface="Calibri" pitchFamily="34" charset="0"/>
            </a:endParaRP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4.  Pristup ne predstavlja prečišćenu teoriju sa uredno strukturisanim nizom preporuka </a:t>
            </a:r>
          </a:p>
          <a:p>
            <a:pPr marL="596646" indent="-514350">
              <a:lnSpc>
                <a:spcPct val="170000"/>
              </a:lnSpc>
              <a:buNone/>
            </a:pPr>
            <a:r>
              <a:rPr lang="sr-Latn-CS" sz="1800" dirty="0">
                <a:latin typeface="Calibri" pitchFamily="34" charset="0"/>
                <a:cs typeface="Calibri" pitchFamily="34" charset="0"/>
              </a:rPr>
              <a:t>za efektivno lidersko ponašanje.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1090</TotalTime>
  <Words>3033</Words>
  <Application>Microsoft Office PowerPoint</Application>
  <PresentationFormat>On-screen Show (4:3)</PresentationFormat>
  <Paragraphs>336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Calibri</vt:lpstr>
      <vt:lpstr>Gill Sans MT</vt:lpstr>
      <vt:lpstr>Verdana</vt:lpstr>
      <vt:lpstr>Wingdings</vt:lpstr>
      <vt:lpstr>Wingdings 2</vt:lpstr>
      <vt:lpstr>Solstice</vt:lpstr>
      <vt:lpstr>LIDERSTVO dr Jelisaveta Vučković</vt:lpstr>
      <vt:lpstr>UVOD</vt:lpstr>
      <vt:lpstr>Definicija i njene komponente </vt:lpstr>
      <vt:lpstr>Liderstvo kao osobina naspram liderstva kao porocesa</vt:lpstr>
      <vt:lpstr>Formalno naspram neformalnog liderstva </vt:lpstr>
      <vt:lpstr>Liderstvo i moć </vt:lpstr>
      <vt:lpstr>Liderstvo i moć </vt:lpstr>
      <vt:lpstr>Liderstvo i prinuda </vt:lpstr>
      <vt:lpstr>Liderstvo i menadžment </vt:lpstr>
      <vt:lpstr>Pristup liderstvu kao skupu osobina</vt:lpstr>
      <vt:lpstr>Pristup liderstvu kao skupu osobina</vt:lpstr>
      <vt:lpstr>Pristup liderstvu kao skupu osobina</vt:lpstr>
      <vt:lpstr>Pristup liderstvu kao skupu osobina</vt:lpstr>
      <vt:lpstr>Pristup liderstvu kao skupu osobina</vt:lpstr>
      <vt:lpstr>Prednosti (snage) pristupa</vt:lpstr>
      <vt:lpstr>Kritike pristupa</vt:lpstr>
      <vt:lpstr>Pristup liderstvu kao skupu veština</vt:lpstr>
      <vt:lpstr>Pristup liderstvu kao skupu tri veštine</vt:lpstr>
      <vt:lpstr>Pristup liderstvu kao skupu tri veštine</vt:lpstr>
      <vt:lpstr>Model liderstva kao skupa veština</vt:lpstr>
      <vt:lpstr>Model liderstva kao skupa veština</vt:lpstr>
      <vt:lpstr>Model liderstva kao skupa veština</vt:lpstr>
      <vt:lpstr>Model liderstva kao skupa veština</vt:lpstr>
      <vt:lpstr>Prednosti (snage) pristupa</vt:lpstr>
      <vt:lpstr>Kritike pristupa</vt:lpstr>
      <vt:lpstr>Pristup stilu liderstva</vt:lpstr>
      <vt:lpstr>Pristup stilu liderstva</vt:lpstr>
      <vt:lpstr>Pristup stilu liderstva</vt:lpstr>
      <vt:lpstr>Pristup stilu liderstva</vt:lpstr>
      <vt:lpstr>PowerPoint Presentation</vt:lpstr>
      <vt:lpstr>Pristup stilu liderstva</vt:lpstr>
      <vt:lpstr>Prednosti (snage) pristupa</vt:lpstr>
      <vt:lpstr>Kritike pristupa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LIDERSTVO</dc:title>
  <dc:creator>Blue</dc:creator>
  <cp:lastModifiedBy>Miwshovi</cp:lastModifiedBy>
  <cp:revision>130</cp:revision>
  <dcterms:created xsi:type="dcterms:W3CDTF">2017-12-03T19:27:46Z</dcterms:created>
  <dcterms:modified xsi:type="dcterms:W3CDTF">2025-04-28T11:38:03Z</dcterms:modified>
</cp:coreProperties>
</file>