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344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33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57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3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8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005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33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6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95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9398" y="2502865"/>
            <a:ext cx="6985203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950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8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79398" y="2502865"/>
            <a:ext cx="6985203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KONTINGENTNA </a:t>
            </a:r>
            <a:r>
              <a:rPr spc="-10" dirty="0"/>
              <a:t>TEORIJA</a:t>
            </a:r>
            <a:br>
              <a:rPr lang="sr-Latn-RS" spc="-10"/>
            </a:br>
            <a:br>
              <a:rPr lang="sr-Latn-RS" spc="-10"/>
            </a:br>
            <a:r>
              <a:rPr lang="sr-Latn-RS" sz="2000" spc="-10"/>
              <a:t>dr Jelisaveta vučković</a:t>
            </a:r>
            <a:endParaRPr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831959"/>
            <a:ext cx="657134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1351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Karakteristike</a:t>
            </a:r>
            <a:r>
              <a:rPr spc="-250" dirty="0"/>
              <a:t> </a:t>
            </a:r>
            <a:r>
              <a:rPr spc="-10" dirty="0"/>
              <a:t>pristupa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762000" y="2209800"/>
            <a:ext cx="7252834" cy="4219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62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400" dirty="0"/>
              <a:t>efektivnost</a:t>
            </a:r>
            <a:r>
              <a:rPr sz="2400" spc="260" dirty="0"/>
              <a:t> </a:t>
            </a:r>
            <a:r>
              <a:rPr sz="2400" dirty="0"/>
              <a:t>lidera</a:t>
            </a:r>
            <a:r>
              <a:rPr sz="2400" spc="250" dirty="0"/>
              <a:t> </a:t>
            </a:r>
            <a:r>
              <a:rPr sz="2400" dirty="0"/>
              <a:t>zavisi</a:t>
            </a:r>
            <a:r>
              <a:rPr sz="2400" spc="265" dirty="0"/>
              <a:t> </a:t>
            </a:r>
            <a:r>
              <a:rPr sz="2400" dirty="0"/>
              <a:t>od</a:t>
            </a:r>
            <a:r>
              <a:rPr sz="2400" spc="250" dirty="0"/>
              <a:t> </a:t>
            </a:r>
            <a:r>
              <a:rPr sz="2400" dirty="0"/>
              <a:t>toga</a:t>
            </a:r>
            <a:r>
              <a:rPr sz="2400" spc="250" dirty="0"/>
              <a:t> </a:t>
            </a:r>
            <a:r>
              <a:rPr sz="2400" dirty="0"/>
              <a:t>u</a:t>
            </a:r>
            <a:r>
              <a:rPr sz="2400" spc="250" dirty="0"/>
              <a:t> </a:t>
            </a:r>
            <a:r>
              <a:rPr sz="2400" dirty="0"/>
              <a:t>kojoj</a:t>
            </a:r>
            <a:r>
              <a:rPr sz="2400" spc="260" dirty="0"/>
              <a:t> </a:t>
            </a:r>
            <a:r>
              <a:rPr sz="2400" spc="-25" dirty="0"/>
              <a:t>se </a:t>
            </a:r>
            <a:r>
              <a:rPr sz="2400" dirty="0"/>
              <a:t>meri</a:t>
            </a:r>
            <a:r>
              <a:rPr sz="2400" spc="470" dirty="0"/>
              <a:t>  </a:t>
            </a:r>
            <a:r>
              <a:rPr sz="2400" dirty="0"/>
              <a:t>stil</a:t>
            </a:r>
            <a:r>
              <a:rPr sz="2400" spc="470" dirty="0"/>
              <a:t>  </a:t>
            </a:r>
            <a:r>
              <a:rPr sz="2400" dirty="0"/>
              <a:t>lidera</a:t>
            </a:r>
            <a:r>
              <a:rPr sz="2400" spc="465" dirty="0"/>
              <a:t>  </a:t>
            </a:r>
            <a:r>
              <a:rPr sz="2400" dirty="0"/>
              <a:t>uklapa</a:t>
            </a:r>
            <a:r>
              <a:rPr sz="2400" spc="465" dirty="0"/>
              <a:t>  </a:t>
            </a:r>
            <a:r>
              <a:rPr sz="2400" dirty="0"/>
              <a:t>u</a:t>
            </a:r>
            <a:r>
              <a:rPr sz="2400" spc="465" dirty="0"/>
              <a:t>  </a:t>
            </a:r>
            <a:r>
              <a:rPr sz="2400" spc="-10" dirty="0" err="1"/>
              <a:t>odgovarajući</a:t>
            </a:r>
            <a:r>
              <a:rPr sz="2400" spc="-10" dirty="0"/>
              <a:t> </a:t>
            </a:r>
            <a:r>
              <a:rPr sz="2400" spc="-10" dirty="0" err="1"/>
              <a:t>kontekst</a:t>
            </a:r>
            <a:endParaRPr lang="en-US" sz="2400" spc="-10" dirty="0"/>
          </a:p>
          <a:p>
            <a:pPr marL="12700" marR="7620" indent="0" algn="just">
              <a:lnSpc>
                <a:spcPct val="100000"/>
              </a:lnSpc>
              <a:spcBef>
                <a:spcPts val="105"/>
              </a:spcBef>
              <a:buNone/>
              <a:tabLst>
                <a:tab pos="355600" algn="l"/>
              </a:tabLst>
            </a:pPr>
            <a:endParaRPr sz="2400" spc="-10" dirty="0"/>
          </a:p>
          <a:p>
            <a:pPr marL="355600" marR="7620" indent="-342900" algn="just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400" i="1" dirty="0">
                <a:latin typeface="Arial"/>
                <a:cs typeface="Arial"/>
              </a:rPr>
              <a:t>teorija</a:t>
            </a:r>
            <a:r>
              <a:rPr sz="2400" i="1" spc="590" dirty="0">
                <a:latin typeface="Arial"/>
                <a:cs typeface="Arial"/>
              </a:rPr>
              <a:t>  </a:t>
            </a:r>
            <a:r>
              <a:rPr sz="2400" i="1" dirty="0">
                <a:latin typeface="Arial"/>
                <a:cs typeface="Arial"/>
              </a:rPr>
              <a:t>slaganja</a:t>
            </a:r>
            <a:r>
              <a:rPr sz="2400" i="1" spc="585" dirty="0">
                <a:latin typeface="Arial"/>
                <a:cs typeface="Arial"/>
              </a:rPr>
              <a:t>  </a:t>
            </a:r>
            <a:r>
              <a:rPr sz="2400" dirty="0"/>
              <a:t>=</a:t>
            </a:r>
            <a:r>
              <a:rPr sz="2400" spc="640" dirty="0"/>
              <a:t>  </a:t>
            </a:r>
            <a:r>
              <a:rPr sz="2400" dirty="0"/>
              <a:t>usaglašavanje</a:t>
            </a:r>
            <a:r>
              <a:rPr sz="2400" spc="630" dirty="0"/>
              <a:t>  </a:t>
            </a:r>
            <a:r>
              <a:rPr sz="2400" spc="-10" dirty="0"/>
              <a:t>stila </a:t>
            </a:r>
            <a:r>
              <a:rPr sz="2400" dirty="0"/>
              <a:t>lidera</a:t>
            </a:r>
            <a:r>
              <a:rPr sz="2400" spc="-20" dirty="0"/>
              <a:t> </a:t>
            </a:r>
            <a:r>
              <a:rPr sz="2400" dirty="0"/>
              <a:t>sa</a:t>
            </a:r>
            <a:r>
              <a:rPr sz="2400" spc="-30" dirty="0"/>
              <a:t> </a:t>
            </a:r>
            <a:r>
              <a:rPr sz="2400" dirty="0" err="1"/>
              <a:t>odgovarajućom</a:t>
            </a:r>
            <a:r>
              <a:rPr sz="2400" spc="-35" dirty="0"/>
              <a:t> </a:t>
            </a:r>
            <a:r>
              <a:rPr sz="2400" spc="-10" dirty="0" err="1"/>
              <a:t>situacijom</a:t>
            </a:r>
            <a:endParaRPr lang="en-US" sz="2400" spc="-10" dirty="0"/>
          </a:p>
          <a:p>
            <a:pPr marL="12700" marR="7620" indent="0" algn="just">
              <a:lnSpc>
                <a:spcPct val="100000"/>
              </a:lnSpc>
              <a:spcBef>
                <a:spcPts val="770"/>
              </a:spcBef>
              <a:buNone/>
              <a:tabLst>
                <a:tab pos="355600" algn="l"/>
              </a:tabLst>
            </a:pPr>
            <a:endParaRPr sz="2400" spc="-10" dirty="0"/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2400" dirty="0"/>
              <a:t>najpoznatija</a:t>
            </a:r>
            <a:r>
              <a:rPr sz="2400" spc="370" dirty="0"/>
              <a:t>  </a:t>
            </a:r>
            <a:r>
              <a:rPr sz="2400" spc="840" dirty="0"/>
              <a:t>–</a:t>
            </a:r>
            <a:r>
              <a:rPr sz="2400" spc="385" dirty="0"/>
              <a:t>  </a:t>
            </a:r>
            <a:r>
              <a:rPr sz="2400" spc="-10" dirty="0"/>
              <a:t>Fiedler-</a:t>
            </a:r>
            <a:r>
              <a:rPr sz="2400" dirty="0"/>
              <a:t>ova</a:t>
            </a:r>
            <a:r>
              <a:rPr sz="2400" spc="380" dirty="0"/>
              <a:t>  </a:t>
            </a:r>
            <a:r>
              <a:rPr sz="2400" spc="-10" dirty="0"/>
              <a:t>kontingentna </a:t>
            </a:r>
            <a:r>
              <a:rPr sz="2400" dirty="0" err="1"/>
              <a:t>teorija</a:t>
            </a:r>
            <a:r>
              <a:rPr sz="2400" spc="-60" dirty="0"/>
              <a:t> </a:t>
            </a:r>
            <a:r>
              <a:rPr sz="2400" spc="-10" dirty="0" err="1"/>
              <a:t>liderstva</a:t>
            </a:r>
            <a:endParaRPr lang="en-US" sz="2400" spc="-10" dirty="0"/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endParaRPr spc="-10" dirty="0"/>
          </a:p>
          <a:p>
            <a:pPr marL="755650" lvl="1" indent="-285750" algn="just">
              <a:lnSpc>
                <a:spcPct val="100000"/>
              </a:lnSpc>
              <a:spcBef>
                <a:spcPts val="690"/>
              </a:spcBef>
              <a:buSzPct val="96428"/>
              <a:buFont typeface="Wingdings"/>
              <a:buChar char=""/>
              <a:tabLst>
                <a:tab pos="755650" algn="l"/>
              </a:tabLst>
            </a:pPr>
            <a:r>
              <a:rPr sz="2800" dirty="0">
                <a:latin typeface="Microsoft Sans Serif"/>
                <a:cs typeface="Microsoft Sans Serif"/>
              </a:rPr>
              <a:t>stilovi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+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situacione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varijable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7261" y="109220"/>
            <a:ext cx="41884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Elementi</a:t>
            </a:r>
            <a:r>
              <a:rPr spc="-170" dirty="0"/>
              <a:t> </a:t>
            </a:r>
            <a:r>
              <a:rPr spc="-10" dirty="0"/>
              <a:t>modela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762355"/>
            <a:ext cx="8455660" cy="412305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62915" indent="-45021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2915" algn="l"/>
              </a:tabLst>
            </a:pPr>
            <a:r>
              <a:rPr sz="3200" dirty="0">
                <a:latin typeface="Microsoft Sans Serif"/>
                <a:cs typeface="Microsoft Sans Serif"/>
              </a:rPr>
              <a:t>Stilovi</a:t>
            </a:r>
            <a:r>
              <a:rPr sz="3200" spc="-9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liderstva:</a:t>
            </a:r>
            <a:endParaRPr sz="3200">
              <a:latin typeface="Microsoft Sans Serif"/>
              <a:cs typeface="Microsoft Sans Serif"/>
            </a:endParaRPr>
          </a:p>
          <a:p>
            <a:pPr marL="622300" marR="5080" lvl="1" indent="580390">
              <a:lnSpc>
                <a:spcPts val="3460"/>
              </a:lnSpc>
              <a:spcBef>
                <a:spcPts val="820"/>
              </a:spcBef>
              <a:buAutoNum type="arabicParenR"/>
              <a:tabLst>
                <a:tab pos="1202690" algn="l"/>
                <a:tab pos="2506345" algn="l"/>
                <a:tab pos="4237355" algn="l"/>
                <a:tab pos="6260465" algn="l"/>
                <a:tab pos="821626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Stilovi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liderstva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motivisani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zadacima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790" dirty="0">
                <a:latin typeface="Microsoft Sans Serif"/>
                <a:cs typeface="Microsoft Sans Serif"/>
              </a:rPr>
              <a:t>– </a:t>
            </a:r>
            <a:r>
              <a:rPr sz="3200" dirty="0">
                <a:latin typeface="Microsoft Sans Serif"/>
                <a:cs typeface="Microsoft Sans Serif"/>
              </a:rPr>
              <a:t>nizak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LPC</a:t>
            </a:r>
            <a:endParaRPr sz="3200">
              <a:latin typeface="Microsoft Sans Serif"/>
              <a:cs typeface="Microsoft Sans Serif"/>
            </a:endParaRPr>
          </a:p>
          <a:p>
            <a:pPr marL="622300" marR="5715" lvl="1" indent="502920">
              <a:lnSpc>
                <a:spcPts val="3460"/>
              </a:lnSpc>
              <a:spcBef>
                <a:spcPts val="760"/>
              </a:spcBef>
              <a:buAutoNum type="arabicParenR"/>
              <a:tabLst>
                <a:tab pos="1125220" algn="l"/>
              </a:tabLst>
            </a:pPr>
            <a:r>
              <a:rPr sz="3200" dirty="0">
                <a:latin typeface="Microsoft Sans Serif"/>
                <a:cs typeface="Microsoft Sans Serif"/>
              </a:rPr>
              <a:t>Stilovi</a:t>
            </a:r>
            <a:r>
              <a:rPr sz="3200" spc="1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liderstva</a:t>
            </a:r>
            <a:r>
              <a:rPr sz="3200" spc="1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motivisani</a:t>
            </a:r>
            <a:r>
              <a:rPr sz="3200" spc="15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međuljudskim </a:t>
            </a:r>
            <a:r>
              <a:rPr sz="3200" dirty="0">
                <a:latin typeface="Microsoft Sans Serif"/>
                <a:cs typeface="Microsoft Sans Serif"/>
              </a:rPr>
              <a:t>odnosima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visok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LPC</a:t>
            </a:r>
            <a:endParaRPr sz="3200">
              <a:latin typeface="Microsoft Sans Serif"/>
              <a:cs typeface="Microsoft Sans Serif"/>
            </a:endParaRPr>
          </a:p>
          <a:p>
            <a:pPr marL="238125">
              <a:lnSpc>
                <a:spcPct val="100000"/>
              </a:lnSpc>
              <a:spcBef>
                <a:spcPts val="330"/>
              </a:spcBef>
            </a:pPr>
            <a:r>
              <a:rPr sz="3200" dirty="0">
                <a:latin typeface="Microsoft Sans Serif"/>
                <a:cs typeface="Microsoft Sans Serif"/>
              </a:rPr>
              <a:t>+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skala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najmanje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poželjnog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saradnika</a:t>
            </a:r>
            <a:endParaRPr sz="3200">
              <a:latin typeface="Microsoft Sans Serif"/>
              <a:cs typeface="Microsoft Sans Serif"/>
            </a:endParaRPr>
          </a:p>
          <a:p>
            <a:pPr marL="462915" indent="-450215">
              <a:lnSpc>
                <a:spcPct val="100000"/>
              </a:lnSpc>
              <a:spcBef>
                <a:spcPts val="385"/>
              </a:spcBef>
              <a:buAutoNum type="arabicPeriod" startAt="2"/>
              <a:tabLst>
                <a:tab pos="462915" algn="l"/>
              </a:tabLst>
            </a:pPr>
            <a:r>
              <a:rPr sz="3200" dirty="0">
                <a:latin typeface="Microsoft Sans Serif"/>
                <a:cs typeface="Microsoft Sans Serif"/>
              </a:rPr>
              <a:t>Situacione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varijable</a:t>
            </a:r>
            <a:endParaRPr sz="3200">
              <a:latin typeface="Microsoft Sans Serif"/>
              <a:cs typeface="Microsoft Sans Serif"/>
            </a:endParaRPr>
          </a:p>
          <a:p>
            <a:pPr marL="1047750" lvl="1" indent="-471805">
              <a:lnSpc>
                <a:spcPct val="100000"/>
              </a:lnSpc>
              <a:spcBef>
                <a:spcPts val="385"/>
              </a:spcBef>
              <a:buAutoNum type="arabicParenR"/>
              <a:tabLst>
                <a:tab pos="1047750" algn="l"/>
              </a:tabLst>
            </a:pPr>
            <a:r>
              <a:rPr sz="3200" dirty="0">
                <a:latin typeface="Microsoft Sans Serif"/>
                <a:cs typeface="Microsoft Sans Serif"/>
              </a:rPr>
              <a:t>Odnos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lider-</a:t>
            </a:r>
            <a:r>
              <a:rPr sz="3200" dirty="0">
                <a:latin typeface="Microsoft Sans Serif"/>
                <a:cs typeface="Microsoft Sans Serif"/>
              </a:rPr>
              <a:t>član: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dobar/loš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9681" y="4908041"/>
            <a:ext cx="22390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Microsoft Sans Serif"/>
                <a:cs typeface="Microsoft Sans Serif"/>
              </a:rPr>
              <a:t>visoka/niska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7419" y="4908041"/>
            <a:ext cx="5665470" cy="14897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8419" marR="695325" indent="-46355">
              <a:lnSpc>
                <a:spcPts val="3460"/>
              </a:lnSpc>
              <a:spcBef>
                <a:spcPts val="535"/>
              </a:spcBef>
              <a:buAutoNum type="arabicParenR" startAt="2"/>
              <a:tabLst>
                <a:tab pos="58419" algn="l"/>
                <a:tab pos="1076325" algn="l"/>
                <a:tab pos="342646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	Struktura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zadatka: strukturisanost</a:t>
            </a:r>
            <a:endParaRPr sz="3200">
              <a:latin typeface="Microsoft Sans Serif"/>
              <a:cs typeface="Microsoft Sans Serif"/>
            </a:endParaRPr>
          </a:p>
          <a:p>
            <a:pPr marL="484505" indent="-471805">
              <a:lnSpc>
                <a:spcPct val="100000"/>
              </a:lnSpc>
              <a:spcBef>
                <a:spcPts val="330"/>
              </a:spcBef>
              <a:buAutoNum type="arabicParenR" startAt="2"/>
              <a:tabLst>
                <a:tab pos="484505" algn="l"/>
              </a:tabLst>
            </a:pPr>
            <a:r>
              <a:rPr sz="3200" dirty="0">
                <a:latin typeface="Microsoft Sans Serif"/>
                <a:cs typeface="Microsoft Sans Serif"/>
              </a:rPr>
              <a:t>Moć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pozicije: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jaka/slaba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moć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726" y="55829"/>
            <a:ext cx="48761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Situacione</a:t>
            </a:r>
            <a:r>
              <a:rPr spc="-135" dirty="0"/>
              <a:t> </a:t>
            </a:r>
            <a:r>
              <a:rPr spc="-10" dirty="0"/>
              <a:t>varijable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0116" y="1013206"/>
            <a:ext cx="8265795" cy="3740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6350" indent="-382905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2900" b="1" dirty="0">
                <a:latin typeface="Arial"/>
                <a:cs typeface="Arial"/>
              </a:rPr>
              <a:t>Odnos</a:t>
            </a:r>
            <a:r>
              <a:rPr sz="2900" b="1" spc="46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lider-</a:t>
            </a:r>
            <a:r>
              <a:rPr sz="2900" b="1" dirty="0">
                <a:latin typeface="Arial"/>
                <a:cs typeface="Arial"/>
              </a:rPr>
              <a:t>član</a:t>
            </a:r>
            <a:r>
              <a:rPr sz="2900" b="1" spc="465" dirty="0">
                <a:latin typeface="Arial"/>
                <a:cs typeface="Arial"/>
              </a:rPr>
              <a:t>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50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atmosfera</a:t>
            </a:r>
            <a:r>
              <a:rPr sz="2900" spc="509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u</a:t>
            </a:r>
            <a:r>
              <a:rPr sz="2900" spc="50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grupi,</a:t>
            </a:r>
            <a:r>
              <a:rPr sz="2900" spc="509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stepen </a:t>
            </a:r>
            <a:r>
              <a:rPr sz="2900" dirty="0">
                <a:latin typeface="Microsoft Sans Serif"/>
                <a:cs typeface="Microsoft Sans Serif"/>
              </a:rPr>
              <a:t>poverenja,</a:t>
            </a:r>
            <a:r>
              <a:rPr sz="2900" spc="14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lojalnosti</a:t>
            </a:r>
            <a:r>
              <a:rPr sz="2900" spc="14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13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privrženosti</a:t>
            </a:r>
            <a:r>
              <a:rPr sz="2900" spc="145" dirty="0">
                <a:latin typeface="Microsoft Sans Serif"/>
                <a:cs typeface="Microsoft Sans Serif"/>
              </a:rPr>
              <a:t>  </a:t>
            </a:r>
            <a:r>
              <a:rPr sz="2900" spc="-10" dirty="0">
                <a:latin typeface="Microsoft Sans Serif"/>
                <a:cs typeface="Microsoft Sans Serif"/>
              </a:rPr>
              <a:t>sledbenika </a:t>
            </a:r>
            <a:r>
              <a:rPr sz="2900" dirty="0">
                <a:latin typeface="Microsoft Sans Serif"/>
                <a:cs typeface="Microsoft Sans Serif"/>
              </a:rPr>
              <a:t>prema</a:t>
            </a:r>
            <a:r>
              <a:rPr sz="2900" spc="-2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lideru -</a:t>
            </a:r>
            <a:r>
              <a:rPr sz="2900" spc="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DOBRI</a:t>
            </a:r>
            <a:r>
              <a:rPr sz="2900" spc="10" dirty="0">
                <a:latin typeface="Microsoft Sans Serif"/>
                <a:cs typeface="Microsoft Sans Serif"/>
              </a:rPr>
              <a:t>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15" dirty="0">
                <a:latin typeface="Microsoft Sans Serif"/>
                <a:cs typeface="Microsoft Sans Serif"/>
              </a:rPr>
              <a:t> </a:t>
            </a:r>
            <a:r>
              <a:rPr sz="2900" spc="-20" dirty="0">
                <a:latin typeface="Microsoft Sans Serif"/>
                <a:cs typeface="Microsoft Sans Serif"/>
              </a:rPr>
              <a:t>LOŠI</a:t>
            </a:r>
            <a:endParaRPr sz="2900">
              <a:latin typeface="Microsoft Sans Serif"/>
              <a:cs typeface="Microsoft Sans Serif"/>
            </a:endParaRPr>
          </a:p>
          <a:p>
            <a:pPr marL="394970" marR="6350" indent="-382905" algn="just">
              <a:lnSpc>
                <a:spcPct val="100000"/>
              </a:lnSpc>
              <a:spcBef>
                <a:spcPts val="695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2900" b="1" dirty="0">
                <a:latin typeface="Arial"/>
                <a:cs typeface="Arial"/>
              </a:rPr>
              <a:t>Struktura</a:t>
            </a:r>
            <a:r>
              <a:rPr sz="2900" b="1" spc="17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zadatka</a:t>
            </a:r>
            <a:r>
              <a:rPr sz="2900" b="1" spc="195" dirty="0">
                <a:latin typeface="Arial"/>
                <a:cs typeface="Arial"/>
              </a:rPr>
              <a:t>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2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stepen</a:t>
            </a:r>
            <a:r>
              <a:rPr sz="2900" spc="2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u</a:t>
            </a:r>
            <a:r>
              <a:rPr sz="2900" spc="2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kome</a:t>
            </a:r>
            <a:r>
              <a:rPr sz="2900" spc="229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su</a:t>
            </a:r>
            <a:r>
              <a:rPr sz="2900" spc="22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zahtevi </a:t>
            </a:r>
            <a:r>
              <a:rPr sz="2900" dirty="0">
                <a:latin typeface="Microsoft Sans Serif"/>
                <a:cs typeface="Microsoft Sans Serif"/>
              </a:rPr>
              <a:t>zadatka</a:t>
            </a:r>
            <a:r>
              <a:rPr sz="2900" spc="5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jasni</a:t>
            </a:r>
            <a:r>
              <a:rPr sz="2900" spc="6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5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transparentni</a:t>
            </a:r>
            <a:r>
              <a:rPr sz="2900" spc="6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-</a:t>
            </a:r>
            <a:r>
              <a:rPr sz="2900" spc="5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VISOKA</a:t>
            </a:r>
            <a:r>
              <a:rPr sz="2900" spc="55" dirty="0">
                <a:latin typeface="Microsoft Sans Serif"/>
                <a:cs typeface="Microsoft Sans Serif"/>
              </a:rPr>
              <a:t>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60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NISKA STRUKTURISANOST</a:t>
            </a:r>
            <a:endParaRPr sz="2900">
              <a:latin typeface="Microsoft Sans Serif"/>
              <a:cs typeface="Microsoft Sans Serif"/>
            </a:endParaRPr>
          </a:p>
          <a:p>
            <a:pPr marL="394970" marR="5080" indent="-382905" algn="just">
              <a:lnSpc>
                <a:spcPct val="100000"/>
              </a:lnSpc>
              <a:spcBef>
                <a:spcPts val="700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2900" b="1" dirty="0">
                <a:latin typeface="Arial"/>
                <a:cs typeface="Arial"/>
              </a:rPr>
              <a:t>Moć</a:t>
            </a:r>
            <a:r>
              <a:rPr sz="2900" b="1" spc="70" dirty="0">
                <a:latin typeface="Arial"/>
                <a:cs typeface="Arial"/>
              </a:rPr>
              <a:t>  </a:t>
            </a:r>
            <a:r>
              <a:rPr sz="2900" b="1" dirty="0">
                <a:latin typeface="Arial"/>
                <a:cs typeface="Arial"/>
              </a:rPr>
              <a:t>pozicije</a:t>
            </a:r>
            <a:r>
              <a:rPr sz="2900" b="1" spc="70" dirty="0">
                <a:latin typeface="Arial"/>
                <a:cs typeface="Arial"/>
              </a:rPr>
              <a:t> 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114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autoritet</a:t>
            </a:r>
            <a:r>
              <a:rPr sz="2900" spc="110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koji</a:t>
            </a:r>
            <a:r>
              <a:rPr sz="2900" spc="110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lider</a:t>
            </a:r>
            <a:r>
              <a:rPr sz="2900" spc="120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koristi</a:t>
            </a:r>
            <a:r>
              <a:rPr sz="2900" spc="105" dirty="0">
                <a:latin typeface="Microsoft Sans Serif"/>
                <a:cs typeface="Microsoft Sans Serif"/>
              </a:rPr>
              <a:t>  </a:t>
            </a:r>
            <a:r>
              <a:rPr sz="2900" spc="-25" dirty="0">
                <a:latin typeface="Microsoft Sans Serif"/>
                <a:cs typeface="Microsoft Sans Serif"/>
              </a:rPr>
              <a:t>da </a:t>
            </a:r>
            <a:r>
              <a:rPr sz="2900" dirty="0">
                <a:latin typeface="Microsoft Sans Serif"/>
                <a:cs typeface="Microsoft Sans Serif"/>
              </a:rPr>
              <a:t>nagradi</a:t>
            </a:r>
            <a:r>
              <a:rPr sz="2900" spc="53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ili</a:t>
            </a:r>
            <a:r>
              <a:rPr sz="2900" spc="54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kazni</a:t>
            </a:r>
            <a:r>
              <a:rPr sz="2900" spc="53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sledbenike</a:t>
            </a:r>
            <a:r>
              <a:rPr sz="2900" spc="54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(legitimna</a:t>
            </a:r>
            <a:r>
              <a:rPr sz="2900" spc="53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moć</a:t>
            </a:r>
            <a:r>
              <a:rPr sz="2900" spc="520" dirty="0">
                <a:latin typeface="Microsoft Sans Serif"/>
                <a:cs typeface="Microsoft Sans Serif"/>
              </a:rPr>
              <a:t> </a:t>
            </a:r>
            <a:r>
              <a:rPr sz="2900" spc="-25" dirty="0">
                <a:latin typeface="Microsoft Sans Serif"/>
                <a:cs typeface="Microsoft Sans Serif"/>
              </a:rPr>
              <a:t>na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640" y="4726685"/>
            <a:ext cx="556514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9075" algn="l"/>
                <a:tab pos="3131185" algn="l"/>
                <a:tab pos="3624579" algn="l"/>
                <a:tab pos="4834890" algn="l"/>
              </a:tabLst>
            </a:pPr>
            <a:r>
              <a:rPr sz="2900" spc="-10" dirty="0">
                <a:latin typeface="Microsoft Sans Serif"/>
                <a:cs typeface="Microsoft Sans Serif"/>
              </a:rPr>
              <a:t>osnovu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pozicije)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715" dirty="0">
                <a:latin typeface="Microsoft Sans Serif"/>
                <a:cs typeface="Microsoft Sans Serif"/>
              </a:rPr>
              <a:t>–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20" dirty="0">
                <a:latin typeface="Microsoft Sans Serif"/>
                <a:cs typeface="Microsoft Sans Serif"/>
              </a:rPr>
              <a:t>JAKA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20" dirty="0">
                <a:latin typeface="Microsoft Sans Serif"/>
                <a:cs typeface="Microsoft Sans Serif"/>
              </a:rPr>
              <a:t>(ima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640" y="4726685"/>
            <a:ext cx="7881620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27395">
              <a:lnSpc>
                <a:spcPct val="100000"/>
              </a:lnSpc>
              <a:spcBef>
                <a:spcPts val="100"/>
              </a:spcBef>
              <a:tabLst>
                <a:tab pos="2202815" algn="l"/>
                <a:tab pos="3858260" algn="l"/>
                <a:tab pos="5577205" algn="l"/>
                <a:tab pos="6129655" algn="l"/>
                <a:tab pos="7458075" algn="l"/>
                <a:tab pos="7786370" algn="l"/>
              </a:tabLst>
            </a:pPr>
            <a:r>
              <a:rPr sz="2900" spc="-10" dirty="0">
                <a:latin typeface="Microsoft Sans Serif"/>
                <a:cs typeface="Microsoft Sans Serif"/>
              </a:rPr>
              <a:t>autoritet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25" dirty="0">
                <a:latin typeface="Microsoft Sans Serif"/>
                <a:cs typeface="Microsoft Sans Serif"/>
              </a:rPr>
              <a:t>da </a:t>
            </a:r>
            <a:r>
              <a:rPr sz="2900" spc="-10" dirty="0">
                <a:latin typeface="Microsoft Sans Serif"/>
                <a:cs typeface="Microsoft Sans Serif"/>
              </a:rPr>
              <a:t>zapošljava,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otpušta,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odlučuje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50" dirty="0">
                <a:latin typeface="Microsoft Sans Serif"/>
                <a:cs typeface="Microsoft Sans Serif"/>
              </a:rPr>
              <a:t>o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platama</a:t>
            </a:r>
            <a:r>
              <a:rPr sz="2900" dirty="0">
                <a:latin typeface="Microsoft Sans Serif"/>
                <a:cs typeface="Microsoft Sans Serif"/>
              </a:rPr>
              <a:t>		</a:t>
            </a:r>
            <a:r>
              <a:rPr sz="2900" spc="-60" dirty="0">
                <a:latin typeface="Microsoft Sans Serif"/>
                <a:cs typeface="Microsoft Sans Serif"/>
              </a:rPr>
              <a:t>i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2640" y="5610859"/>
            <a:ext cx="3977004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Microsoft Sans Serif"/>
                <a:cs typeface="Microsoft Sans Serif"/>
              </a:rPr>
              <a:t>napredovanju)</a:t>
            </a:r>
            <a:r>
              <a:rPr sz="2900" spc="-45" dirty="0">
                <a:latin typeface="Microsoft Sans Serif"/>
                <a:cs typeface="Microsoft Sans Serif"/>
              </a:rPr>
              <a:t> </a:t>
            </a:r>
            <a:r>
              <a:rPr sz="2900" spc="765" dirty="0">
                <a:latin typeface="Microsoft Sans Serif"/>
                <a:cs typeface="Microsoft Sans Serif"/>
              </a:rPr>
              <a:t>–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SLABA</a:t>
            </a:r>
            <a:endParaRPr sz="2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52637" y="985837"/>
          <a:ext cx="670560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1440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Dobar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Loš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 gridSpan="2">
                  <a:txBody>
                    <a:bodyPr/>
                    <a:lstStyle/>
                    <a:p>
                      <a:pPr marL="95250" marR="89535" indent="4191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visoka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250" marR="88900" indent="476884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niska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885" marR="88900" indent="4191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visoka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885" marR="88265" indent="476884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niska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20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290" y="1055878"/>
            <a:ext cx="168528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Odnos</a:t>
            </a:r>
            <a:r>
              <a:rPr sz="2400" spc="-50" dirty="0"/>
              <a:t> </a:t>
            </a:r>
            <a:r>
              <a:rPr sz="2400" spc="-10" dirty="0"/>
              <a:t>lider- </a:t>
            </a:r>
            <a:r>
              <a:rPr sz="2400" spc="-20" dirty="0"/>
              <a:t>član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15290" y="1970659"/>
            <a:ext cx="17005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1959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Struktura zadatka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Microsoft Sans Serif"/>
                <a:cs typeface="Microsoft Sans Serif"/>
              </a:rPr>
              <a:t>Moć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pozicije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6845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1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9183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2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5787" y="3875989"/>
            <a:ext cx="9556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2160" algn="l"/>
              </a:tabLst>
            </a:pPr>
            <a:r>
              <a:rPr sz="2400" spc="-50" dirty="0">
                <a:latin typeface="Microsoft Sans Serif"/>
                <a:cs typeface="Microsoft Sans Serif"/>
              </a:rPr>
              <a:t>3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4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8502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5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80896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6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5669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7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0505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8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7340" y="4906467"/>
            <a:ext cx="14312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Preferirani </a:t>
            </a:r>
            <a:r>
              <a:rPr sz="2400" spc="-20" dirty="0">
                <a:latin typeface="Microsoft Sans Serif"/>
                <a:cs typeface="Microsoft Sans Serif"/>
              </a:rPr>
              <a:t>stil </a:t>
            </a:r>
            <a:r>
              <a:rPr sz="2400" spc="-10" dirty="0">
                <a:latin typeface="Microsoft Sans Serif"/>
                <a:cs typeface="Microsoft Sans Serif"/>
              </a:rPr>
              <a:t>liderstva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48200" y="48006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24800" y="48006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54045" y="5017770"/>
            <a:ext cx="1205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nizak </a:t>
            </a:r>
            <a:r>
              <a:rPr sz="1800" spc="-25" dirty="0">
                <a:latin typeface="Microsoft Sans Serif"/>
                <a:cs typeface="Microsoft Sans Serif"/>
              </a:rPr>
              <a:t>LPC </a:t>
            </a:r>
            <a:r>
              <a:rPr sz="1800" dirty="0">
                <a:latin typeface="Microsoft Sans Serif"/>
                <a:cs typeface="Microsoft Sans Serif"/>
              </a:rPr>
              <a:t>srednji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17534" y="4941570"/>
            <a:ext cx="558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Microsoft Sans Serif"/>
                <a:cs typeface="Microsoft Sans Serif"/>
              </a:rPr>
              <a:t>nizak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9828" y="5057394"/>
            <a:ext cx="1053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visok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27828" y="6124447"/>
            <a:ext cx="271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Lideri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motivisani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odnosima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41194" y="5972047"/>
            <a:ext cx="1661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Lideri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motivisani zadacima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28609" y="5970523"/>
            <a:ext cx="103949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Lideri motivisani zadacima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4600" y="175395"/>
            <a:ext cx="461581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8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Različitih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situacija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915" y="708406"/>
            <a:ext cx="8494395" cy="2767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6985" indent="-382905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94970" algn="l"/>
              </a:tabLst>
            </a:pPr>
            <a:r>
              <a:rPr sz="2900" dirty="0" err="1">
                <a:latin typeface="Microsoft Sans Serif"/>
                <a:cs typeface="Microsoft Sans Serif"/>
              </a:rPr>
              <a:t>Najpov</a:t>
            </a:r>
            <a:r>
              <a:rPr lang="en-US" sz="2900" dirty="0" err="1">
                <a:latin typeface="Microsoft Sans Serif"/>
                <a:cs typeface="Microsoft Sans Serif"/>
              </a:rPr>
              <a:t>o</a:t>
            </a:r>
            <a:r>
              <a:rPr sz="2900" dirty="0" err="1">
                <a:latin typeface="Microsoft Sans Serif"/>
                <a:cs typeface="Microsoft Sans Serif"/>
              </a:rPr>
              <a:t>ljnije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situacije:</a:t>
            </a:r>
            <a:r>
              <a:rPr sz="2900" spc="-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dobri</a:t>
            </a:r>
            <a:r>
              <a:rPr sz="2900" spc="-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odnosi</a:t>
            </a:r>
            <a:r>
              <a:rPr sz="2900" spc="-1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između</a:t>
            </a:r>
            <a:r>
              <a:rPr sz="2900" spc="-10" dirty="0">
                <a:latin typeface="Microsoft Sans Serif"/>
                <a:cs typeface="Microsoft Sans Serif"/>
              </a:rPr>
              <a:t> lidera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9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sledbenika,</a:t>
            </a:r>
            <a:r>
              <a:rPr sz="2900" spc="8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definisani</a:t>
            </a:r>
            <a:r>
              <a:rPr sz="2900" spc="10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zadaci</a:t>
            </a:r>
            <a:r>
              <a:rPr sz="2900" spc="10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9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jaka</a:t>
            </a:r>
            <a:r>
              <a:rPr sz="2900" spc="8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moć</a:t>
            </a:r>
            <a:r>
              <a:rPr sz="2900" spc="7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pozicije lidera</a:t>
            </a:r>
            <a:endParaRPr sz="2900" dirty="0">
              <a:latin typeface="Microsoft Sans Serif"/>
              <a:cs typeface="Microsoft Sans Serif"/>
            </a:endParaRPr>
          </a:p>
          <a:p>
            <a:pPr marL="394970" marR="5080" indent="-382905" algn="just">
              <a:lnSpc>
                <a:spcPct val="100000"/>
              </a:lnSpc>
              <a:spcBef>
                <a:spcPts val="695"/>
              </a:spcBef>
              <a:buChar char="•"/>
              <a:tabLst>
                <a:tab pos="394970" algn="l"/>
              </a:tabLst>
            </a:pPr>
            <a:r>
              <a:rPr sz="2900" dirty="0">
                <a:latin typeface="Microsoft Sans Serif"/>
                <a:cs typeface="Microsoft Sans Serif"/>
              </a:rPr>
              <a:t>Najslabije</a:t>
            </a:r>
            <a:r>
              <a:rPr sz="2900" spc="47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situacije:</a:t>
            </a:r>
            <a:r>
              <a:rPr sz="2900" spc="47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loši</a:t>
            </a:r>
            <a:r>
              <a:rPr sz="2900" spc="47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odnosi</a:t>
            </a:r>
            <a:r>
              <a:rPr sz="2900" spc="47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lidera</a:t>
            </a:r>
            <a:r>
              <a:rPr sz="2900" spc="470" dirty="0">
                <a:latin typeface="Microsoft Sans Serif"/>
                <a:cs typeface="Microsoft Sans Serif"/>
              </a:rPr>
              <a:t>   </a:t>
            </a:r>
            <a:r>
              <a:rPr sz="2900" spc="-50" dirty="0">
                <a:latin typeface="Microsoft Sans Serif"/>
                <a:cs typeface="Microsoft Sans Serif"/>
              </a:rPr>
              <a:t>i </a:t>
            </a:r>
            <a:r>
              <a:rPr sz="2900" dirty="0">
                <a:latin typeface="Microsoft Sans Serif"/>
                <a:cs typeface="Microsoft Sans Serif"/>
              </a:rPr>
              <a:t>sledbenika,</a:t>
            </a:r>
            <a:r>
              <a:rPr sz="2900" spc="229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zadaci</a:t>
            </a:r>
            <a:r>
              <a:rPr sz="2900" spc="24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nisu</a:t>
            </a:r>
            <a:r>
              <a:rPr sz="2900" spc="229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strukturisani</a:t>
            </a:r>
            <a:r>
              <a:rPr sz="2900" spc="24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24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slaba</a:t>
            </a:r>
            <a:r>
              <a:rPr sz="2900" spc="215" dirty="0">
                <a:latin typeface="Microsoft Sans Serif"/>
                <a:cs typeface="Microsoft Sans Serif"/>
              </a:rPr>
              <a:t> </a:t>
            </a:r>
            <a:r>
              <a:rPr sz="2900" spc="-25" dirty="0">
                <a:latin typeface="Microsoft Sans Serif"/>
                <a:cs typeface="Microsoft Sans Serif"/>
              </a:rPr>
              <a:t>moć </a:t>
            </a:r>
            <a:r>
              <a:rPr sz="2900" dirty="0">
                <a:latin typeface="Microsoft Sans Serif"/>
                <a:cs typeface="Microsoft Sans Serif"/>
              </a:rPr>
              <a:t>pozicije</a:t>
            </a:r>
            <a:r>
              <a:rPr sz="2900" spc="-10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lidera</a:t>
            </a:r>
            <a:endParaRPr sz="29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915" y="3537584"/>
            <a:ext cx="503999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270">
              <a:lnSpc>
                <a:spcPct val="100000"/>
              </a:lnSpc>
              <a:spcBef>
                <a:spcPts val="105"/>
              </a:spcBef>
              <a:buChar char="•"/>
              <a:tabLst>
                <a:tab pos="394970" algn="l"/>
                <a:tab pos="1492250" algn="l"/>
                <a:tab pos="3449320" algn="l"/>
              </a:tabLst>
            </a:pPr>
            <a:r>
              <a:rPr sz="2900" spc="-10" dirty="0">
                <a:latin typeface="Microsoft Sans Serif"/>
                <a:cs typeface="Microsoft Sans Serif"/>
              </a:rPr>
              <a:t>lideri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motivisani</a:t>
            </a:r>
            <a:r>
              <a:rPr sz="2900" dirty="0">
                <a:latin typeface="Microsoft Sans Serif"/>
                <a:cs typeface="Microsoft Sans Serif"/>
              </a:rPr>
              <a:t>	</a:t>
            </a:r>
            <a:r>
              <a:rPr sz="2900" spc="-10" dirty="0">
                <a:latin typeface="Microsoft Sans Serif"/>
                <a:cs typeface="Microsoft Sans Serif"/>
              </a:rPr>
              <a:t>zadacima</a:t>
            </a:r>
            <a:endParaRPr sz="2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5757" y="3537584"/>
            <a:ext cx="10102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>
                <a:latin typeface="Microsoft Sans Serif"/>
                <a:cs typeface="Microsoft Sans Serif"/>
              </a:rPr>
              <a:t>(nizak</a:t>
            </a:r>
            <a:endParaRPr sz="29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77633" y="3537584"/>
            <a:ext cx="86614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20" dirty="0">
                <a:latin typeface="Microsoft Sans Serif"/>
                <a:cs typeface="Microsoft Sans Serif"/>
              </a:rPr>
              <a:t>LPC)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35873" y="3537584"/>
            <a:ext cx="70231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20" dirty="0">
                <a:latin typeface="Microsoft Sans Serif"/>
                <a:cs typeface="Microsoft Sans Serif"/>
              </a:rPr>
              <a:t>biće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915" y="3979621"/>
            <a:ext cx="8494395" cy="2767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5080" algn="just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Microsoft Sans Serif"/>
                <a:cs typeface="Microsoft Sans Serif"/>
              </a:rPr>
              <a:t>efektivni</a:t>
            </a:r>
            <a:r>
              <a:rPr sz="2900" spc="55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u</a:t>
            </a:r>
            <a:r>
              <a:rPr sz="2900" spc="560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izrazito</a:t>
            </a:r>
            <a:r>
              <a:rPr sz="2900" spc="550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povoljnim</a:t>
            </a:r>
            <a:r>
              <a:rPr sz="2900" spc="555" dirty="0">
                <a:latin typeface="Microsoft Sans Serif"/>
                <a:cs typeface="Microsoft Sans Serif"/>
              </a:rPr>
              <a:t>   </a:t>
            </a:r>
            <a:r>
              <a:rPr sz="2900" dirty="0">
                <a:latin typeface="Microsoft Sans Serif"/>
                <a:cs typeface="Microsoft Sans Serif"/>
              </a:rPr>
              <a:t>i</a:t>
            </a:r>
            <a:r>
              <a:rPr sz="2900" spc="560" dirty="0">
                <a:latin typeface="Microsoft Sans Serif"/>
                <a:cs typeface="Microsoft Sans Serif"/>
              </a:rPr>
              <a:t>   </a:t>
            </a:r>
            <a:r>
              <a:rPr sz="2900" spc="-10" dirty="0">
                <a:latin typeface="Microsoft Sans Serif"/>
                <a:cs typeface="Microsoft Sans Serif"/>
              </a:rPr>
              <a:t>izrazito </a:t>
            </a:r>
            <a:r>
              <a:rPr sz="2900" dirty="0">
                <a:latin typeface="Microsoft Sans Serif"/>
                <a:cs typeface="Microsoft Sans Serif"/>
              </a:rPr>
              <a:t>nepovoljnim</a:t>
            </a:r>
            <a:r>
              <a:rPr sz="2900" spc="-110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situacijama</a:t>
            </a:r>
            <a:endParaRPr sz="2900">
              <a:latin typeface="Microsoft Sans Serif"/>
              <a:cs typeface="Microsoft Sans Serif"/>
            </a:endParaRPr>
          </a:p>
          <a:p>
            <a:pPr marL="394970" marR="5080" indent="-382905" algn="just">
              <a:lnSpc>
                <a:spcPct val="100000"/>
              </a:lnSpc>
              <a:spcBef>
                <a:spcPts val="695"/>
              </a:spcBef>
              <a:buChar char="•"/>
              <a:tabLst>
                <a:tab pos="394970" algn="l"/>
              </a:tabLst>
            </a:pPr>
            <a:r>
              <a:rPr sz="2900" dirty="0">
                <a:latin typeface="Microsoft Sans Serif"/>
                <a:cs typeface="Microsoft Sans Serif"/>
              </a:rPr>
              <a:t>lideri</a:t>
            </a:r>
            <a:r>
              <a:rPr sz="2900" spc="59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motivisani</a:t>
            </a:r>
            <a:r>
              <a:rPr sz="2900" spc="59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odnosima</a:t>
            </a:r>
            <a:r>
              <a:rPr sz="2900" spc="58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(visok</a:t>
            </a:r>
            <a:r>
              <a:rPr sz="2900" spc="58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LPC)</a:t>
            </a:r>
            <a:r>
              <a:rPr sz="2900" spc="590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efektivni </a:t>
            </a:r>
            <a:r>
              <a:rPr sz="2900" dirty="0">
                <a:latin typeface="Microsoft Sans Serif"/>
                <a:cs typeface="Microsoft Sans Serif"/>
              </a:rPr>
              <a:t>su</a:t>
            </a:r>
            <a:r>
              <a:rPr sz="2900" spc="6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u</a:t>
            </a:r>
            <a:r>
              <a:rPr sz="2900" spc="6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srednje</a:t>
            </a:r>
            <a:r>
              <a:rPr sz="2900" spc="6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povoljnim</a:t>
            </a:r>
            <a:r>
              <a:rPr sz="2900" spc="6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situacijama,</a:t>
            </a:r>
            <a:r>
              <a:rPr sz="2900" spc="6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gde</a:t>
            </a:r>
            <a:r>
              <a:rPr sz="2900" spc="61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postoji </a:t>
            </a:r>
            <a:r>
              <a:rPr sz="2900" dirty="0">
                <a:latin typeface="Microsoft Sans Serif"/>
                <a:cs typeface="Microsoft Sans Serif"/>
              </a:rPr>
              <a:t>izvestan</a:t>
            </a:r>
            <a:r>
              <a:rPr sz="2900" spc="12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stepen</a:t>
            </a:r>
            <a:r>
              <a:rPr sz="2900" spc="12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sigurnosti,</a:t>
            </a:r>
            <a:r>
              <a:rPr sz="2900" spc="12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ali</a:t>
            </a:r>
            <a:r>
              <a:rPr sz="2900" spc="13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stvari</a:t>
            </a:r>
            <a:r>
              <a:rPr sz="2900" spc="135" dirty="0">
                <a:latin typeface="Microsoft Sans Serif"/>
                <a:cs typeface="Microsoft Sans Serif"/>
              </a:rPr>
              <a:t>  </a:t>
            </a:r>
            <a:r>
              <a:rPr sz="2900" dirty="0">
                <a:latin typeface="Microsoft Sans Serif"/>
                <a:cs typeface="Microsoft Sans Serif"/>
              </a:rPr>
              <a:t>nisu</a:t>
            </a:r>
            <a:r>
              <a:rPr sz="2900" spc="125" dirty="0">
                <a:latin typeface="Microsoft Sans Serif"/>
                <a:cs typeface="Microsoft Sans Serif"/>
              </a:rPr>
              <a:t>  </a:t>
            </a:r>
            <a:r>
              <a:rPr sz="2900" spc="-25" dirty="0">
                <a:latin typeface="Microsoft Sans Serif"/>
                <a:cs typeface="Microsoft Sans Serif"/>
              </a:rPr>
              <a:t>pod </a:t>
            </a:r>
            <a:r>
              <a:rPr sz="2900" dirty="0">
                <a:latin typeface="Microsoft Sans Serif"/>
                <a:cs typeface="Microsoft Sans Serif"/>
              </a:rPr>
              <a:t>punom</a:t>
            </a:r>
            <a:r>
              <a:rPr sz="2900" spc="-3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kontrolom</a:t>
            </a:r>
            <a:r>
              <a:rPr sz="2900" spc="-3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a nisu</a:t>
            </a:r>
            <a:r>
              <a:rPr sz="2900" spc="1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ni van</a:t>
            </a:r>
            <a:r>
              <a:rPr sz="2900" spc="-5" dirty="0">
                <a:latin typeface="Microsoft Sans Serif"/>
                <a:cs typeface="Microsoft Sans Serif"/>
              </a:rPr>
              <a:t> </a:t>
            </a:r>
            <a:r>
              <a:rPr sz="2900" spc="-10" dirty="0">
                <a:latin typeface="Microsoft Sans Serif"/>
                <a:cs typeface="Microsoft Sans Serif"/>
              </a:rPr>
              <a:t>kontrole</a:t>
            </a:r>
            <a:endParaRPr sz="2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486321"/>
            <a:ext cx="6571343" cy="1049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Kako</a:t>
            </a:r>
            <a:r>
              <a:rPr spc="-55" dirty="0"/>
              <a:t> </a:t>
            </a:r>
            <a:r>
              <a:rPr dirty="0"/>
              <a:t>teorija</a:t>
            </a:r>
            <a:r>
              <a:rPr spc="-50" dirty="0"/>
              <a:t> </a:t>
            </a:r>
            <a:r>
              <a:rPr dirty="0"/>
              <a:t>objašnjava</a:t>
            </a:r>
            <a:r>
              <a:rPr spc="-80" dirty="0"/>
              <a:t> </a:t>
            </a:r>
            <a:r>
              <a:rPr spc="-10" dirty="0"/>
              <a:t>liderstvo?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339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 err="1">
                <a:latin typeface="Microsoft Sans Serif"/>
                <a:cs typeface="Microsoft Sans Serif"/>
              </a:rPr>
              <a:t>merenjem</a:t>
            </a:r>
            <a:r>
              <a:rPr sz="3200" spc="2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LPC</a:t>
            </a:r>
            <a:r>
              <a:rPr sz="3200" spc="24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rezultata</a:t>
            </a:r>
            <a:r>
              <a:rPr sz="3200" spc="23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24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3</a:t>
            </a:r>
            <a:r>
              <a:rPr sz="3200" spc="240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situacione </a:t>
            </a:r>
            <a:r>
              <a:rPr sz="3200" dirty="0">
                <a:latin typeface="Microsoft Sans Serif"/>
                <a:cs typeface="Microsoft Sans Serif"/>
              </a:rPr>
              <a:t>varijable</a:t>
            </a:r>
            <a:r>
              <a:rPr sz="3200" spc="4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može</a:t>
            </a:r>
            <a:r>
              <a:rPr sz="3200" spc="4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4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predvideti</a:t>
            </a:r>
            <a:r>
              <a:rPr sz="3200" spc="4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4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</a:t>
            </a:r>
            <a:r>
              <a:rPr sz="3200" spc="4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će</a:t>
            </a:r>
            <a:r>
              <a:rPr sz="3200" spc="4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lider </a:t>
            </a:r>
            <a:r>
              <a:rPr sz="3200" dirty="0">
                <a:latin typeface="Microsoft Sans Serif"/>
                <a:cs typeface="Microsoft Sans Serif"/>
              </a:rPr>
              <a:t>biti efektivan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specifičnom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okruženju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182493"/>
            <a:ext cx="7117080" cy="1587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541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2202815" algn="l"/>
                <a:tab pos="2967990" algn="l"/>
                <a:tab pos="569468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ocenjuje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se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usaglašenost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između </a:t>
            </a:r>
            <a:r>
              <a:rPr sz="3200" dirty="0">
                <a:latin typeface="Microsoft Sans Serif"/>
                <a:cs typeface="Microsoft Sans Serif"/>
              </a:rPr>
              <a:t>lidera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-10" dirty="0">
                <a:latin typeface="Microsoft Sans Serif"/>
                <a:cs typeface="Microsoft Sans Serif"/>
              </a:rPr>
              <a:t> situacije</a:t>
            </a:r>
            <a:endParaRPr sz="32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lideri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nisu efektivni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svim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situacijama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1554" y="3182493"/>
            <a:ext cx="7493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Microsoft Sans Serif"/>
                <a:cs typeface="Microsoft Sans Serif"/>
              </a:rPr>
              <a:t>stila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52637" y="985837"/>
          <a:ext cx="670560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1440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Dobar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Loš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 gridSpan="2">
                  <a:txBody>
                    <a:bodyPr/>
                    <a:lstStyle/>
                    <a:p>
                      <a:pPr marL="95250" marR="89535" indent="4191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visoka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250" marR="88900" indent="476884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niska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885" marR="88900" indent="4191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visoka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5885" marR="88265" indent="476884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niska strukturisanost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20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jaka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slaba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moć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290" y="1055878"/>
            <a:ext cx="168528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Odnos</a:t>
            </a:r>
            <a:r>
              <a:rPr sz="2400" spc="-50" dirty="0"/>
              <a:t> </a:t>
            </a:r>
            <a:r>
              <a:rPr sz="2400" spc="-10" dirty="0"/>
              <a:t>lider- </a:t>
            </a:r>
            <a:r>
              <a:rPr sz="2400" spc="-20" dirty="0"/>
              <a:t>član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15290" y="1970659"/>
            <a:ext cx="17005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1959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Struktura zadatka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Microsoft Sans Serif"/>
                <a:cs typeface="Microsoft Sans Serif"/>
              </a:rPr>
              <a:t>Moć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pozicije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6845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1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9183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2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5787" y="3875989"/>
            <a:ext cx="9556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2160" algn="l"/>
              </a:tabLst>
            </a:pPr>
            <a:r>
              <a:rPr sz="2400" spc="-50" dirty="0">
                <a:latin typeface="Microsoft Sans Serif"/>
                <a:cs typeface="Microsoft Sans Serif"/>
              </a:rPr>
              <a:t>3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4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8502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5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80896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6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5669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7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0505" y="387598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8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7340" y="4906467"/>
            <a:ext cx="14312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Preferirani </a:t>
            </a:r>
            <a:r>
              <a:rPr sz="2400" spc="-20" dirty="0">
                <a:latin typeface="Microsoft Sans Serif"/>
                <a:cs typeface="Microsoft Sans Serif"/>
              </a:rPr>
              <a:t>stil </a:t>
            </a:r>
            <a:r>
              <a:rPr sz="2400" spc="-10" dirty="0">
                <a:latin typeface="Microsoft Sans Serif"/>
                <a:cs typeface="Microsoft Sans Serif"/>
              </a:rPr>
              <a:t>liderstva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48200" y="48006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24800" y="48006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54045" y="5017770"/>
            <a:ext cx="1205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nizak </a:t>
            </a:r>
            <a:r>
              <a:rPr sz="1800" spc="-25" dirty="0">
                <a:latin typeface="Microsoft Sans Serif"/>
                <a:cs typeface="Microsoft Sans Serif"/>
              </a:rPr>
              <a:t>LPC </a:t>
            </a:r>
            <a:r>
              <a:rPr sz="1800" dirty="0">
                <a:latin typeface="Microsoft Sans Serif"/>
                <a:cs typeface="Microsoft Sans Serif"/>
              </a:rPr>
              <a:t>srednji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17534" y="4941570"/>
            <a:ext cx="558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Microsoft Sans Serif"/>
                <a:cs typeface="Microsoft Sans Serif"/>
              </a:rPr>
              <a:t>nizak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9828" y="5057394"/>
            <a:ext cx="1053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visok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LPC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27828" y="6124447"/>
            <a:ext cx="271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Lideri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motivisani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odnosima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41194" y="5972047"/>
            <a:ext cx="1661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Lideri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motivisani zadacima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28609" y="5970523"/>
            <a:ext cx="103949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Lideri motivisani zadacima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1916" y="33020"/>
            <a:ext cx="59023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Prednosti</a:t>
            </a:r>
            <a:r>
              <a:rPr spc="20" dirty="0"/>
              <a:t> </a:t>
            </a:r>
            <a:r>
              <a:rPr dirty="0"/>
              <a:t>i</a:t>
            </a:r>
            <a:r>
              <a:rPr spc="20" dirty="0"/>
              <a:t> </a:t>
            </a:r>
            <a:r>
              <a:rPr dirty="0"/>
              <a:t>mane</a:t>
            </a:r>
            <a:r>
              <a:rPr spc="25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776986"/>
            <a:ext cx="8531225" cy="565912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472440" marR="5080" indent="-460375">
              <a:lnSpc>
                <a:spcPct val="80000"/>
              </a:lnSpc>
              <a:spcBef>
                <a:spcPts val="765"/>
              </a:spcBef>
              <a:buAutoNum type="arabicParenR"/>
              <a:tabLst>
                <a:tab pos="622300" algn="l"/>
                <a:tab pos="1466215" algn="l"/>
                <a:tab pos="1885314" algn="l"/>
                <a:tab pos="2425065" algn="l"/>
                <a:tab pos="4467860" algn="l"/>
                <a:tab pos="6036310" algn="l"/>
                <a:tab pos="812165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fokus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kontekstima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liderstva,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prvenstveno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na 	</a:t>
            </a:r>
            <a:r>
              <a:rPr sz="2800" dirty="0">
                <a:latin typeface="Microsoft Sans Serif"/>
                <a:cs typeface="Microsoft Sans Serif"/>
              </a:rPr>
              <a:t>vezi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 i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situacije</a:t>
            </a:r>
            <a:endParaRPr sz="2800">
              <a:latin typeface="Microsoft Sans Serif"/>
              <a:cs typeface="Microsoft Sans Serif"/>
            </a:endParaRPr>
          </a:p>
          <a:p>
            <a:pPr marL="622300" marR="8255" indent="-610235">
              <a:lnSpc>
                <a:spcPts val="2690"/>
              </a:lnSpc>
              <a:spcBef>
                <a:spcPts val="655"/>
              </a:spcBef>
              <a:buAutoNum type="arabicParenR"/>
              <a:tabLst>
                <a:tab pos="622300" algn="l"/>
                <a:tab pos="680085" algn="l"/>
                <a:tab pos="2754630" algn="l"/>
                <a:tab pos="3382645" algn="l"/>
                <a:tab pos="4129404" algn="l"/>
                <a:tab pos="5688330" algn="l"/>
                <a:tab pos="6831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zasnovana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velikom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broju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empirijskih istraživanja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omogućava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predviđanje</a:t>
            </a:r>
            <a:endParaRPr sz="2800">
              <a:latin typeface="Microsoft Sans Serif"/>
              <a:cs typeface="Microsoft Sans Serif"/>
            </a:endParaRPr>
          </a:p>
          <a:p>
            <a:pPr marL="466090" marR="5715" indent="-454025">
              <a:lnSpc>
                <a:spcPts val="2690"/>
              </a:lnSpc>
              <a:spcBef>
                <a:spcPts val="650"/>
              </a:spcBef>
              <a:buAutoNum type="arabicParenR"/>
              <a:tabLst>
                <a:tab pos="622300" algn="l"/>
              </a:tabLst>
            </a:pPr>
            <a:r>
              <a:rPr sz="2800" dirty="0">
                <a:latin typeface="Microsoft Sans Serif"/>
                <a:cs typeface="Microsoft Sans Serif"/>
              </a:rPr>
              <a:t>od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2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2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ne</a:t>
            </a:r>
            <a:r>
              <a:rPr sz="2800" spc="2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očekuje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2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bude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efektivan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svim 	</a:t>
            </a:r>
            <a:r>
              <a:rPr sz="2800" spc="-10" dirty="0">
                <a:latin typeface="Microsoft Sans Serif"/>
                <a:cs typeface="Microsoft Sans Serif"/>
              </a:rPr>
              <a:t>situacijama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omogućava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razvoj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liderskih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profila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problem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crne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kutije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LPC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skala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buAutoNum type="arabicParenR"/>
              <a:tabLst>
                <a:tab pos="429259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nepraktičnost</a:t>
            </a:r>
            <a:endParaRPr sz="2800">
              <a:latin typeface="Microsoft Sans Serif"/>
              <a:cs typeface="Microsoft Sans Serif"/>
            </a:endParaRPr>
          </a:p>
          <a:p>
            <a:pPr marL="502920" marR="8255" indent="-490855">
              <a:lnSpc>
                <a:spcPts val="2690"/>
              </a:lnSpc>
              <a:spcBef>
                <a:spcPts val="650"/>
              </a:spcBef>
              <a:buAutoNum type="arabicParenR"/>
              <a:tabLst>
                <a:tab pos="622300" algn="l"/>
                <a:tab pos="1330960" algn="l"/>
                <a:tab pos="2197735" algn="l"/>
                <a:tab pos="3223895" algn="l"/>
                <a:tab pos="5004435" algn="l"/>
                <a:tab pos="5653405" algn="l"/>
                <a:tab pos="6539230" algn="l"/>
                <a:tab pos="7486015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nisu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date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jasne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preporuke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šta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činiti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kada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postoji 	</a:t>
            </a:r>
            <a:r>
              <a:rPr sz="2800" dirty="0">
                <a:latin typeface="Microsoft Sans Serif"/>
                <a:cs typeface="Microsoft Sans Serif"/>
              </a:rPr>
              <a:t>nesaglasnost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između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stila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situacije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99335">
              <a:lnSpc>
                <a:spcPct val="100000"/>
              </a:lnSpc>
              <a:spcBef>
                <a:spcPts val="105"/>
              </a:spcBef>
            </a:pPr>
            <a:r>
              <a:rPr dirty="0"/>
              <a:t>Primene</a:t>
            </a:r>
            <a:r>
              <a:rPr spc="-140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61931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različitim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tipovima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organizacija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525</Words>
  <Application>Microsoft Office PowerPoint</Application>
  <PresentationFormat>On-screen Show (4:3)</PresentationFormat>
  <Paragraphs>135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Gill Sans MT</vt:lpstr>
      <vt:lpstr>Microsoft Sans Serif</vt:lpstr>
      <vt:lpstr>Times New Roman</vt:lpstr>
      <vt:lpstr>Wingdings</vt:lpstr>
      <vt:lpstr>Gallery</vt:lpstr>
      <vt:lpstr>KONTINGENTNA TEORIJA  dr Jelisaveta vučković</vt:lpstr>
      <vt:lpstr>Karakteristike pristupa</vt:lpstr>
      <vt:lpstr>Elementi modela</vt:lpstr>
      <vt:lpstr>Situacione varijable</vt:lpstr>
      <vt:lpstr>Odnos lider- član</vt:lpstr>
      <vt:lpstr>8 Različitih situacija</vt:lpstr>
      <vt:lpstr>Kako teorija objašnjava liderstvo?</vt:lpstr>
      <vt:lpstr>Odnos lider- član</vt:lpstr>
      <vt:lpstr>Prednosti i mane teorije</vt:lpstr>
      <vt:lpstr>Primene teorije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3</cp:revision>
  <dcterms:created xsi:type="dcterms:W3CDTF">2025-05-27T21:31:21Z</dcterms:created>
  <dcterms:modified xsi:type="dcterms:W3CDTF">2025-05-27T23:40:01Z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