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8" r:id="rId17"/>
    <p:sldId id="271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69629-49B0-40C9-AD2E-B197087299C6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D2573-A2B2-4945-9486-808A4488FA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EF5C-DB38-4133-8580-51108129B16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C0A69-D7B1-4994-AB75-1A580F707F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/>
              <a:t>ETIKA LIDERSTVA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  <a:p>
            <a:endParaRPr lang="sr-Latn-CS" dirty="0"/>
          </a:p>
          <a:p>
            <a:r>
              <a:rPr lang="sr-Latn-CS" dirty="0">
                <a:solidFill>
                  <a:schemeClr val="tx1"/>
                </a:solidFill>
              </a:rPr>
              <a:t>dr Jelisaveta Vučković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sr-Latn-CS" dirty="0"/>
              <a:t>Definicija etike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Autofit/>
          </a:bodyPr>
          <a:lstStyle/>
          <a:p>
            <a:r>
              <a:rPr lang="sr-Latn-CS" sz="2000" dirty="0"/>
              <a:t>Reč </a:t>
            </a:r>
            <a:r>
              <a:rPr lang="sr-Latn-CS" sz="2000" b="1" dirty="0"/>
              <a:t>etika</a:t>
            </a:r>
            <a:r>
              <a:rPr lang="sr-Latn-CS" sz="2000" dirty="0"/>
              <a:t> potiče od grčke reči </a:t>
            </a:r>
            <a:r>
              <a:rPr lang="sr-Latn-CS" sz="2000" b="1" i="1" dirty="0"/>
              <a:t>ethos</a:t>
            </a:r>
            <a:r>
              <a:rPr lang="sr-Latn-CS" sz="2000" dirty="0"/>
              <a:t> - običaj, ponašanje, karakter</a:t>
            </a:r>
          </a:p>
          <a:p>
            <a:pPr>
              <a:buNone/>
            </a:pPr>
            <a:endParaRPr lang="sr-Latn-CS" sz="2000" dirty="0"/>
          </a:p>
          <a:p>
            <a:r>
              <a:rPr lang="sr-Latn-CS" sz="2000" dirty="0"/>
              <a:t>Deo filosofije koji proučava i procenjuje moralne vrednosti (šta je dobro ili šta je loše, šta treba da bude ili šta ne treba da bude), poreklo i načela moralnosti. </a:t>
            </a:r>
          </a:p>
          <a:p>
            <a:pPr>
              <a:buNone/>
            </a:pPr>
            <a:endParaRPr lang="sr-Latn-CS" sz="2000" dirty="0"/>
          </a:p>
          <a:p>
            <a:r>
              <a:rPr lang="sr-Latn-CS" sz="2000" dirty="0"/>
              <a:t>Bavi se vrstama vrednosti i morala koje pojedinac ili društvo smatraju poželjnim ili adekvatnim.</a:t>
            </a:r>
          </a:p>
          <a:p>
            <a:pPr>
              <a:buNone/>
            </a:pPr>
            <a:endParaRPr lang="sr-Latn-CS" sz="2000" dirty="0"/>
          </a:p>
          <a:p>
            <a:r>
              <a:rPr lang="sr-Latn-CS" sz="2000" b="1" dirty="0"/>
              <a:t>Teorija o etici </a:t>
            </a:r>
            <a:r>
              <a:rPr lang="sr-Latn-CS" sz="2000" dirty="0"/>
              <a:t>pruža sistem pravila i principa kojima se rukovodimo u donošenju odluka o tome šta je ispravno ili pogrešno i dobro ili loše u određenoj situaciji.</a:t>
            </a:r>
          </a:p>
          <a:p>
            <a:pPr>
              <a:buNone/>
            </a:pPr>
            <a:endParaRPr lang="sr-Latn-CS" sz="2000" dirty="0"/>
          </a:p>
          <a:p>
            <a:r>
              <a:rPr lang="sr-Latn-CS" sz="2000" b="1" dirty="0"/>
              <a:t>U kontekstu liderstva</a:t>
            </a:r>
            <a:r>
              <a:rPr lang="sr-Latn-CS" sz="2000" dirty="0"/>
              <a:t>, etika se bavi onim što lideri čine i kakvi su, tj. prirodom ponašanja lidera i njihovom moralnošću.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sr-Latn-CS" dirty="0"/>
              <a:t>Teorije o etici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sr-Latn-CS" sz="1600" b="1" dirty="0"/>
              <a:t>Teorije o ponašanju lidera</a:t>
            </a:r>
            <a:r>
              <a:rPr lang="sr-Latn-CS" sz="1600" dirty="0"/>
              <a:t>:</a:t>
            </a:r>
          </a:p>
          <a:p>
            <a:pPr marL="514350" indent="-514350">
              <a:buNone/>
            </a:pPr>
            <a:endParaRPr lang="sr-Latn-CS" sz="1600" dirty="0"/>
          </a:p>
          <a:p>
            <a:pPr marL="514350" indent="-514350">
              <a:buNone/>
            </a:pPr>
            <a:r>
              <a:rPr lang="sr-Latn-CS" sz="1600" b="1" dirty="0"/>
              <a:t>     a) teorije u kojima se ističu </a:t>
            </a:r>
            <a:r>
              <a:rPr lang="sr-Latn-CS" sz="1600" b="1" i="1" dirty="0"/>
              <a:t>posledice</a:t>
            </a:r>
            <a:r>
              <a:rPr lang="sr-Latn-CS" sz="1600" b="1" dirty="0"/>
              <a:t> postupaka lidera - teleološke teorije </a:t>
            </a:r>
            <a:r>
              <a:rPr lang="sr-Latn-CS" sz="1600" dirty="0"/>
              <a:t>(grčka reč </a:t>
            </a:r>
            <a:r>
              <a:rPr lang="sr-Latn-CS" sz="1600" i="1" dirty="0"/>
              <a:t>telos</a:t>
            </a:r>
            <a:r>
              <a:rPr lang="sr-Latn-CS" sz="1600" dirty="0"/>
              <a:t> - krajevi ili namene), nastoje da odgovore na pitanje o tome šta je ispravno, a šta pogrešno,  iz perspektive posledica određenog ponašanja. Tri pristupa:</a:t>
            </a:r>
          </a:p>
          <a:p>
            <a:pPr marL="514350" indent="-514350">
              <a:buNone/>
            </a:pPr>
            <a:endParaRPr lang="sr-Latn-CS" sz="1600" dirty="0"/>
          </a:p>
          <a:p>
            <a:pPr marL="514350" indent="-514350">
              <a:buNone/>
            </a:pPr>
            <a:r>
              <a:rPr lang="sr-Latn-CS" sz="1600" dirty="0"/>
              <a:t>        - </a:t>
            </a:r>
            <a:r>
              <a:rPr lang="sr-Latn-CS" sz="1600" b="1" dirty="0"/>
              <a:t>etički egoizam -</a:t>
            </a:r>
            <a:r>
              <a:rPr lang="sr-Latn-CS" sz="1600" dirty="0"/>
              <a:t> osoba treba da se ponaša tako da ostvaruje najbolje dobro za sebe (sopstveni interes je dominantan);</a:t>
            </a:r>
          </a:p>
          <a:p>
            <a:pPr marL="514350" indent="-514350">
              <a:buNone/>
            </a:pPr>
            <a:r>
              <a:rPr lang="sr-Latn-CS" sz="1600" dirty="0"/>
              <a:t>        - </a:t>
            </a:r>
            <a:r>
              <a:rPr lang="sr-Latn-CS" sz="1600" b="1" dirty="0"/>
              <a:t>utilitarizam</a:t>
            </a:r>
            <a:r>
              <a:rPr lang="sr-Latn-CS" sz="1600" dirty="0"/>
              <a:t> - treba da se ponašamo tako da stvaramo najveće dobro za najveći broj ljudi;</a:t>
            </a:r>
          </a:p>
          <a:p>
            <a:pPr marL="514350" indent="-514350">
              <a:buNone/>
            </a:pPr>
            <a:r>
              <a:rPr lang="sr-Latn-CS" sz="1600" dirty="0"/>
              <a:t>        - </a:t>
            </a:r>
            <a:r>
              <a:rPr lang="sr-Latn-CS" sz="1600" b="1" dirty="0"/>
              <a:t>altruizam</a:t>
            </a:r>
            <a:r>
              <a:rPr lang="sr-Latn-CS" sz="1600" dirty="0"/>
              <a:t> - promovisanje najboljih interesa za druge, čak i kada se to suprotstavlja sopstvenim interesima lidera.</a:t>
            </a:r>
          </a:p>
          <a:p>
            <a:pPr marL="514350" indent="-514350">
              <a:buNone/>
            </a:pPr>
            <a:endParaRPr lang="sr-Latn-CS" sz="1600" dirty="0"/>
          </a:p>
          <a:p>
            <a:pPr marL="514350" indent="-514350">
              <a:buNone/>
            </a:pPr>
            <a:r>
              <a:rPr lang="sr-Latn-CS" sz="1600" dirty="0"/>
              <a:t>      </a:t>
            </a:r>
            <a:r>
              <a:rPr lang="sr-Latn-CS" sz="1600" b="1" dirty="0"/>
              <a:t>b)</a:t>
            </a:r>
            <a:r>
              <a:rPr lang="sr-Latn-CS" sz="1600" dirty="0"/>
              <a:t> </a:t>
            </a:r>
            <a:r>
              <a:rPr lang="sr-Latn-CS" sz="1600" b="1" dirty="0"/>
              <a:t>teorija u kojoj se ističu </a:t>
            </a:r>
            <a:r>
              <a:rPr lang="sr-Latn-CS" sz="1600" b="1" i="1" dirty="0"/>
              <a:t>dužnosti ili pravila </a:t>
            </a:r>
            <a:r>
              <a:rPr lang="sr-Latn-CS" sz="1600" b="1" dirty="0"/>
              <a:t>koja važe za postupke lidera - deontološka teorija </a:t>
            </a:r>
            <a:r>
              <a:rPr lang="sr-Latn-CS" sz="1600" dirty="0"/>
              <a:t>(grčka reć </a:t>
            </a:r>
            <a:r>
              <a:rPr lang="sr-Latn-CS" sz="1600" i="1" dirty="0"/>
              <a:t>deos</a:t>
            </a:r>
            <a:r>
              <a:rPr lang="sr-Latn-CS" sz="1600" dirty="0"/>
              <a:t> - dužnost) - orijentisana je na postupke lidera i njegove moralne obaveze i odgovornosti da postupa ispravno. Postupci lidera su moralni ukoliko lider ima moralno pravo da ih sprovodi i  ukoliko se njima ne ugrožavaju prava drugih.</a:t>
            </a:r>
          </a:p>
          <a:p>
            <a:pPr marL="514350" indent="-514350">
              <a:buNone/>
            </a:pPr>
            <a:endParaRPr lang="sr-Latn-CS" sz="1600" dirty="0"/>
          </a:p>
          <a:p>
            <a:pPr marL="514350" indent="-514350">
              <a:buNone/>
            </a:pPr>
            <a:r>
              <a:rPr lang="sr-Latn-CS" sz="1600" b="1" dirty="0"/>
              <a:t>2.</a:t>
            </a:r>
            <a:r>
              <a:rPr lang="sr-Latn-CS" sz="1600" dirty="0"/>
              <a:t>  </a:t>
            </a:r>
            <a:r>
              <a:rPr lang="sr-Latn-CS" sz="1600" b="1" dirty="0"/>
              <a:t>Teorije o karakteru lidera , tj. teorije o vrlinama - </a:t>
            </a:r>
            <a:r>
              <a:rPr lang="sr-Latn-CS" sz="1600" dirty="0"/>
              <a:t>usredsređuju se na karakter lidera i ističu kvalitete kao što su hrabrost, iskrenost, pravičnost i odanost. Vrline i moralne sposobnosti nisu urođene, već se stiču i uče praktično.</a:t>
            </a:r>
            <a:endParaRPr lang="en-US" sz="1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Oblasti teorija o etici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28596" y="2357430"/>
          <a:ext cx="8229600" cy="3471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187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PONA</a:t>
                      </a:r>
                      <a:r>
                        <a:rPr lang="x-none" dirty="0">
                          <a:solidFill>
                            <a:schemeClr val="tx1"/>
                          </a:solidFill>
                        </a:rPr>
                        <a:t>ŠANJE</a:t>
                      </a:r>
                    </a:p>
                    <a:p>
                      <a:pPr algn="ctr"/>
                      <a:endParaRPr lang="x-none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x-none" dirty="0">
                          <a:solidFill>
                            <a:schemeClr val="tx1"/>
                          </a:solidFill>
                        </a:rPr>
                        <a:t>Posledice</a:t>
                      </a:r>
                      <a:r>
                        <a:rPr lang="x-none" baseline="0" dirty="0">
                          <a:solidFill>
                            <a:schemeClr val="tx1"/>
                          </a:solidFill>
                        </a:rPr>
                        <a:t> (teleološke teorije)</a:t>
                      </a:r>
                    </a:p>
                    <a:p>
                      <a:pPr algn="ctr"/>
                      <a:endParaRPr lang="x-none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x-none" baseline="0" dirty="0">
                          <a:solidFill>
                            <a:schemeClr val="tx1"/>
                          </a:solidFill>
                        </a:rPr>
                        <a:t> Etički egoizam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x-none" baseline="0" dirty="0">
                          <a:solidFill>
                            <a:schemeClr val="tx1"/>
                          </a:solidFill>
                        </a:rPr>
                        <a:t> Utilitarizam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x-none" dirty="0">
                          <a:solidFill>
                            <a:schemeClr val="tx1"/>
                          </a:solidFill>
                        </a:rPr>
                        <a:t> Altruizam</a:t>
                      </a:r>
                    </a:p>
                    <a:p>
                      <a:pPr algn="l">
                        <a:buFont typeface="Arial" pitchFamily="34" charset="0"/>
                        <a:buNone/>
                      </a:pPr>
                      <a:endParaRPr lang="x-none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x-none" dirty="0">
                          <a:solidFill>
                            <a:schemeClr val="tx1"/>
                          </a:solidFill>
                        </a:rPr>
                        <a:t>Dužnost</a:t>
                      </a:r>
                      <a:r>
                        <a:rPr lang="x-none" baseline="0" dirty="0">
                          <a:solidFill>
                            <a:schemeClr val="tx1"/>
                          </a:solidFill>
                        </a:rPr>
                        <a:t> (deontološke teorije)</a:t>
                      </a:r>
                      <a:endParaRPr lang="x-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dirty="0">
                          <a:solidFill>
                            <a:schemeClr val="tx1"/>
                          </a:solidFill>
                        </a:rPr>
                        <a:t>KARAKTER</a:t>
                      </a:r>
                    </a:p>
                    <a:p>
                      <a:pPr algn="ctr"/>
                      <a:endParaRPr lang="x-none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x-none" dirty="0">
                          <a:solidFill>
                            <a:schemeClr val="tx1"/>
                          </a:solidFill>
                        </a:rPr>
                        <a:t>Teorije</a:t>
                      </a:r>
                      <a:r>
                        <a:rPr lang="x-none" baseline="0" dirty="0">
                          <a:solidFill>
                            <a:schemeClr val="tx1"/>
                          </a:solidFill>
                        </a:rPr>
                        <a:t> zasnovane na vrlinama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3200" dirty="0"/>
              <a:t>Teorije o etici zasnovane na sopstvenom interesu naspram interesa drugih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400288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x-none" sz="2000" b="1" dirty="0"/>
          </a:p>
          <a:p>
            <a:pPr algn="ctr">
              <a:buNone/>
            </a:pPr>
            <a:endParaRPr lang="x-none" sz="2000" b="1" dirty="0"/>
          </a:p>
          <a:p>
            <a:pPr algn="ctr">
              <a:buNone/>
            </a:pPr>
            <a:endParaRPr lang="x-none" sz="2000" b="1" dirty="0"/>
          </a:p>
          <a:p>
            <a:pPr algn="ctr">
              <a:buNone/>
            </a:pPr>
            <a:r>
              <a:rPr lang="x-none" sz="2000" b="1" dirty="0"/>
              <a:t>ZAINTERESOVANOST</a:t>
            </a:r>
          </a:p>
          <a:p>
            <a:pPr algn="ctr">
              <a:buNone/>
            </a:pPr>
            <a:r>
              <a:rPr lang="x-none" sz="2000" b="1" dirty="0"/>
              <a:t>ZA SOPSTVENI</a:t>
            </a:r>
          </a:p>
          <a:p>
            <a:pPr algn="ctr">
              <a:buNone/>
            </a:pPr>
            <a:r>
              <a:rPr lang="x-none" sz="2000" b="1" dirty="0"/>
              <a:t>INTERES</a:t>
            </a:r>
            <a:endParaRPr lang="en-US" sz="2000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4143372" y="1643050"/>
          <a:ext cx="4038600" cy="354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11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143372" y="521495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/>
              <a:t>       Niska	              Srednja             Visoka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143372" y="5715016"/>
            <a:ext cx="4071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b="1" dirty="0"/>
              <a:t>ZAINTERESOVANOST ZA</a:t>
            </a:r>
          </a:p>
          <a:p>
            <a:pPr algn="ctr"/>
            <a:r>
              <a:rPr lang="x-none" b="1" dirty="0"/>
              <a:t>INTERES DRUGIH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14678" y="1928802"/>
            <a:ext cx="8917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x-none" dirty="0"/>
          </a:p>
          <a:p>
            <a:pPr algn="ctr"/>
            <a:r>
              <a:rPr lang="x-none" dirty="0"/>
              <a:t>Visoka</a:t>
            </a:r>
          </a:p>
          <a:p>
            <a:pPr algn="ctr"/>
            <a:endParaRPr lang="x-none" dirty="0"/>
          </a:p>
          <a:p>
            <a:pPr algn="ctr"/>
            <a:endParaRPr lang="x-none" dirty="0"/>
          </a:p>
          <a:p>
            <a:pPr algn="ctr"/>
            <a:endParaRPr lang="x-none" dirty="0"/>
          </a:p>
          <a:p>
            <a:pPr algn="ctr"/>
            <a:r>
              <a:rPr lang="x-none" dirty="0"/>
              <a:t>Srednja</a:t>
            </a:r>
          </a:p>
          <a:p>
            <a:pPr algn="ctr"/>
            <a:endParaRPr lang="x-none" dirty="0"/>
          </a:p>
          <a:p>
            <a:pPr algn="ctr"/>
            <a:endParaRPr lang="x-none" dirty="0"/>
          </a:p>
          <a:p>
            <a:pPr algn="ctr"/>
            <a:endParaRPr lang="x-none" dirty="0"/>
          </a:p>
          <a:p>
            <a:pPr algn="ctr"/>
            <a:r>
              <a:rPr lang="x-none" dirty="0"/>
              <a:t>Niska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3438" y="2071678"/>
            <a:ext cx="1670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x-none" b="1" dirty="0"/>
              <a:t> Etički egoizam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143636" y="3286124"/>
            <a:ext cx="1436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x-none" b="1" dirty="0"/>
              <a:t> Utilitarizam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572396" y="4429132"/>
            <a:ext cx="1244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x-none" b="1" dirty="0"/>
              <a:t> Altruizam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x-none" dirty="0"/>
              <a:t>Značaj etike za liderstvo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C</a:t>
            </a:r>
            <a:r>
              <a:rPr lang="x-none" sz="3400" dirty="0"/>
              <a:t>entralna uloga u liderskom procesu.</a:t>
            </a:r>
          </a:p>
          <a:p>
            <a:pPr>
              <a:buNone/>
            </a:pPr>
            <a:endParaRPr lang="x-none" sz="3400" dirty="0"/>
          </a:p>
          <a:p>
            <a:r>
              <a:rPr lang="x-none" sz="3400" dirty="0"/>
              <a:t>Liderstvo podrazumeva </a:t>
            </a:r>
            <a:r>
              <a:rPr lang="x-none" sz="3400" b="1" dirty="0"/>
              <a:t>ostvarivanje uticaja </a:t>
            </a:r>
            <a:r>
              <a:rPr lang="x-none" sz="3400" dirty="0"/>
              <a:t>i lideri imaju više </a:t>
            </a:r>
            <a:r>
              <a:rPr lang="x-none" sz="3400" b="1" dirty="0"/>
              <a:t>moći</a:t>
            </a:r>
            <a:r>
              <a:rPr lang="x-none" sz="3400" dirty="0"/>
              <a:t> od sledbenika, stoga imaju </a:t>
            </a:r>
            <a:r>
              <a:rPr lang="x-none" sz="3400" b="1" dirty="0"/>
              <a:t>ogromnu etičku odgovornost </a:t>
            </a:r>
            <a:r>
              <a:rPr lang="x-none" sz="3400" dirty="0"/>
              <a:t>za to na koji način utiču na ljude.</a:t>
            </a:r>
          </a:p>
          <a:p>
            <a:pPr>
              <a:buNone/>
            </a:pPr>
            <a:endParaRPr lang="x-none" sz="3400" dirty="0"/>
          </a:p>
          <a:p>
            <a:r>
              <a:rPr lang="en-US" sz="3400" dirty="0"/>
              <a:t>L</a:t>
            </a:r>
            <a:r>
              <a:rPr lang="x-none" sz="3400" dirty="0"/>
              <a:t>ideri treba da uključe sledbenike u postizanje zajedničkih ciljeva; stoga je neophodno da se prema njima i njihovim idejama odnose  sa poštovanjem i dostojanstvom.</a:t>
            </a:r>
          </a:p>
          <a:p>
            <a:endParaRPr lang="x-none" sz="3400" dirty="0"/>
          </a:p>
          <a:p>
            <a:r>
              <a:rPr lang="en-US" sz="3400" dirty="0"/>
              <a:t>L</a:t>
            </a:r>
            <a:r>
              <a:rPr lang="x-none" sz="3400" dirty="0"/>
              <a:t>ideri imaju i glavnu ulogu u uspostavljanju etičke klime u svojim organizacijama, pa moraju biti naročito pažljivi u odnosu na vrednosti i ideale koje promovišu.</a:t>
            </a:r>
          </a:p>
          <a:p>
            <a:endParaRPr lang="x-none" sz="2800" dirty="0"/>
          </a:p>
          <a:p>
            <a:endParaRPr lang="x-none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x-none" sz="3600" dirty="0"/>
              <a:t>Najznačajnija gledišta o etičkom liderstvu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Autofit/>
          </a:bodyPr>
          <a:lstStyle/>
          <a:p>
            <a:r>
              <a:rPr lang="en-US" sz="1800" b="1" dirty="0"/>
              <a:t>H</a:t>
            </a:r>
            <a:r>
              <a:rPr lang="x-none" sz="1800" b="1" dirty="0"/>
              <a:t>eifetzovo gledište o etičkom liderstvu - </a:t>
            </a:r>
            <a:r>
              <a:rPr lang="x-none" sz="1800" dirty="0"/>
              <a:t>liderstvo podrazumeva korišćenje autoriteta da bi se sledbenicima pomoglo da se izbore sa konfliktnim vrednostima koje proizilaze iz brzopromenljivog radnog okruženja i kulture društva. </a:t>
            </a:r>
            <a:r>
              <a:rPr lang="en-US" sz="1800" dirty="0"/>
              <a:t>D</a:t>
            </a:r>
            <a:r>
              <a:rPr lang="x-none" sz="1800" dirty="0"/>
              <a:t>užnost lidera je da sledbenicima pomaže da se suoče sa promenama i upravljaju ličnim razvojem.</a:t>
            </a:r>
          </a:p>
          <a:p>
            <a:pPr>
              <a:buNone/>
            </a:pPr>
            <a:endParaRPr lang="x-none" sz="1800" b="1" dirty="0"/>
          </a:p>
          <a:p>
            <a:r>
              <a:rPr lang="x-none" sz="1800" b="1" dirty="0"/>
              <a:t>Burnsovo gledište o etičkom liderstvu - </a:t>
            </a:r>
            <a:r>
              <a:rPr lang="x-none" sz="1800" dirty="0"/>
              <a:t>teorija o transformacionom liderstvu - bavi se pokušajima lidera da pokrenu sledbenike da uspostave veći stepen moralne odgovornosti. Naglašava ulogu lidera u ličnoj motivaciji i moralnom razvoju sledbenika.</a:t>
            </a:r>
          </a:p>
          <a:p>
            <a:pPr>
              <a:buNone/>
            </a:pPr>
            <a:endParaRPr lang="x-none" sz="1800" b="1" dirty="0"/>
          </a:p>
          <a:p>
            <a:r>
              <a:rPr lang="en-US" sz="1800" b="1" dirty="0"/>
              <a:t>G</a:t>
            </a:r>
            <a:r>
              <a:rPr lang="x-none" sz="1800" b="1" dirty="0"/>
              <a:t>reenleafovo gledište o etičkom liderstvu - tzv. liderstvo u službi drugih. </a:t>
            </a:r>
            <a:r>
              <a:rPr lang="en-US" sz="1800" dirty="0"/>
              <a:t>L</a:t>
            </a:r>
            <a:r>
              <a:rPr lang="x-none" sz="1800" dirty="0"/>
              <a:t>ider u službi drugih usredsređuje se na potrebe sledbenika i pomaže im da postanu kompetentniji, slobodniji, samostalniji i uslužniji, poput njih samih. Oni obogaćuju druge svojim prisustvom.</a:t>
            </a:r>
          </a:p>
          <a:p>
            <a:endParaRPr lang="x-none" sz="1800" b="1" dirty="0"/>
          </a:p>
          <a:p>
            <a:r>
              <a:rPr lang="en-US" sz="1800" dirty="0"/>
              <a:t>T</a:t>
            </a:r>
            <a:r>
              <a:rPr lang="x-none" sz="1800" dirty="0"/>
              <a:t>ema koja je </a:t>
            </a:r>
            <a:r>
              <a:rPr lang="x-none" sz="1800" b="1" dirty="0"/>
              <a:t>zajednička </a:t>
            </a:r>
            <a:r>
              <a:rPr lang="x-none" sz="1800" dirty="0"/>
              <a:t>za sva tri autora je </a:t>
            </a:r>
            <a:r>
              <a:rPr lang="x-none" sz="1800" b="1" dirty="0"/>
              <a:t>etika brižnosti</a:t>
            </a:r>
            <a:r>
              <a:rPr lang="x-none" sz="1800" dirty="0"/>
              <a:t>, koja posvećuje pažnju potrebama sledbenika i važnosti odnosa lider-sledbenik.</a:t>
            </a:r>
            <a:endParaRPr lang="en-US" sz="1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/>
              <a:t>Principi etičkog liderstva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sr-Latn-CS" dirty="0"/>
              <a:t>Poštovanje drugih</a:t>
            </a:r>
          </a:p>
          <a:p>
            <a:pPr marL="514350" indent="-514350">
              <a:buNone/>
            </a:pPr>
            <a:endParaRPr lang="sr-Latn-CS" dirty="0"/>
          </a:p>
          <a:p>
            <a:pPr marL="514350" indent="-514350">
              <a:buNone/>
            </a:pPr>
            <a:r>
              <a:rPr lang="sr-Latn-CS" dirty="0"/>
              <a:t>2.   Služenje drugima</a:t>
            </a:r>
          </a:p>
          <a:p>
            <a:pPr marL="514350" indent="-514350">
              <a:buNone/>
            </a:pPr>
            <a:endParaRPr lang="sr-Latn-CS" dirty="0"/>
          </a:p>
          <a:p>
            <a:pPr marL="514350" indent="-514350">
              <a:buNone/>
            </a:pPr>
            <a:r>
              <a:rPr lang="sr-Latn-CS" dirty="0"/>
              <a:t>3.   Pravično postupanje (pravičnost)</a:t>
            </a:r>
          </a:p>
          <a:p>
            <a:pPr marL="514350" indent="-514350">
              <a:buNone/>
            </a:pPr>
            <a:endParaRPr lang="sr-Latn-CS" dirty="0"/>
          </a:p>
          <a:p>
            <a:pPr marL="514350" indent="-514350">
              <a:buNone/>
            </a:pPr>
            <a:r>
              <a:rPr lang="sr-Latn-CS" dirty="0"/>
              <a:t>4.   Pokazivanje iskrenosti (iskrenost)</a:t>
            </a:r>
          </a:p>
          <a:p>
            <a:pPr marL="514350" indent="-514350">
              <a:buNone/>
            </a:pPr>
            <a:endParaRPr lang="sr-Latn-CS" dirty="0"/>
          </a:p>
          <a:p>
            <a:pPr marL="514350" indent="-514350">
              <a:buNone/>
            </a:pPr>
            <a:r>
              <a:rPr lang="sr-Latn-CS" dirty="0"/>
              <a:t>5.   Izgradnja zajednice (zajedništvo)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/>
              <a:t>Poštovanje drugih - etični lideri poštuju druge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/>
              <a:t>Dužnost svakog od nas je da se prema drugima odnosimo sa poštovanjem, kao prema ljudskim bićima, a ne kao prema sredstvima za postizanje cilja.</a:t>
            </a:r>
          </a:p>
          <a:p>
            <a:endParaRPr lang="sr-Latn-CS" dirty="0"/>
          </a:p>
          <a:p>
            <a:r>
              <a:rPr lang="sr-Latn-CS" dirty="0"/>
              <a:t>Poštovanje podrazumeva da lider pažljivo sluša svoje sledbenike i podređene, da je saosećajan i tolerantan prema suprotnom mišljenju.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/>
              <a:t>Služenje drugima - etični lideri služe drugima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525963"/>
          </a:xfrm>
        </p:spPr>
        <p:txBody>
          <a:bodyPr/>
          <a:lstStyle/>
          <a:p>
            <a:r>
              <a:rPr lang="sr-Latn-CS" dirty="0"/>
              <a:t>Oni su altruistični i stavljaju dobrobit drugih ispred sopstvene, nastojeći da doprinesu zajedničkom dobru.</a:t>
            </a:r>
          </a:p>
          <a:p>
            <a:endParaRPr lang="sr-Latn-CS" dirty="0"/>
          </a:p>
          <a:p>
            <a:r>
              <a:rPr lang="sr-Latn-CS" dirty="0"/>
              <a:t>Etični lideri imaju odgovornost da se brinu o drugima, da im budu na usluzi i da odluke koje utiču na nih donose u njihovu korist, a ne na njihovu štetu.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/>
              <a:t>Pravično postupanje - etični lideri su pravični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sr-Latn-CS" sz="3100" dirty="0"/>
              <a:t>“Odnosi se prema drugima isto kao što bi želeo da se drugi odnose prema tebi.”</a:t>
            </a:r>
          </a:p>
          <a:p>
            <a:pPr>
              <a:buNone/>
            </a:pPr>
            <a:endParaRPr lang="sr-Latn-CS" sz="3100" dirty="0"/>
          </a:p>
          <a:p>
            <a:r>
              <a:rPr lang="sr-Latn-CS" sz="3100" dirty="0"/>
              <a:t>Jednak odnos prema svim sledbenicima i podređenima, ni jedna osoba ne bi trebalo da ima poseban tretman ili da dobije posebnu pažnju, osim kada to zahtevaju specifične okolnosti.</a:t>
            </a:r>
          </a:p>
          <a:p>
            <a:endParaRPr lang="sr-Latn-CS" sz="3100" dirty="0"/>
          </a:p>
          <a:p>
            <a:r>
              <a:rPr lang="sr-Latn-CS" sz="3100" dirty="0"/>
              <a:t>Moraju postojati jasna pravila u vezi sa nagradama ili kaznama, kao i njihovo dosledno sprovođenje.</a:t>
            </a:r>
          </a:p>
          <a:p>
            <a:endParaRPr lang="sr-Latn-CS" sz="3100" dirty="0"/>
          </a:p>
          <a:p>
            <a:r>
              <a:rPr lang="sr-Latn-CS" sz="3100" dirty="0"/>
              <a:t>Pravičnost i prema pojedincima i u odnosu na zajedničke interese celokupne zajednice.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/>
              <a:t>Pokazivanje iskrenosti - etični lideri su iskreni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sr-Latn-CS" dirty="0"/>
              <a:t>Oni ne lažu, niti drugima predstavljaju istinu na destruktivan i kontraproduktivan način.</a:t>
            </a:r>
          </a:p>
          <a:p>
            <a:pPr>
              <a:buNone/>
            </a:pPr>
            <a:endParaRPr lang="sr-Latn-CS" dirty="0"/>
          </a:p>
          <a:p>
            <a:r>
              <a:rPr lang="sr-Latn-CS" dirty="0"/>
              <a:t>Za lidere iskrenost podrazumeva sledeće:</a:t>
            </a:r>
          </a:p>
          <a:p>
            <a:pPr>
              <a:buFontTx/>
              <a:buChar char="-"/>
            </a:pPr>
            <a:r>
              <a:rPr lang="sr-Latn-CS" dirty="0"/>
              <a:t> ne obećavaj ono što ne možeš da ispuniš;</a:t>
            </a:r>
          </a:p>
          <a:p>
            <a:pPr>
              <a:buFontTx/>
              <a:buChar char="-"/>
            </a:pPr>
            <a:r>
              <a:rPr lang="sr-Latn-CS" dirty="0"/>
              <a:t> nemoj lažno da se predstavljaš;</a:t>
            </a:r>
          </a:p>
          <a:p>
            <a:pPr>
              <a:buFontTx/>
              <a:buChar char="-"/>
            </a:pPr>
            <a:r>
              <a:rPr lang="sr-Latn-CS" dirty="0"/>
              <a:t> nemoj da izbegavaš obaveze i odgovornosti;</a:t>
            </a:r>
          </a:p>
          <a:p>
            <a:pPr>
              <a:buFontTx/>
              <a:buChar char="-"/>
            </a:pPr>
            <a:r>
              <a:rPr lang="sr-Latn-CS" dirty="0"/>
              <a:t> nemoj da se skrivaš iza lažnih izgovora.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/>
              <a:t>Izgradnja zajednice - etičan lider izgrađuje zajednicu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sr-Latn-CS" dirty="0"/>
              <a:t>Tragaju za ciljevima koji su kompatibilni sa ciljevima sledbenika i društva u celini.</a:t>
            </a:r>
          </a:p>
          <a:p>
            <a:endParaRPr lang="sr-Latn-CS" dirty="0"/>
          </a:p>
          <a:p>
            <a:r>
              <a:rPr lang="sr-Latn-CS" b="1" dirty="0"/>
              <a:t>Liderstvo je proces ostvarivanja uticaja na druge radi ostvarivanja zajedničkog cilja, odnosno cilja zajednice.</a:t>
            </a:r>
          </a:p>
          <a:p>
            <a:pPr>
              <a:buNone/>
            </a:pPr>
            <a:endParaRPr lang="sr-Latn-CS" b="1" dirty="0"/>
          </a:p>
          <a:p>
            <a:r>
              <a:rPr lang="sr-Latn-CS" dirty="0"/>
              <a:t>Lideri ne treba da nameću sopstvenu volju, već da tragaju za ciljevima sa kojima svi mogu da se saglase. </a:t>
            </a:r>
          </a:p>
          <a:p>
            <a:pPr>
              <a:buNone/>
            </a:pPr>
            <a:endParaRPr lang="sr-Latn-CS" dirty="0"/>
          </a:p>
          <a:p>
            <a:r>
              <a:rPr lang="sr-Latn-CS" dirty="0"/>
              <a:t>U kretanju ka zajedničkim ciljevima, menjaju se i lider i sledbenici.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/>
              <a:t>Snage istraživanja o etici i liderstvu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sz="2800" dirty="0"/>
              <a:t>Pruža smernice za to kako razmišljati o etičkom liderstvu i na koji način ga primenjivati.</a:t>
            </a:r>
          </a:p>
          <a:p>
            <a:pPr>
              <a:buNone/>
            </a:pPr>
            <a:endParaRPr lang="sr-Latn-CS" sz="2800" dirty="0"/>
          </a:p>
          <a:p>
            <a:r>
              <a:rPr lang="sr-Latn-CS" sz="2800" dirty="0"/>
              <a:t>Sugeriše da bi etika trebalo da se posmatra kao sastavni deo šire oblasti liderstva - liderstvo poseduje moralnu dimenziju po kojoj se razlikuje od drugih tipova ostvarivanja uticaja, kao što su prinuda ili despotska kontrola.</a:t>
            </a:r>
          </a:p>
          <a:p>
            <a:pPr>
              <a:buNone/>
            </a:pPr>
            <a:endParaRPr lang="sr-Latn-CS" sz="2800" dirty="0"/>
          </a:p>
          <a:p>
            <a:r>
              <a:rPr lang="sr-Latn-CS" sz="2800" dirty="0"/>
              <a:t>Ističe nekoliko principa koji su važni za razvoj etičkog liderstva.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/>
              <a:t>Kritike istraživanja o etici i liderstvu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CS" dirty="0"/>
              <a:t>Ova oblast istraživanja nalazi se u ranoj fazi razvoja (mali broj istraživanja), pa </a:t>
            </a:r>
            <a:r>
              <a:rPr lang="sr-Latn-CS" b="1" dirty="0"/>
              <a:t>teorijske formulacije o ovom procesu ostaju u eksperimentalnoj fazi</a:t>
            </a:r>
            <a:r>
              <a:rPr lang="sr-Latn-CS" dirty="0"/>
              <a:t>.</a:t>
            </a:r>
          </a:p>
          <a:p>
            <a:pPr>
              <a:buNone/>
            </a:pPr>
            <a:endParaRPr lang="sr-Latn-CS" dirty="0"/>
          </a:p>
          <a:p>
            <a:r>
              <a:rPr lang="sr-Latn-CS" dirty="0"/>
              <a:t>Oslanja se na </a:t>
            </a:r>
            <a:r>
              <a:rPr lang="sr-Latn-CS" b="1" dirty="0"/>
              <a:t>radove nekolicine pojedinaca</a:t>
            </a:r>
            <a:r>
              <a:rPr lang="sr-Latn-CS" dirty="0"/>
              <a:t>, čiji je rad bio prvenstveno deskriptivan, pod jakim uticajem njihovog subjektivnog mišljenja o prirodi etike liderstva. Ovi radovi </a:t>
            </a:r>
            <a:r>
              <a:rPr lang="sr-Latn-CS" b="1" dirty="0"/>
              <a:t>nisu bili testirani putem tradicionalnih kvantitativnih i kvalitativnih istraživačkih metoda </a:t>
            </a:r>
            <a:r>
              <a:rPr lang="sr-Latn-CS" dirty="0"/>
              <a:t>(nedostaje tradicionalna empirijska zasnovanost).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E4F4-4EED-49E0-A7B9-40C642D6CD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Žene i liderstvo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47FCA5-31AC-4F63-B28C-4C75DAC5B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04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CS" sz="3100" dirty="0"/>
              <a:t>Šta se podrazumeva pod pojmom “staklena tavanica” i koje su tri grupe objašnjenja za njeno postojanje?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Autofit/>
          </a:bodyPr>
          <a:lstStyle/>
          <a:p>
            <a:r>
              <a:rPr lang="sr-Latn-CS" sz="1800" dirty="0"/>
              <a:t>Nevidljiva barijera koja sprečava žene da se popnu na elitne liderske pozicije.</a:t>
            </a:r>
          </a:p>
          <a:p>
            <a:pPr>
              <a:buNone/>
            </a:pPr>
            <a:endParaRPr lang="sr-Latn-CS" sz="1800" dirty="0"/>
          </a:p>
          <a:p>
            <a:r>
              <a:rPr lang="sr-Latn-CS" sz="1800" dirty="0"/>
              <a:t>Globalni fenomen disproporcije prema kome se žene češće nalaze na liderskim pozicijama na nižim nivoima i sa nižim autoritetom nego muškarci.</a:t>
            </a:r>
          </a:p>
          <a:p>
            <a:pPr>
              <a:buNone/>
            </a:pPr>
            <a:endParaRPr lang="sr-Latn-CS" sz="1800" dirty="0"/>
          </a:p>
          <a:p>
            <a:pPr marL="514350" indent="-514350">
              <a:lnSpc>
                <a:spcPct val="170000"/>
              </a:lnSpc>
              <a:buNone/>
            </a:pPr>
            <a:r>
              <a:rPr lang="sr-Latn-CS" sz="1800" dirty="0"/>
              <a:t>1. Razlike u ulaganjima u ljudski kapital (obrazovanje, radno iskustvo, razvojne </a:t>
            </a:r>
          </a:p>
          <a:p>
            <a:pPr marL="514350" indent="-514350">
              <a:lnSpc>
                <a:spcPct val="170000"/>
              </a:lnSpc>
              <a:buNone/>
            </a:pPr>
            <a:r>
              <a:rPr lang="sr-Latn-CS" sz="1800" dirty="0"/>
              <a:t>mogućnosti, konflikt na relaciji posao-kuća);</a:t>
            </a:r>
          </a:p>
          <a:p>
            <a:pPr marL="514350" indent="-514350">
              <a:lnSpc>
                <a:spcPct val="170000"/>
              </a:lnSpc>
              <a:buNone/>
            </a:pPr>
            <a:endParaRPr lang="sr-Latn-CS" sz="1800" dirty="0"/>
          </a:p>
          <a:p>
            <a:pPr marL="514350" indent="-514350">
              <a:lnSpc>
                <a:spcPct val="170000"/>
              </a:lnSpc>
              <a:buNone/>
            </a:pPr>
            <a:r>
              <a:rPr lang="sr-Latn-CS" sz="1800" dirty="0"/>
              <a:t>2. Razlike među polovima (stil i efektivnost, posvećenost i motivacija, isticanje </a:t>
            </a:r>
          </a:p>
          <a:p>
            <a:pPr marL="514350" indent="-514350">
              <a:lnSpc>
                <a:spcPct val="170000"/>
              </a:lnSpc>
              <a:buNone/>
            </a:pPr>
            <a:r>
              <a:rPr lang="sr-Latn-CS" sz="1800" dirty="0"/>
              <a:t>sopstvenih kvaliteta, razvoj);</a:t>
            </a:r>
          </a:p>
          <a:p>
            <a:pPr marL="514350" indent="-514350">
              <a:lnSpc>
                <a:spcPct val="170000"/>
              </a:lnSpc>
              <a:buNone/>
            </a:pPr>
            <a:endParaRPr lang="sr-Latn-CS" sz="1800" dirty="0"/>
          </a:p>
          <a:p>
            <a:pPr marL="514350" indent="-514350">
              <a:lnSpc>
                <a:spcPct val="170000"/>
              </a:lnSpc>
              <a:buNone/>
            </a:pPr>
            <a:r>
              <a:rPr lang="sr-Latn-CS" sz="1800" dirty="0"/>
              <a:t>3.  Predrasude (stereotip o polovima, percepcija i evaluacije zasnovane na njima i dr).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6F131-9981-4215-80CE-CDFE4EB35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Načini razbijanja „staklene tavanice“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F69AF-5442-415C-881D-29E41133A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promene u organizacionoj strukturi;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povećanje mogućnosti za razvoj karijere žena;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povećanje efektivnih mentorskih mogućnosti i dr.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1302</Words>
  <Application>Microsoft Office PowerPoint</Application>
  <PresentationFormat>On-screen Show (4:3)</PresentationFormat>
  <Paragraphs>150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ETIKA LIDERSTVA</vt:lpstr>
      <vt:lpstr>Definicija etike</vt:lpstr>
      <vt:lpstr>Teorije o etici</vt:lpstr>
      <vt:lpstr>Oblasti teorija o etici</vt:lpstr>
      <vt:lpstr>Teorije o etici zasnovane na sopstvenom interesu naspram interesa drugih</vt:lpstr>
      <vt:lpstr>Značaj etike za liderstvo</vt:lpstr>
      <vt:lpstr>Najznačajnija gledišta o etičkom liderstvu</vt:lpstr>
      <vt:lpstr>Principi etičkog liderstva</vt:lpstr>
      <vt:lpstr>Poštovanje drugih - etični lideri poštuju druge</vt:lpstr>
      <vt:lpstr>Služenje drugima - etični lideri služe drugima</vt:lpstr>
      <vt:lpstr>Pravično postupanje - etični lideri su pravični</vt:lpstr>
      <vt:lpstr>Pokazivanje iskrenosti - etični lideri su iskreni</vt:lpstr>
      <vt:lpstr>Izgradnja zajednice - etičan lider izgrađuje zajednicu</vt:lpstr>
      <vt:lpstr>Snage istraživanja o etici i liderstvu</vt:lpstr>
      <vt:lpstr>Kritike istraživanja o etici i liderstvu</vt:lpstr>
      <vt:lpstr>Žene i liderstvo</vt:lpstr>
      <vt:lpstr>Šta se podrazumeva pod pojmom “staklena tavanica” i koje su tri grupe objašnjenja za njeno postojanje?</vt:lpstr>
      <vt:lpstr>Načini razbijanja „staklene tavanice“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LIDERSTVA</dc:title>
  <dc:creator>Jelisaveta</dc:creator>
  <cp:lastModifiedBy>Miwshovi</cp:lastModifiedBy>
  <cp:revision>44</cp:revision>
  <dcterms:created xsi:type="dcterms:W3CDTF">2014-12-03T12:08:46Z</dcterms:created>
  <dcterms:modified xsi:type="dcterms:W3CDTF">2025-05-27T23:38:14Z</dcterms:modified>
</cp:coreProperties>
</file>