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349" r:id="rId3"/>
    <p:sldId id="356" r:id="rId4"/>
    <p:sldId id="357" r:id="rId5"/>
    <p:sldId id="354" r:id="rId6"/>
    <p:sldId id="353" r:id="rId7"/>
    <p:sldId id="352" r:id="rId8"/>
    <p:sldId id="361" r:id="rId9"/>
    <p:sldId id="351" r:id="rId10"/>
    <p:sldId id="360" r:id="rId11"/>
    <p:sldId id="359" r:id="rId12"/>
    <p:sldId id="358" r:id="rId13"/>
    <p:sldId id="310" r:id="rId14"/>
  </p:sldIdLst>
  <p:sldSz cx="18288000" cy="10287000"/>
  <p:notesSz cx="18288000" cy="10287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426" autoAdjust="0"/>
    <p:restoredTop sz="94660"/>
  </p:normalViewPr>
  <p:slideViewPr>
    <p:cSldViewPr>
      <p:cViewPr varScale="1">
        <p:scale>
          <a:sx n="49" d="100"/>
          <a:sy n="49" d="100"/>
        </p:scale>
        <p:origin x="294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57299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07413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3188304" y="0"/>
            <a:ext cx="5100320" cy="10274300"/>
          </a:xfrm>
          <a:custGeom>
            <a:avLst/>
            <a:gdLst/>
            <a:ahLst/>
            <a:cxnLst/>
            <a:rect l="l" t="t" r="r" b="b"/>
            <a:pathLst>
              <a:path w="5100319" h="10274300">
                <a:moveTo>
                  <a:pt x="5099695" y="10274300"/>
                </a:moveTo>
                <a:lnTo>
                  <a:pt x="2285966" y="10274300"/>
                </a:lnTo>
                <a:lnTo>
                  <a:pt x="2247545" y="10147300"/>
                </a:lnTo>
                <a:lnTo>
                  <a:pt x="2133859" y="10147300"/>
                </a:lnTo>
                <a:lnTo>
                  <a:pt x="2096496" y="10020300"/>
                </a:lnTo>
                <a:lnTo>
                  <a:pt x="2022578" y="10020300"/>
                </a:lnTo>
                <a:lnTo>
                  <a:pt x="1986027" y="9893300"/>
                </a:lnTo>
                <a:lnTo>
                  <a:pt x="1878024" y="9893300"/>
                </a:lnTo>
                <a:lnTo>
                  <a:pt x="1842579" y="9766300"/>
                </a:lnTo>
                <a:lnTo>
                  <a:pt x="1772534" y="9766300"/>
                </a:lnTo>
                <a:lnTo>
                  <a:pt x="1737937" y="9639300"/>
                </a:lnTo>
                <a:lnTo>
                  <a:pt x="1635868" y="9639300"/>
                </a:lnTo>
                <a:lnTo>
                  <a:pt x="1602426" y="9512300"/>
                </a:lnTo>
                <a:lnTo>
                  <a:pt x="1536420" y="9512300"/>
                </a:lnTo>
                <a:lnTo>
                  <a:pt x="1503861" y="9385300"/>
                </a:lnTo>
                <a:lnTo>
                  <a:pt x="1439639" y="9385300"/>
                </a:lnTo>
                <a:lnTo>
                  <a:pt x="1407979" y="9258300"/>
                </a:lnTo>
                <a:lnTo>
                  <a:pt x="1345570" y="9258300"/>
                </a:lnTo>
                <a:lnTo>
                  <a:pt x="1314825" y="9131300"/>
                </a:lnTo>
                <a:lnTo>
                  <a:pt x="1254261" y="9131300"/>
                </a:lnTo>
                <a:lnTo>
                  <a:pt x="1224446" y="9004300"/>
                </a:lnTo>
                <a:lnTo>
                  <a:pt x="1165757" y="9004300"/>
                </a:lnTo>
                <a:lnTo>
                  <a:pt x="1136887" y="8877300"/>
                </a:lnTo>
                <a:lnTo>
                  <a:pt x="1080105" y="8877300"/>
                </a:lnTo>
                <a:lnTo>
                  <a:pt x="1052196" y="8750300"/>
                </a:lnTo>
                <a:lnTo>
                  <a:pt x="997351" y="8750300"/>
                </a:lnTo>
                <a:lnTo>
                  <a:pt x="970418" y="8623300"/>
                </a:lnTo>
                <a:lnTo>
                  <a:pt x="917541" y="8623300"/>
                </a:lnTo>
                <a:lnTo>
                  <a:pt x="891600" y="8496300"/>
                </a:lnTo>
                <a:lnTo>
                  <a:pt x="840721" y="8496300"/>
                </a:lnTo>
                <a:lnTo>
                  <a:pt x="815787" y="8369300"/>
                </a:lnTo>
                <a:lnTo>
                  <a:pt x="766938" y="8369300"/>
                </a:lnTo>
                <a:lnTo>
                  <a:pt x="743027" y="8242300"/>
                </a:lnTo>
                <a:lnTo>
                  <a:pt x="719459" y="8242300"/>
                </a:lnTo>
                <a:lnTo>
                  <a:pt x="696238" y="8115300"/>
                </a:lnTo>
                <a:lnTo>
                  <a:pt x="650840" y="8115300"/>
                </a:lnTo>
                <a:lnTo>
                  <a:pt x="628667" y="7988300"/>
                </a:lnTo>
                <a:lnTo>
                  <a:pt x="585381" y="7988300"/>
                </a:lnTo>
                <a:lnTo>
                  <a:pt x="564272" y="7861300"/>
                </a:lnTo>
                <a:lnTo>
                  <a:pt x="543521" y="7861300"/>
                </a:lnTo>
                <a:lnTo>
                  <a:pt x="523129" y="7734300"/>
                </a:lnTo>
                <a:lnTo>
                  <a:pt x="483431" y="7734300"/>
                </a:lnTo>
                <a:lnTo>
                  <a:pt x="464129" y="7607300"/>
                </a:lnTo>
                <a:lnTo>
                  <a:pt x="426625" y="7607300"/>
                </a:lnTo>
                <a:lnTo>
                  <a:pt x="408428" y="7480300"/>
                </a:lnTo>
                <a:lnTo>
                  <a:pt x="390602" y="7480300"/>
                </a:lnTo>
                <a:lnTo>
                  <a:pt x="373149" y="7353300"/>
                </a:lnTo>
                <a:lnTo>
                  <a:pt x="339371" y="7353300"/>
                </a:lnTo>
                <a:lnTo>
                  <a:pt x="323049" y="7226300"/>
                </a:lnTo>
                <a:lnTo>
                  <a:pt x="307107" y="7226300"/>
                </a:lnTo>
                <a:lnTo>
                  <a:pt x="291547" y="7099300"/>
                </a:lnTo>
                <a:lnTo>
                  <a:pt x="261580" y="7099300"/>
                </a:lnTo>
                <a:lnTo>
                  <a:pt x="247176" y="6972300"/>
                </a:lnTo>
                <a:lnTo>
                  <a:pt x="233161" y="6972300"/>
                </a:lnTo>
                <a:lnTo>
                  <a:pt x="219536" y="6845300"/>
                </a:lnTo>
                <a:lnTo>
                  <a:pt x="193466" y="6845300"/>
                </a:lnTo>
                <a:lnTo>
                  <a:pt x="181023" y="6718300"/>
                </a:lnTo>
                <a:lnTo>
                  <a:pt x="168978" y="6718300"/>
                </a:lnTo>
                <a:lnTo>
                  <a:pt x="157332" y="6591300"/>
                </a:lnTo>
                <a:lnTo>
                  <a:pt x="135243" y="6591300"/>
                </a:lnTo>
                <a:lnTo>
                  <a:pt x="124805" y="6464300"/>
                </a:lnTo>
                <a:lnTo>
                  <a:pt x="114772" y="6464300"/>
                </a:lnTo>
                <a:lnTo>
                  <a:pt x="105147" y="6337300"/>
                </a:lnTo>
                <a:lnTo>
                  <a:pt x="87127" y="6337300"/>
                </a:lnTo>
                <a:lnTo>
                  <a:pt x="78735" y="6210300"/>
                </a:lnTo>
                <a:lnTo>
                  <a:pt x="70757" y="6210300"/>
                </a:lnTo>
                <a:lnTo>
                  <a:pt x="63196" y="6083300"/>
                </a:lnTo>
                <a:lnTo>
                  <a:pt x="56053" y="6083300"/>
                </a:lnTo>
                <a:lnTo>
                  <a:pt x="49330" y="5956300"/>
                </a:lnTo>
                <a:lnTo>
                  <a:pt x="37148" y="5956300"/>
                </a:lnTo>
                <a:lnTo>
                  <a:pt x="31694" y="5829300"/>
                </a:lnTo>
                <a:lnTo>
                  <a:pt x="26666" y="5829300"/>
                </a:lnTo>
                <a:lnTo>
                  <a:pt x="22067" y="5702300"/>
                </a:lnTo>
                <a:lnTo>
                  <a:pt x="14159" y="5702300"/>
                </a:lnTo>
                <a:lnTo>
                  <a:pt x="10854" y="5575300"/>
                </a:lnTo>
                <a:lnTo>
                  <a:pt x="7985" y="5575300"/>
                </a:lnTo>
                <a:lnTo>
                  <a:pt x="5552" y="5448300"/>
                </a:lnTo>
                <a:lnTo>
                  <a:pt x="3558" y="5448300"/>
                </a:lnTo>
                <a:lnTo>
                  <a:pt x="2004" y="5321300"/>
                </a:lnTo>
                <a:lnTo>
                  <a:pt x="223" y="5321300"/>
                </a:lnTo>
                <a:lnTo>
                  <a:pt x="0" y="5194300"/>
                </a:lnTo>
                <a:lnTo>
                  <a:pt x="223" y="5194300"/>
                </a:lnTo>
                <a:lnTo>
                  <a:pt x="891" y="5067300"/>
                </a:lnTo>
                <a:lnTo>
                  <a:pt x="2004" y="5067300"/>
                </a:lnTo>
                <a:lnTo>
                  <a:pt x="3558" y="4940300"/>
                </a:lnTo>
                <a:lnTo>
                  <a:pt x="5552" y="4940300"/>
                </a:lnTo>
                <a:lnTo>
                  <a:pt x="7985" y="4813300"/>
                </a:lnTo>
                <a:lnTo>
                  <a:pt x="14159" y="4813300"/>
                </a:lnTo>
                <a:lnTo>
                  <a:pt x="17897" y="4686300"/>
                </a:lnTo>
                <a:lnTo>
                  <a:pt x="22067" y="4686300"/>
                </a:lnTo>
                <a:lnTo>
                  <a:pt x="26666" y="4559300"/>
                </a:lnTo>
                <a:lnTo>
                  <a:pt x="37148" y="4559300"/>
                </a:lnTo>
                <a:lnTo>
                  <a:pt x="43028" y="4432300"/>
                </a:lnTo>
                <a:lnTo>
                  <a:pt x="49330" y="4432300"/>
                </a:lnTo>
                <a:lnTo>
                  <a:pt x="56053" y="4305300"/>
                </a:lnTo>
                <a:lnTo>
                  <a:pt x="63196" y="4305300"/>
                </a:lnTo>
                <a:lnTo>
                  <a:pt x="70757" y="4178300"/>
                </a:lnTo>
                <a:lnTo>
                  <a:pt x="87127" y="4178300"/>
                </a:lnTo>
                <a:lnTo>
                  <a:pt x="95931" y="4051300"/>
                </a:lnTo>
                <a:lnTo>
                  <a:pt x="105147" y="4051300"/>
                </a:lnTo>
                <a:lnTo>
                  <a:pt x="114772" y="3924300"/>
                </a:lnTo>
                <a:lnTo>
                  <a:pt x="135243" y="3924300"/>
                </a:lnTo>
                <a:lnTo>
                  <a:pt x="146086" y="3797300"/>
                </a:lnTo>
                <a:lnTo>
                  <a:pt x="157332" y="3797300"/>
                </a:lnTo>
                <a:lnTo>
                  <a:pt x="168978" y="3670300"/>
                </a:lnTo>
                <a:lnTo>
                  <a:pt x="181023" y="3670300"/>
                </a:lnTo>
                <a:lnTo>
                  <a:pt x="193466" y="3543300"/>
                </a:lnTo>
                <a:lnTo>
                  <a:pt x="219536" y="3543300"/>
                </a:lnTo>
                <a:lnTo>
                  <a:pt x="233161" y="3416300"/>
                </a:lnTo>
                <a:lnTo>
                  <a:pt x="247176" y="3416300"/>
                </a:lnTo>
                <a:lnTo>
                  <a:pt x="261580" y="3289300"/>
                </a:lnTo>
                <a:lnTo>
                  <a:pt x="291547" y="3289300"/>
                </a:lnTo>
                <a:lnTo>
                  <a:pt x="307107" y="3162300"/>
                </a:lnTo>
                <a:lnTo>
                  <a:pt x="339371" y="3162300"/>
                </a:lnTo>
                <a:lnTo>
                  <a:pt x="356072" y="3035300"/>
                </a:lnTo>
                <a:lnTo>
                  <a:pt x="373149" y="3035300"/>
                </a:lnTo>
                <a:lnTo>
                  <a:pt x="390602" y="2908300"/>
                </a:lnTo>
                <a:lnTo>
                  <a:pt x="426625" y="2908300"/>
                </a:lnTo>
                <a:lnTo>
                  <a:pt x="445193" y="2781300"/>
                </a:lnTo>
                <a:lnTo>
                  <a:pt x="464129" y="2781300"/>
                </a:lnTo>
                <a:lnTo>
                  <a:pt x="483431" y="2654300"/>
                </a:lnTo>
                <a:lnTo>
                  <a:pt x="523129" y="2654300"/>
                </a:lnTo>
                <a:lnTo>
                  <a:pt x="543521" y="2527300"/>
                </a:lnTo>
                <a:lnTo>
                  <a:pt x="585381" y="2527300"/>
                </a:lnTo>
                <a:lnTo>
                  <a:pt x="606847" y="2400300"/>
                </a:lnTo>
                <a:lnTo>
                  <a:pt x="628667" y="2400300"/>
                </a:lnTo>
                <a:lnTo>
                  <a:pt x="650840" y="2273300"/>
                </a:lnTo>
                <a:lnTo>
                  <a:pt x="696238" y="2273300"/>
                </a:lnTo>
                <a:lnTo>
                  <a:pt x="719459" y="2146300"/>
                </a:lnTo>
                <a:lnTo>
                  <a:pt x="766938" y="2146300"/>
                </a:lnTo>
                <a:lnTo>
                  <a:pt x="791192" y="2019300"/>
                </a:lnTo>
                <a:lnTo>
                  <a:pt x="840721" y="2019300"/>
                </a:lnTo>
                <a:lnTo>
                  <a:pt x="865992" y="1892300"/>
                </a:lnTo>
                <a:lnTo>
                  <a:pt x="917541" y="1892300"/>
                </a:lnTo>
                <a:lnTo>
                  <a:pt x="943814" y="1765300"/>
                </a:lnTo>
                <a:lnTo>
                  <a:pt x="970418" y="1765300"/>
                </a:lnTo>
                <a:lnTo>
                  <a:pt x="997351" y="1638300"/>
                </a:lnTo>
                <a:lnTo>
                  <a:pt x="1052196" y="1638300"/>
                </a:lnTo>
                <a:lnTo>
                  <a:pt x="1080105" y="1511300"/>
                </a:lnTo>
                <a:lnTo>
                  <a:pt x="1136887" y="1511300"/>
                </a:lnTo>
                <a:lnTo>
                  <a:pt x="1165757" y="1384300"/>
                </a:lnTo>
                <a:lnTo>
                  <a:pt x="1224446" y="1384300"/>
                </a:lnTo>
                <a:lnTo>
                  <a:pt x="1254261" y="1257300"/>
                </a:lnTo>
                <a:lnTo>
                  <a:pt x="1314825" y="1257300"/>
                </a:lnTo>
                <a:lnTo>
                  <a:pt x="1345570" y="1130300"/>
                </a:lnTo>
                <a:lnTo>
                  <a:pt x="1439639" y="1130300"/>
                </a:lnTo>
                <a:lnTo>
                  <a:pt x="1471600" y="1003300"/>
                </a:lnTo>
                <a:lnTo>
                  <a:pt x="1536420" y="1003300"/>
                </a:lnTo>
                <a:lnTo>
                  <a:pt x="1569276" y="876300"/>
                </a:lnTo>
                <a:lnTo>
                  <a:pt x="1635868" y="876300"/>
                </a:lnTo>
                <a:lnTo>
                  <a:pt x="1669602" y="749300"/>
                </a:lnTo>
                <a:lnTo>
                  <a:pt x="1737937" y="749300"/>
                </a:lnTo>
                <a:lnTo>
                  <a:pt x="1772534" y="622300"/>
                </a:lnTo>
                <a:lnTo>
                  <a:pt x="1878024" y="622300"/>
                </a:lnTo>
                <a:lnTo>
                  <a:pt x="1913748" y="495300"/>
                </a:lnTo>
                <a:lnTo>
                  <a:pt x="1986027" y="495300"/>
                </a:lnTo>
                <a:lnTo>
                  <a:pt x="2022578" y="368300"/>
                </a:lnTo>
                <a:lnTo>
                  <a:pt x="2133859" y="368300"/>
                </a:lnTo>
                <a:lnTo>
                  <a:pt x="2171489" y="241300"/>
                </a:lnTo>
                <a:lnTo>
                  <a:pt x="2285966" y="241300"/>
                </a:lnTo>
                <a:lnTo>
                  <a:pt x="2324648" y="114300"/>
                </a:lnTo>
                <a:lnTo>
                  <a:pt x="2442238" y="114300"/>
                </a:lnTo>
                <a:lnTo>
                  <a:pt x="2478619" y="0"/>
                </a:lnTo>
                <a:lnTo>
                  <a:pt x="5099695" y="0"/>
                </a:lnTo>
                <a:lnTo>
                  <a:pt x="5099695" y="1027430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450004" y="0"/>
            <a:ext cx="7838440" cy="8974455"/>
          </a:xfrm>
          <a:custGeom>
            <a:avLst/>
            <a:gdLst/>
            <a:ahLst/>
            <a:cxnLst/>
            <a:rect l="l" t="t" r="r" b="b"/>
            <a:pathLst>
              <a:path w="7838440" h="8974455">
                <a:moveTo>
                  <a:pt x="7837995" y="3035"/>
                </a:moveTo>
                <a:lnTo>
                  <a:pt x="3414992" y="3035"/>
                </a:lnTo>
                <a:lnTo>
                  <a:pt x="3417163" y="0"/>
                </a:lnTo>
                <a:lnTo>
                  <a:pt x="3274695" y="2921"/>
                </a:lnTo>
                <a:lnTo>
                  <a:pt x="459066" y="3951351"/>
                </a:lnTo>
                <a:lnTo>
                  <a:pt x="437375" y="4003649"/>
                </a:lnTo>
                <a:lnTo>
                  <a:pt x="421894" y="4047236"/>
                </a:lnTo>
                <a:lnTo>
                  <a:pt x="370903" y="4118737"/>
                </a:lnTo>
                <a:lnTo>
                  <a:pt x="350062" y="4169829"/>
                </a:lnTo>
                <a:lnTo>
                  <a:pt x="335457" y="4212196"/>
                </a:lnTo>
                <a:lnTo>
                  <a:pt x="310718" y="4246892"/>
                </a:lnTo>
                <a:lnTo>
                  <a:pt x="290525" y="4297070"/>
                </a:lnTo>
                <a:lnTo>
                  <a:pt x="276555" y="4338536"/>
                </a:lnTo>
                <a:lnTo>
                  <a:pt x="252463" y="4372318"/>
                </a:lnTo>
                <a:lnTo>
                  <a:pt x="232918" y="4421594"/>
                </a:lnTo>
                <a:lnTo>
                  <a:pt x="219595" y="4462157"/>
                </a:lnTo>
                <a:lnTo>
                  <a:pt x="200482" y="4510837"/>
                </a:lnTo>
                <a:lnTo>
                  <a:pt x="174891" y="4590466"/>
                </a:lnTo>
                <a:lnTo>
                  <a:pt x="156425" y="4638243"/>
                </a:lnTo>
                <a:lnTo>
                  <a:pt x="144157" y="4677321"/>
                </a:lnTo>
                <a:lnTo>
                  <a:pt x="136448" y="4731880"/>
                </a:lnTo>
                <a:lnTo>
                  <a:pt x="124612" y="4770361"/>
                </a:lnTo>
                <a:lnTo>
                  <a:pt x="106972" y="4816957"/>
                </a:lnTo>
                <a:lnTo>
                  <a:pt x="95554" y="4854841"/>
                </a:lnTo>
                <a:lnTo>
                  <a:pt x="88684" y="4908220"/>
                </a:lnTo>
                <a:lnTo>
                  <a:pt x="77685" y="4945519"/>
                </a:lnTo>
                <a:lnTo>
                  <a:pt x="71234" y="4998313"/>
                </a:lnTo>
                <a:lnTo>
                  <a:pt x="60655" y="5035029"/>
                </a:lnTo>
                <a:lnTo>
                  <a:pt x="54622" y="5087239"/>
                </a:lnTo>
                <a:lnTo>
                  <a:pt x="44462" y="5123358"/>
                </a:lnTo>
                <a:lnTo>
                  <a:pt x="38849" y="5174983"/>
                </a:lnTo>
                <a:lnTo>
                  <a:pt x="29095" y="5210530"/>
                </a:lnTo>
                <a:lnTo>
                  <a:pt x="23888" y="5261572"/>
                </a:lnTo>
                <a:lnTo>
                  <a:pt x="24904" y="5303913"/>
                </a:lnTo>
                <a:lnTo>
                  <a:pt x="20116" y="5354371"/>
                </a:lnTo>
                <a:lnTo>
                  <a:pt x="11188" y="5388749"/>
                </a:lnTo>
                <a:lnTo>
                  <a:pt x="6819" y="5438648"/>
                </a:lnTo>
                <a:lnTo>
                  <a:pt x="8648" y="5479821"/>
                </a:lnTo>
                <a:lnTo>
                  <a:pt x="914" y="5578157"/>
                </a:lnTo>
                <a:lnTo>
                  <a:pt x="3365" y="5618480"/>
                </a:lnTo>
                <a:lnTo>
                  <a:pt x="0" y="5666930"/>
                </a:lnTo>
                <a:lnTo>
                  <a:pt x="2857" y="5706681"/>
                </a:lnTo>
                <a:lnTo>
                  <a:pt x="10248" y="5761926"/>
                </a:lnTo>
                <a:lnTo>
                  <a:pt x="10972" y="5848426"/>
                </a:lnTo>
                <a:lnTo>
                  <a:pt x="14630" y="5887034"/>
                </a:lnTo>
                <a:lnTo>
                  <a:pt x="12496" y="5933783"/>
                </a:lnTo>
                <a:lnTo>
                  <a:pt x="16560" y="5971832"/>
                </a:lnTo>
                <a:lnTo>
                  <a:pt x="25158" y="6025388"/>
                </a:lnTo>
                <a:lnTo>
                  <a:pt x="29629" y="6062865"/>
                </a:lnTo>
                <a:lnTo>
                  <a:pt x="38633" y="6115863"/>
                </a:lnTo>
                <a:lnTo>
                  <a:pt x="43497" y="6152781"/>
                </a:lnTo>
                <a:lnTo>
                  <a:pt x="52908" y="6205220"/>
                </a:lnTo>
                <a:lnTo>
                  <a:pt x="58166" y="6241580"/>
                </a:lnTo>
                <a:lnTo>
                  <a:pt x="67970" y="6293459"/>
                </a:lnTo>
                <a:lnTo>
                  <a:pt x="73634" y="6329261"/>
                </a:lnTo>
                <a:lnTo>
                  <a:pt x="83832" y="6380581"/>
                </a:lnTo>
                <a:lnTo>
                  <a:pt x="89890" y="6415837"/>
                </a:lnTo>
                <a:lnTo>
                  <a:pt x="100482" y="6466599"/>
                </a:lnTo>
                <a:lnTo>
                  <a:pt x="117284" y="6508674"/>
                </a:lnTo>
                <a:lnTo>
                  <a:pt x="123926" y="6543091"/>
                </a:lnTo>
                <a:lnTo>
                  <a:pt x="135115" y="6593040"/>
                </a:lnTo>
                <a:lnTo>
                  <a:pt x="152501" y="6634277"/>
                </a:lnTo>
                <a:lnTo>
                  <a:pt x="164071" y="6683667"/>
                </a:lnTo>
                <a:lnTo>
                  <a:pt x="181838" y="6724370"/>
                </a:lnTo>
                <a:lnTo>
                  <a:pt x="199809" y="6764795"/>
                </a:lnTo>
                <a:lnTo>
                  <a:pt x="211963" y="6813372"/>
                </a:lnTo>
                <a:lnTo>
                  <a:pt x="230327" y="6853250"/>
                </a:lnTo>
                <a:lnTo>
                  <a:pt x="238531" y="6885483"/>
                </a:lnTo>
                <a:lnTo>
                  <a:pt x="261607" y="6940613"/>
                </a:lnTo>
                <a:lnTo>
                  <a:pt x="280543" y="6979679"/>
                </a:lnTo>
                <a:lnTo>
                  <a:pt x="299681" y="7018477"/>
                </a:lnTo>
                <a:lnTo>
                  <a:pt x="318998" y="7057009"/>
                </a:lnTo>
                <a:lnTo>
                  <a:pt x="338505" y="7095274"/>
                </a:lnTo>
                <a:lnTo>
                  <a:pt x="352209" y="7141680"/>
                </a:lnTo>
                <a:lnTo>
                  <a:pt x="372110" y="7179399"/>
                </a:lnTo>
                <a:lnTo>
                  <a:pt x="392188" y="7216851"/>
                </a:lnTo>
                <a:lnTo>
                  <a:pt x="412470" y="7254049"/>
                </a:lnTo>
                <a:lnTo>
                  <a:pt x="443268" y="7298347"/>
                </a:lnTo>
                <a:lnTo>
                  <a:pt x="463931" y="7334999"/>
                </a:lnTo>
                <a:lnTo>
                  <a:pt x="484771" y="7371385"/>
                </a:lnTo>
                <a:lnTo>
                  <a:pt x="510146" y="7423302"/>
                </a:lnTo>
                <a:lnTo>
                  <a:pt x="531368" y="7459167"/>
                </a:lnTo>
                <a:lnTo>
                  <a:pt x="552767" y="7494765"/>
                </a:lnTo>
                <a:lnTo>
                  <a:pt x="584708" y="7537475"/>
                </a:lnTo>
                <a:lnTo>
                  <a:pt x="612495" y="7564133"/>
                </a:lnTo>
                <a:lnTo>
                  <a:pt x="634466" y="7598943"/>
                </a:lnTo>
                <a:lnTo>
                  <a:pt x="666965" y="7640866"/>
                </a:lnTo>
                <a:lnTo>
                  <a:pt x="689317" y="7675143"/>
                </a:lnTo>
                <a:lnTo>
                  <a:pt x="722185" y="7716545"/>
                </a:lnTo>
                <a:lnTo>
                  <a:pt x="744905" y="7750315"/>
                </a:lnTo>
                <a:lnTo>
                  <a:pt x="778141" y="7791196"/>
                </a:lnTo>
                <a:lnTo>
                  <a:pt x="807237" y="7816024"/>
                </a:lnTo>
                <a:lnTo>
                  <a:pt x="840841" y="7856385"/>
                </a:lnTo>
                <a:lnTo>
                  <a:pt x="864298" y="7889113"/>
                </a:lnTo>
                <a:lnTo>
                  <a:pt x="898283" y="7928953"/>
                </a:lnTo>
                <a:lnTo>
                  <a:pt x="928103" y="7952753"/>
                </a:lnTo>
                <a:lnTo>
                  <a:pt x="962456" y="7992084"/>
                </a:lnTo>
                <a:lnTo>
                  <a:pt x="996975" y="8031162"/>
                </a:lnTo>
                <a:lnTo>
                  <a:pt x="1027353" y="8054187"/>
                </a:lnTo>
                <a:lnTo>
                  <a:pt x="1062240" y="8092757"/>
                </a:lnTo>
                <a:lnTo>
                  <a:pt x="1103325" y="8122653"/>
                </a:lnTo>
                <a:lnTo>
                  <a:pt x="1138580" y="8160702"/>
                </a:lnTo>
                <a:lnTo>
                  <a:pt x="1169682" y="8182711"/>
                </a:lnTo>
                <a:lnTo>
                  <a:pt x="1211300" y="8211845"/>
                </a:lnTo>
                <a:lnTo>
                  <a:pt x="1237742" y="8240382"/>
                </a:lnTo>
                <a:lnTo>
                  <a:pt x="1299794" y="8284616"/>
                </a:lnTo>
                <a:lnTo>
                  <a:pt x="1320888" y="8298777"/>
                </a:lnTo>
                <a:lnTo>
                  <a:pt x="1320469" y="8299374"/>
                </a:lnTo>
                <a:lnTo>
                  <a:pt x="1496250" y="8424723"/>
                </a:lnTo>
                <a:lnTo>
                  <a:pt x="1560525" y="8465833"/>
                </a:lnTo>
                <a:lnTo>
                  <a:pt x="1765922" y="8593391"/>
                </a:lnTo>
                <a:lnTo>
                  <a:pt x="1804962" y="8604275"/>
                </a:lnTo>
                <a:lnTo>
                  <a:pt x="1891919" y="8657323"/>
                </a:lnTo>
                <a:lnTo>
                  <a:pt x="1931162" y="8667928"/>
                </a:lnTo>
                <a:lnTo>
                  <a:pt x="1974799" y="8694217"/>
                </a:lnTo>
                <a:lnTo>
                  <a:pt x="2014156" y="8704643"/>
                </a:lnTo>
                <a:lnTo>
                  <a:pt x="2057920" y="8730780"/>
                </a:lnTo>
                <a:lnTo>
                  <a:pt x="2147265" y="8758593"/>
                </a:lnTo>
                <a:lnTo>
                  <a:pt x="2191194" y="8784501"/>
                </a:lnTo>
                <a:lnTo>
                  <a:pt x="2620454" y="8904376"/>
                </a:lnTo>
                <a:lnTo>
                  <a:pt x="2666466" y="8905469"/>
                </a:lnTo>
                <a:lnTo>
                  <a:pt x="2756916" y="8931758"/>
                </a:lnTo>
                <a:lnTo>
                  <a:pt x="3267710" y="8932481"/>
                </a:lnTo>
                <a:lnTo>
                  <a:pt x="2896628" y="8932697"/>
                </a:lnTo>
                <a:lnTo>
                  <a:pt x="2803004" y="8932748"/>
                </a:lnTo>
                <a:lnTo>
                  <a:pt x="2853448" y="8949499"/>
                </a:lnTo>
                <a:lnTo>
                  <a:pt x="2908185" y="8949347"/>
                </a:lnTo>
                <a:lnTo>
                  <a:pt x="2939707" y="8959774"/>
                </a:lnTo>
                <a:lnTo>
                  <a:pt x="3427311" y="8960193"/>
                </a:lnTo>
                <a:lnTo>
                  <a:pt x="3032023" y="8961564"/>
                </a:lnTo>
                <a:lnTo>
                  <a:pt x="3072193" y="8970861"/>
                </a:lnTo>
                <a:lnTo>
                  <a:pt x="3615753" y="8974188"/>
                </a:lnTo>
                <a:lnTo>
                  <a:pt x="3654691" y="8960396"/>
                </a:lnTo>
                <a:lnTo>
                  <a:pt x="3703561" y="8960434"/>
                </a:lnTo>
                <a:lnTo>
                  <a:pt x="3741712" y="8946959"/>
                </a:lnTo>
                <a:lnTo>
                  <a:pt x="3791254" y="8946820"/>
                </a:lnTo>
                <a:lnTo>
                  <a:pt x="3829710" y="8933294"/>
                </a:lnTo>
                <a:lnTo>
                  <a:pt x="3878846" y="8933370"/>
                </a:lnTo>
                <a:lnTo>
                  <a:pt x="3920426" y="8918804"/>
                </a:lnTo>
                <a:lnTo>
                  <a:pt x="3966299" y="8920099"/>
                </a:lnTo>
                <a:lnTo>
                  <a:pt x="4101020" y="8884285"/>
                </a:lnTo>
                <a:lnTo>
                  <a:pt x="4146740" y="8885796"/>
                </a:lnTo>
                <a:lnTo>
                  <a:pt x="4188066" y="8871585"/>
                </a:lnTo>
                <a:lnTo>
                  <a:pt x="3909149" y="8871941"/>
                </a:lnTo>
                <a:lnTo>
                  <a:pt x="3915626" y="8870086"/>
                </a:lnTo>
                <a:lnTo>
                  <a:pt x="4188066" y="8871585"/>
                </a:lnTo>
                <a:lnTo>
                  <a:pt x="4404284" y="8808999"/>
                </a:lnTo>
                <a:lnTo>
                  <a:pt x="4440948" y="8779446"/>
                </a:lnTo>
                <a:lnTo>
                  <a:pt x="4573930" y="8746096"/>
                </a:lnTo>
                <a:lnTo>
                  <a:pt x="4610341" y="8716912"/>
                </a:lnTo>
                <a:lnTo>
                  <a:pt x="4651006" y="8703615"/>
                </a:lnTo>
                <a:lnTo>
                  <a:pt x="4697615" y="8682012"/>
                </a:lnTo>
                <a:lnTo>
                  <a:pt x="4738141" y="8668931"/>
                </a:lnTo>
                <a:lnTo>
                  <a:pt x="4774260" y="8640153"/>
                </a:lnTo>
                <a:lnTo>
                  <a:pt x="4814621" y="8627300"/>
                </a:lnTo>
                <a:lnTo>
                  <a:pt x="4860925" y="8606130"/>
                </a:lnTo>
                <a:lnTo>
                  <a:pt x="4901120" y="8593493"/>
                </a:lnTo>
                <a:lnTo>
                  <a:pt x="5018544" y="8516328"/>
                </a:lnTo>
                <a:lnTo>
                  <a:pt x="5058397" y="8504199"/>
                </a:lnTo>
                <a:lnTo>
                  <a:pt x="5174691" y="8428609"/>
                </a:lnTo>
                <a:lnTo>
                  <a:pt x="5279733" y="8346922"/>
                </a:lnTo>
                <a:lnTo>
                  <a:pt x="5324881" y="8327364"/>
                </a:lnTo>
                <a:lnTo>
                  <a:pt x="5355234" y="8284794"/>
                </a:lnTo>
                <a:lnTo>
                  <a:pt x="5424284" y="8231721"/>
                </a:lnTo>
                <a:lnTo>
                  <a:pt x="5468963" y="8212798"/>
                </a:lnTo>
                <a:lnTo>
                  <a:pt x="5498858" y="8170875"/>
                </a:lnTo>
                <a:lnTo>
                  <a:pt x="5532971" y="8144916"/>
                </a:lnTo>
                <a:lnTo>
                  <a:pt x="5572963" y="8110715"/>
                </a:lnTo>
                <a:lnTo>
                  <a:pt x="5606821" y="8085099"/>
                </a:lnTo>
                <a:lnTo>
                  <a:pt x="5636222" y="8043875"/>
                </a:lnTo>
                <a:lnTo>
                  <a:pt x="5669826" y="8018627"/>
                </a:lnTo>
                <a:lnTo>
                  <a:pt x="5698960" y="7977772"/>
                </a:lnTo>
                <a:lnTo>
                  <a:pt x="5732297" y="7952892"/>
                </a:lnTo>
                <a:lnTo>
                  <a:pt x="5771502" y="7919796"/>
                </a:lnTo>
                <a:lnTo>
                  <a:pt x="5828817" y="7839418"/>
                </a:lnTo>
                <a:lnTo>
                  <a:pt x="5861596" y="7815326"/>
                </a:lnTo>
                <a:lnTo>
                  <a:pt x="7828000" y="5057787"/>
                </a:lnTo>
                <a:lnTo>
                  <a:pt x="7829512" y="4979492"/>
                </a:lnTo>
                <a:lnTo>
                  <a:pt x="7837995" y="4967592"/>
                </a:lnTo>
                <a:lnTo>
                  <a:pt x="7837995" y="3035"/>
                </a:lnTo>
                <a:close/>
              </a:path>
            </a:pathLst>
          </a:custGeom>
          <a:solidFill>
            <a:srgbClr val="F1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7104" y="2945917"/>
            <a:ext cx="5246369" cy="52450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8334" y="594096"/>
            <a:ext cx="16991330" cy="1797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61384" y="4038600"/>
            <a:ext cx="13565231" cy="500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muzejcokolade.rs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2705100"/>
            <a:ext cx="9727461" cy="1264449"/>
          </a:xfrm>
          <a:prstGeom prst="rect">
            <a:avLst/>
          </a:prstGeom>
        </p:spPr>
        <p:txBody>
          <a:bodyPr vert="horz" wrap="square" lIns="0" tIns="170180" rIns="0" bIns="0" rtlCol="0">
            <a:spAutoFit/>
          </a:bodyPr>
          <a:lstStyle/>
          <a:p>
            <a:pPr marL="12700" lvl="0" algn="ctr">
              <a:spcBef>
                <a:spcPts val="635"/>
              </a:spcBef>
            </a:pPr>
            <a:r>
              <a:rPr lang="sr-Latn-RS" sz="4400" spc="25">
                <a:latin typeface="Trebuchet MS" panose="020B0603020202020204" pitchFamily="34" charset="0"/>
              </a:rPr>
              <a:t/>
            </a:r>
            <a:br>
              <a:rPr lang="sr-Latn-RS" sz="4400" spc="25">
                <a:latin typeface="Trebuchet MS" panose="020B0603020202020204" pitchFamily="34" charset="0"/>
              </a:rPr>
            </a:br>
            <a:endParaRPr sz="2700" dirty="0"/>
          </a:p>
        </p:txBody>
      </p:sp>
      <p:sp>
        <p:nvSpPr>
          <p:cNvPr id="3" name="Rectangle 2"/>
          <p:cNvSpPr/>
          <p:nvPr/>
        </p:nvSpPr>
        <p:spPr>
          <a:xfrm>
            <a:off x="825130" y="3337324"/>
            <a:ext cx="9829800" cy="1446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sr-Latn-RS" sz="44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PISANJE IZVEŠTAJA ANKETNOG ISTRAŽIVANJA</a:t>
            </a:r>
            <a:endParaRPr lang="sr-Latn-RS" sz="4400" b="1" dirty="0" smtClean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52600" y="1205108"/>
            <a:ext cx="15240000" cy="8963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Pisanje izveštaja anketnog istraživanja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Zašto je izveštaj važan?</a:t>
            </a:r>
            <a:endParaRPr lang="sr-Latn-RS" sz="28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Završna faza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istraživačkog procesa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Sadrži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cilj, metodologiju, rezultate i zaključke</a:t>
            </a:r>
            <a:endParaRPr lang="sr-Latn-RS" sz="28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Omogućava razumevanje i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evaluaciju kvaliteta istraživanja</a:t>
            </a:r>
            <a:endParaRPr lang="sr-Latn-RS" sz="28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Struktura izveštaja</a:t>
            </a:r>
            <a:endParaRPr lang="sr-Latn-RS" sz="28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Naslov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– jasan, sa podnaslovom ako je potrebno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Sažetak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– kratko o ciljevima, metodi i najvažnijim rezultatima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Uvod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– kontekst i razlozi za istraživanje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Metod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– opis uzorka, instrumenta i načina prikupljanja podataka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Rezultati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– prikaz i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tumačenje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, ne samo brojke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Zaključak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– šta smo naučili i preporuke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Ograničenja istraživanja</a:t>
            </a:r>
            <a:endParaRPr lang="sr-Latn-RS" sz="28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Prilozi i bibliografija</a:t>
            </a:r>
            <a:endParaRPr lang="sr-Latn-RS" sz="28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Preporuke</a:t>
            </a:r>
            <a:endParaRPr lang="sr-Latn-RS" sz="28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Prilagoditi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nivo jezika korisniku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(stručnjak ili šira publika)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Objašnjavati statistiku rečima (npr. „osobe sa višim primanjima...“)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Jasno navesti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potencijalne greške i ograničenja</a:t>
            </a:r>
            <a:endParaRPr lang="sr-Latn-RS" sz="28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r-Latn-RS" sz="28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386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71600" y="894665"/>
            <a:ext cx="16154400" cy="8644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11.1 Naslov istraživačkog izveštaja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Kako treba da izgleda dobar naslov?</a:t>
            </a:r>
            <a:endParaRPr lang="sr-Latn-RS" sz="32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Jasan i precizan</a:t>
            </a:r>
            <a:endParaRPr lang="sr-Latn-RS" sz="32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Koncizan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 – bez suvišnih reči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Po potrebi: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dodatno objašnjenje u podnaslovu</a:t>
            </a:r>
            <a:endParaRPr lang="sr-Latn-RS" sz="32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 iz turizma:</a:t>
            </a:r>
            <a:endParaRPr lang="sr-Latn-RS" sz="32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Naslov: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i="1" dirty="0">
                <a:latin typeface="Trebuchet MS" panose="020B0603020202020204" pitchFamily="34" charset="0"/>
                <a:ea typeface="Times New Roman" panose="02020603050405020304" pitchFamily="18" charset="0"/>
              </a:rPr>
              <a:t>„Motivi i zadovoljstvo turista u Muzeju čokolade u Beogradu“</a:t>
            </a:r>
            <a:endParaRPr lang="sr-Latn-RS" sz="32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Podnaslov: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i="1" dirty="0">
                <a:latin typeface="Trebuchet MS" panose="020B0603020202020204" pitchFamily="34" charset="0"/>
                <a:ea typeface="Times New Roman" panose="02020603050405020304" pitchFamily="18" charset="0"/>
              </a:rPr>
              <a:t>„Rezultati anketnog istraživanja o iskustvu posetilaca i predlozima za unapređenje sadržaja“</a:t>
            </a:r>
            <a:endParaRPr lang="sr-Latn-RS" sz="32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Šta sadrži naslovna strana izveštaja?</a:t>
            </a:r>
            <a:endParaRPr lang="sr-Latn-RS" sz="32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Naslov i podnaslov istraživanja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Imena i afilijacije autora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Datum izrade izveštaja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Naziv institucije koja je sprovela istraživanje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Naziv naručioca ili sponzora (ako postoji)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114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71250" y="271763"/>
            <a:ext cx="15849600" cy="9629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11.2. Sažetak istraživačkog izveštaja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Šta je sažetak?</a:t>
            </a:r>
            <a:endParaRPr lang="sr-Latn-RS" sz="32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Kratki prikaz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najvažnijih elemenata izveštaja</a:t>
            </a:r>
            <a:endParaRPr lang="sr-Latn-RS" sz="32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Sadrži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cilj, metodologiju, glavne rezultate i zaključke</a:t>
            </a:r>
            <a:endParaRPr lang="sr-Latn-RS" sz="32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Služi kao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uvid u sadržaj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 i motiviše korisnika da pročita ceo izveštaj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Ne ulazi u detalje – ti se nalaze u telu izveštaja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Kako treba da izgleda dobar sažetak?</a:t>
            </a:r>
            <a:endParaRPr lang="sr-Latn-RS" sz="32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Jasan, koncizan i fokusiran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Smešten odmah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iza naslovne strane</a:t>
            </a:r>
            <a:endParaRPr lang="sr-Latn-RS" sz="32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Piše se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na kraju procesa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 – kada su svi rezultati već poznati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Dužina: od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pola strane do više strana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, u zavisnosti od opsega istraživanja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 iz turizma – Muzej čokolade (izmišljeni sažetak)</a:t>
            </a:r>
            <a:endParaRPr lang="sr-Latn-RS" sz="32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Istraživanje sprovedeno među posetiocima Muzeja čokolade u Beogradu imalo je za cilj da ispita motive dolaska, zadovoljstvo sadržajem i potencijalne predloge za unapređenje posete. Anketirano je 250 posetilaca različitih starosnih grupa. Rezultati pokazuju da najveći broj dolazi putem preporuka i društvenih mreža, a najviše ocenjuju radionice i degustaciju. Ispitanici su predložili mobilnu aplikaciju kao dodatni vid interakcije. Na osnovu nalaza, preporučuje se razvoj digitalnih vodiča i dodatnih edukativnih sadržaja za decu.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430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216747"/>
            <a:ext cx="16764000" cy="9739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11.3. Uvod u izveštaju istraživanja</a:t>
            </a:r>
          </a:p>
          <a:p>
            <a:pPr lvl="0">
              <a:lnSpc>
                <a:spcPct val="107000"/>
              </a:lnSpc>
              <a:spcBef>
                <a:spcPts val="200"/>
              </a:spcBef>
            </a:pPr>
            <a:r>
              <a:rPr lang="sr-Latn-RS" sz="28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Svrha uvoda</a:t>
            </a:r>
            <a:endParaRPr lang="sr-Latn-RS" sz="28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Uvod daje </a:t>
            </a: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kontekst i opravdanje</a:t>
            </a: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za sprovođenje istraživanja: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Objašnjava </a:t>
            </a: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zašto</a:t>
            </a: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je istraživanje sprovedeno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Predstavlja </a:t>
            </a: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ciljeve</a:t>
            </a: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i </a:t>
            </a: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značaj</a:t>
            </a: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istraživanja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Definiše </a:t>
            </a: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istraživački problem</a:t>
            </a: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i teorijsku osnovu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Pominje </a:t>
            </a: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prethodna istraživanja</a:t>
            </a: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i koristi izvore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Formuliše </a:t>
            </a: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hipoteze</a:t>
            </a: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(ako postoje)</a:t>
            </a:r>
          </a:p>
          <a:p>
            <a:pPr lvl="0">
              <a:lnSpc>
                <a:spcPct val="107000"/>
              </a:lnSpc>
              <a:spcBef>
                <a:spcPts val="200"/>
              </a:spcBef>
            </a:pPr>
            <a:r>
              <a:rPr lang="sr-Latn-RS" sz="28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Elementi koje uvod treba da sadrži:</a:t>
            </a:r>
            <a:endParaRPr lang="sr-Latn-RS" sz="28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Pozadina</a:t>
            </a: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i aktuelnost problema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Ciljevi istraživanja</a:t>
            </a:r>
            <a:endParaRPr lang="sr-Latn-RS" sz="2800" dirty="0">
              <a:solidFill>
                <a:prstClr val="black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Opis prethodnih ili sličnih istraživanja</a:t>
            </a:r>
            <a:endParaRPr lang="sr-Latn-RS" sz="2800" dirty="0">
              <a:solidFill>
                <a:prstClr val="black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Postavljanje istraživačkih pitanja ili hipoteza</a:t>
            </a:r>
            <a:endParaRPr lang="sr-Latn-RS" sz="2800" dirty="0">
              <a:solidFill>
                <a:prstClr val="black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Korišćena literatura i izvori</a:t>
            </a:r>
            <a:endParaRPr lang="sr-Latn-RS" sz="2800" dirty="0">
              <a:solidFill>
                <a:prstClr val="black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Obrazloženje odabranog pristupa i metodologije</a:t>
            </a:r>
            <a:endParaRPr lang="sr-Latn-RS" sz="2800" dirty="0">
              <a:solidFill>
                <a:prstClr val="black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200"/>
              </a:spcBef>
            </a:pPr>
            <a:r>
              <a:rPr lang="sr-Latn-RS" sz="28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 iz turizma – Muzej čokolade (sažeti uvod)</a:t>
            </a:r>
            <a:endParaRPr lang="sr-Latn-RS" sz="28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Porast interesovanja za tematske muzeje i porodične aktivnosti u turizmu motivisao je sprovođenje istraživanja o navikama posetilaca Muzeja čokolade u Beogradu. Cilj istraživanja bio je da se utvrdi profil posetilaca, nivo njihovog zadovoljstva i predlozi za unapređenje sadržaja. Prethodna slična istraživanja u regionu pokazala su značaj interaktivnih sadržaja za angažovanje posetilaca. Na osnovu uvida u turističke trendove i dostupne literature, postavljene su hipoteze o važnosti radionica i digitalnog sadržaja za privlačenje mladih posetilaca.</a:t>
            </a:r>
            <a:endParaRPr lang="sr-Latn-RS" sz="2800" dirty="0">
              <a:solidFill>
                <a:prstClr val="black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411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6889" y="190500"/>
            <a:ext cx="16154400" cy="10725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11.4. Metod istraživanja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Svrha poglavlja:</a:t>
            </a:r>
            <a:endParaRPr lang="sr-Latn-RS" sz="28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Omogućiti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proverljivost i ponovljivost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istraživanja uz jasan prikaz načina prikupljanja i obrade podataka.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4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Elementi poglavlja:</a:t>
            </a:r>
            <a:endParaRPr lang="sr-Latn-RS" sz="24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4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1. Uzorkovanje:</a:t>
            </a:r>
            <a:endParaRPr lang="sr-Latn-RS" sz="24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400" dirty="0">
                <a:latin typeface="Trebuchet MS" panose="020B0603020202020204" pitchFamily="34" charset="0"/>
                <a:ea typeface="Times New Roman" panose="02020603050405020304" pitchFamily="18" charset="0"/>
              </a:rPr>
              <a:t>Ciljna populacija: </a:t>
            </a:r>
            <a:r>
              <a:rPr lang="sr-Latn-RS" sz="2400" i="1" dirty="0">
                <a:latin typeface="Trebuchet MS" panose="020B0603020202020204" pitchFamily="34" charset="0"/>
                <a:ea typeface="Times New Roman" panose="02020603050405020304" pitchFamily="18" charset="0"/>
              </a:rPr>
              <a:t>Posetioci Muzeja čokolade u Beogradu</a:t>
            </a:r>
            <a:endParaRPr lang="sr-Latn-RS" sz="24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400" dirty="0">
                <a:latin typeface="Trebuchet MS" panose="020B0603020202020204" pitchFamily="34" charset="0"/>
                <a:ea typeface="Times New Roman" panose="02020603050405020304" pitchFamily="18" charset="0"/>
              </a:rPr>
              <a:t>Uzorak: 200 ispitanika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400" dirty="0">
                <a:latin typeface="Trebuchet MS" panose="020B0603020202020204" pitchFamily="34" charset="0"/>
                <a:ea typeface="Times New Roman" panose="02020603050405020304" pitchFamily="18" charset="0"/>
              </a:rPr>
              <a:t>Metod uzorkovanja: </a:t>
            </a:r>
            <a:r>
              <a:rPr lang="sr-Latn-RS" sz="2400" i="1" dirty="0">
                <a:latin typeface="Trebuchet MS" panose="020B0603020202020204" pitchFamily="34" charset="0"/>
                <a:ea typeface="Times New Roman" panose="02020603050405020304" pitchFamily="18" charset="0"/>
              </a:rPr>
              <a:t>Slučajni odabir posetilaca na ulazu (stratifikovano prema dobu dana i tipu posetilaca)</a:t>
            </a:r>
            <a:endParaRPr lang="sr-Latn-RS" sz="24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400" dirty="0">
                <a:latin typeface="Trebuchet MS" panose="020B0603020202020204" pitchFamily="34" charset="0"/>
                <a:ea typeface="Times New Roman" panose="02020603050405020304" pitchFamily="18" charset="0"/>
              </a:rPr>
              <a:t>Veličina uzorka određena tako da omogući </a:t>
            </a:r>
            <a:r>
              <a:rPr lang="sr-Latn-RS" sz="24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maksimalnu marginu greške ±7%</a:t>
            </a:r>
            <a:r>
              <a:rPr lang="sr-Latn-RS" sz="2400" dirty="0">
                <a:latin typeface="Trebuchet MS" panose="020B0603020202020204" pitchFamily="34" charset="0"/>
                <a:ea typeface="Times New Roman" panose="02020603050405020304" pitchFamily="18" charset="0"/>
              </a:rPr>
              <a:t> uz 95% interval poverenja</a:t>
            </a:r>
          </a:p>
          <a:p>
            <a:r>
              <a:rPr lang="sr-Latn-RS" sz="24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2. Prikupljanje podataka:</a:t>
            </a:r>
            <a:endParaRPr lang="sr-Latn-RS" sz="24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400" dirty="0">
                <a:latin typeface="Trebuchet MS" panose="020B0603020202020204" pitchFamily="34" charset="0"/>
                <a:ea typeface="Times New Roman" panose="02020603050405020304" pitchFamily="18" charset="0"/>
              </a:rPr>
              <a:t>Metoda: </a:t>
            </a:r>
            <a:r>
              <a:rPr lang="sr-Latn-RS" sz="2400" i="1" dirty="0">
                <a:latin typeface="Trebuchet MS" panose="020B0603020202020204" pitchFamily="34" charset="0"/>
                <a:ea typeface="Times New Roman" panose="02020603050405020304" pitchFamily="18" charset="0"/>
              </a:rPr>
              <a:t>Anketa u papirnoj i online formi</a:t>
            </a:r>
            <a:endParaRPr lang="sr-Latn-RS" sz="24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400" dirty="0">
                <a:latin typeface="Trebuchet MS" panose="020B0603020202020204" pitchFamily="34" charset="0"/>
                <a:ea typeface="Times New Roman" panose="02020603050405020304" pitchFamily="18" charset="0"/>
              </a:rPr>
              <a:t>Vreme sprovođenja: </a:t>
            </a:r>
            <a:r>
              <a:rPr lang="sr-Latn-RS" sz="2400" i="1" dirty="0">
                <a:latin typeface="Trebuchet MS" panose="020B0603020202020204" pitchFamily="34" charset="0"/>
                <a:ea typeface="Times New Roman" panose="02020603050405020304" pitchFamily="18" charset="0"/>
              </a:rPr>
              <a:t>april–maj 2025.</a:t>
            </a:r>
            <a:endParaRPr lang="sr-Latn-RS" sz="24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400" dirty="0">
                <a:latin typeface="Trebuchet MS" panose="020B0603020202020204" pitchFamily="34" charset="0"/>
                <a:ea typeface="Times New Roman" panose="02020603050405020304" pitchFamily="18" charset="0"/>
              </a:rPr>
              <a:t>Regrutovanje ispitanika: </a:t>
            </a:r>
            <a:r>
              <a:rPr lang="sr-Latn-RS" sz="2400" i="1" dirty="0">
                <a:latin typeface="Trebuchet MS" panose="020B0603020202020204" pitchFamily="34" charset="0"/>
                <a:ea typeface="Times New Roman" panose="02020603050405020304" pitchFamily="18" charset="0"/>
              </a:rPr>
              <a:t>Lično i putem QR koda u muzeju</a:t>
            </a:r>
            <a:endParaRPr lang="sr-Latn-RS" sz="24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400" dirty="0">
                <a:latin typeface="Trebuchet MS" panose="020B0603020202020204" pitchFamily="34" charset="0"/>
                <a:ea typeface="Times New Roman" panose="02020603050405020304" pitchFamily="18" charset="0"/>
              </a:rPr>
              <a:t>Stopа odgovora: </a:t>
            </a:r>
            <a:r>
              <a:rPr lang="sr-Latn-RS" sz="2400" i="1" dirty="0">
                <a:latin typeface="Trebuchet MS" panose="020B0603020202020204" pitchFamily="34" charset="0"/>
                <a:ea typeface="Times New Roman" panose="02020603050405020304" pitchFamily="18" charset="0"/>
              </a:rPr>
              <a:t>72%</a:t>
            </a:r>
            <a:endParaRPr lang="sr-Latn-RS" sz="24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400" dirty="0">
                <a:latin typeface="Trebuchet MS" panose="020B0603020202020204" pitchFamily="34" charset="0"/>
                <a:ea typeface="Times New Roman" panose="02020603050405020304" pitchFamily="18" charset="0"/>
              </a:rPr>
              <a:t>Uočeni problemi: </a:t>
            </a:r>
            <a:r>
              <a:rPr lang="sr-Latn-RS" sz="2400" i="1" dirty="0">
                <a:latin typeface="Trebuchet MS" panose="020B0603020202020204" pitchFamily="34" charset="0"/>
                <a:ea typeface="Times New Roman" panose="02020603050405020304" pitchFamily="18" charset="0"/>
              </a:rPr>
              <a:t>Niža zastupljenost stranih turista</a:t>
            </a:r>
            <a:endParaRPr lang="sr-Latn-RS" sz="24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24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3. Analiza podataka:</a:t>
            </a:r>
            <a:endParaRPr lang="sr-Latn-RS" sz="24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400" dirty="0">
                <a:latin typeface="Trebuchet MS" panose="020B0603020202020204" pitchFamily="34" charset="0"/>
                <a:ea typeface="Times New Roman" panose="02020603050405020304" pitchFamily="18" charset="0"/>
              </a:rPr>
              <a:t>Softver: </a:t>
            </a:r>
            <a:r>
              <a:rPr lang="sr-Latn-RS" sz="2400" i="1" dirty="0">
                <a:latin typeface="Trebuchet MS" panose="020B0603020202020204" pitchFamily="34" charset="0"/>
                <a:ea typeface="Times New Roman" panose="02020603050405020304" pitchFamily="18" charset="0"/>
              </a:rPr>
              <a:t>Excel i SPSS</a:t>
            </a:r>
            <a:endParaRPr lang="sr-Latn-RS" sz="24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400" dirty="0">
                <a:latin typeface="Trebuchet MS" panose="020B0603020202020204" pitchFamily="34" charset="0"/>
                <a:ea typeface="Times New Roman" panose="02020603050405020304" pitchFamily="18" charset="0"/>
              </a:rPr>
              <a:t>Korišćene metode: </a:t>
            </a:r>
            <a:r>
              <a:rPr lang="sr-Latn-RS" sz="2400" i="1" dirty="0">
                <a:latin typeface="Trebuchet MS" panose="020B0603020202020204" pitchFamily="34" charset="0"/>
                <a:ea typeface="Times New Roman" panose="02020603050405020304" pitchFamily="18" charset="0"/>
              </a:rPr>
              <a:t>Deskriptivna statistika, korelacione analize</a:t>
            </a:r>
            <a:endParaRPr lang="sr-Latn-RS" sz="24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400" dirty="0">
                <a:latin typeface="Trebuchet MS" panose="020B0603020202020204" pitchFamily="34" charset="0"/>
                <a:ea typeface="Times New Roman" panose="02020603050405020304" pitchFamily="18" charset="0"/>
              </a:rPr>
              <a:t>Tretman nedostajućih podataka: </a:t>
            </a:r>
            <a:r>
              <a:rPr lang="sr-Latn-RS" sz="2400" i="1" dirty="0">
                <a:latin typeface="Trebuchet MS" panose="020B0603020202020204" pitchFamily="34" charset="0"/>
                <a:ea typeface="Times New Roman" panose="02020603050405020304" pitchFamily="18" charset="0"/>
              </a:rPr>
              <a:t>Listwise deletion</a:t>
            </a:r>
            <a:endParaRPr lang="sr-Latn-RS" sz="24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400" dirty="0">
                <a:latin typeface="Trebuchet MS" panose="020B0603020202020204" pitchFamily="34" charset="0"/>
                <a:ea typeface="Times New Roman" panose="02020603050405020304" pitchFamily="18" charset="0"/>
              </a:rPr>
              <a:t>Nije korišćeno ponderisanje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400" dirty="0">
                <a:latin typeface="Trebuchet MS" panose="020B0603020202020204" pitchFamily="34" charset="0"/>
                <a:ea typeface="Times New Roman" panose="02020603050405020304" pitchFamily="18" charset="0"/>
              </a:rPr>
              <a:t>Prikazane margine greške za ključne varijable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4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4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Napomena:</a:t>
            </a:r>
            <a:endParaRPr lang="sr-Latn-RS" sz="24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400" dirty="0">
                <a:latin typeface="Trebuchet MS" panose="020B0603020202020204" pitchFamily="34" charset="0"/>
                <a:ea typeface="Times New Roman" panose="02020603050405020304" pitchFamily="18" charset="0"/>
              </a:rPr>
              <a:t>U ovom delu može se dodati i pregled ankete (tipovi pitanja, skale), kao i primer pitanja iz upitnika. Jasno obrazložiti </a:t>
            </a:r>
            <a:r>
              <a:rPr lang="sr-Latn-RS" sz="24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zašto je izabrana baš ta metodologija</a:t>
            </a:r>
            <a:r>
              <a:rPr lang="sr-Latn-RS" sz="2400" dirty="0"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4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 </a:t>
            </a:r>
            <a:endParaRPr lang="sr-Latn-RS" sz="28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080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342900"/>
            <a:ext cx="8229600" cy="9221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11.5. Rezultati istraživanja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Prikaz rezultata treba da bude: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Vizuelno jasan i funkcionalan</a:t>
            </a:r>
            <a:endParaRPr lang="sr-Latn-RS" sz="28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Praćen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verbalnim objašnjenjima</a:t>
            </a:r>
            <a:endParaRPr lang="sr-Latn-RS" sz="28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Numerisan i naslovljen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(grafikoni/tabele)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Fokusiran na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ključne uvide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, ne trivijalne informacije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 iz istraživanja posetilaca Muzeja čokolade</a:t>
            </a:r>
            <a:endParaRPr lang="sr-Latn-RS" sz="28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Grafikon 1: Ko dolazi u muzej?</a:t>
            </a:r>
            <a:endParaRPr lang="sr-Latn-RS" sz="28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📈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2800" i="1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Struktura ispitanika po vrsti posetilaca (n=200)</a:t>
            </a:r>
            <a:endParaRPr lang="sr-Latn-RS" sz="2800" dirty="0" smtClean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Porodice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sa decom – 42%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Školske grupe – 25%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Turisti – 21%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Individualni posetioci – 12%</a:t>
            </a:r>
          </a:p>
          <a:p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🗨️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Objašnjenje: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Većinu posetilaca čine porodice i školske grupe, što potvrđuje da muzej ima izražen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edukativno-zabavni karakter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  <a:p>
            <a:r>
              <a:rPr lang="sr-Latn-RS" sz="2400" i="1" dirty="0">
                <a:solidFill>
                  <a:srgbClr val="0070C0"/>
                </a:solidFill>
                <a:latin typeface="Trebuchet MS" panose="020B0603020202020204" pitchFamily="34" charset="0"/>
              </a:rPr>
              <a:t>Tabela 1: Zadovoljstvo različitim aspektima posete</a:t>
            </a:r>
            <a:endParaRPr lang="sr-Latn-RS" sz="2400" b="1" i="1" dirty="0">
              <a:solidFill>
                <a:srgbClr val="0070C0"/>
              </a:solidFill>
              <a:latin typeface="Trebuchet MS" panose="020B0603020202020204" pitchFamily="34" charset="0"/>
            </a:endParaRPr>
          </a:p>
          <a:p>
            <a:endParaRPr lang="sr-Latn-RS" sz="28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988768"/>
              </p:ext>
            </p:extLst>
          </p:nvPr>
        </p:nvGraphicFramePr>
        <p:xfrm>
          <a:off x="8435040" y="468333"/>
          <a:ext cx="9182100" cy="2282825"/>
        </p:xfrm>
        <a:graphic>
          <a:graphicData uri="http://schemas.openxmlformats.org/drawingml/2006/table">
            <a:tbl>
              <a:tblPr firstRow="1" firstCol="1" bandRow="1"/>
              <a:tblGrid>
                <a:gridCol w="4591050">
                  <a:extLst>
                    <a:ext uri="{9D8B030D-6E8A-4147-A177-3AD203B41FA5}">
                      <a16:colId xmlns:a16="http://schemas.microsoft.com/office/drawing/2014/main" val="2267185886"/>
                    </a:ext>
                  </a:extLst>
                </a:gridCol>
                <a:gridCol w="4591050">
                  <a:extLst>
                    <a:ext uri="{9D8B030D-6E8A-4147-A177-3AD203B41FA5}">
                      <a16:colId xmlns:a16="http://schemas.microsoft.com/office/drawing/2014/main" val="11213603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Element muzeja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Prosečna ocena (1–5)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68347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Ljubaznost osoblja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0094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Interaktivnost postavke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95606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Degustacija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8709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Radionice za decu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7155305"/>
                  </a:ext>
                </a:extLst>
              </a:tr>
            </a:tbl>
          </a:graphicData>
        </a:graphic>
      </p:graphicFrame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609602" y="8873479"/>
            <a:ext cx="14738872" cy="106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r-Latn-RS"/>
          </a:p>
        </p:txBody>
      </p:sp>
      <p:sp>
        <p:nvSpPr>
          <p:cNvPr id="11" name="Rectangle 10"/>
          <p:cNvSpPr/>
          <p:nvPr/>
        </p:nvSpPr>
        <p:spPr>
          <a:xfrm>
            <a:off x="9135780" y="4067210"/>
            <a:ext cx="7780620" cy="4456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Objašnjenje: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Najvišu ocenu dobile su degustacije i radionice, što pokazuje značaj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interaktivnog iskustva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za zadovoljstvo posetilaca.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Napomena:</a:t>
            </a:r>
          </a:p>
          <a:p>
            <a:pPr>
              <a:spcAft>
                <a:spcPts val="0"/>
              </a:spcAf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📌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Ne pretrpavati slajd nepotrebnim grafikama.</a:t>
            </a:r>
            <a:b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📌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Prikazivati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samo najrelevantnije rezultate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, dodatne tabele/grafikone mogu ići u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priloge izveštaja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  <a:endParaRPr lang="sr-Latn-RS" sz="28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648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544191"/>
            <a:ext cx="8077200" cy="8584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11.6. Zaključci istraživanja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Integracija nalaza:</a:t>
            </a:r>
            <a:endParaRPr lang="sr-Latn-RS" sz="32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Većinu posetilaca čine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porodice sa decom i školske grupe</a:t>
            </a:r>
            <a:endParaRPr lang="sr-Latn-RS" sz="32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Najveće zadovoljstvo iskazano je za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degustacije i radionice</a:t>
            </a:r>
            <a:endParaRPr lang="sr-Latn-RS" sz="32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Većina posetilaca dolazi na osnovu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ličnih preporuka</a:t>
            </a:r>
            <a:endParaRPr lang="sr-Latn-RS" sz="32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Zadovoljstvo posetom je visoko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, ali postoji prostor za dodatne digitalne sadržaje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Poređenje sa ranijim istraživanjima:</a:t>
            </a:r>
            <a:endParaRPr lang="sr-Latn-RS" sz="32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Nalazi su u skladu sa prethodnim studijama o ulozi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interaktivnosti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 u muzejskim postavkama za decu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Potvrđuje se uloga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iskustvenog turizma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 kao ključnog trenda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86800" y="571500"/>
            <a:ext cx="9144000" cy="799000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Preporuke za praksu:</a:t>
            </a:r>
            <a:endParaRPr lang="sr-Latn-RS" sz="28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Razviti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mobilnu aplikaciju muzeja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sa vodičem i kvizovima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Uvesti dodatne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radionice za odrasle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(npr. istorija čokolade, izrada pralina)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Pojačati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prisustvo na društvenim mrežama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radi promocije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Ograničenja istraživanja:</a:t>
            </a:r>
            <a:endParaRPr lang="sr-Latn-RS" sz="28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Uzorak ispitanika nije obuhvatio strane turiste u dovoljnoj meri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Istraživanje se sprovodilo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u ograničenom vremenskom periodu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(vikend sezona)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Izbegavati „Barnum“ zaključke:</a:t>
            </a:r>
            <a:endParaRPr lang="sr-Latn-RS" sz="28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🚫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2800" i="1" dirty="0">
                <a:latin typeface="Trebuchet MS" panose="020B0603020202020204" pitchFamily="34" charset="0"/>
                <a:ea typeface="Times New Roman" panose="02020603050405020304" pitchFamily="18" charset="0"/>
              </a:rPr>
              <a:t>„Posetioci smatraju da bi muzej mogao biti još bolji.“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✔️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2800" i="1" dirty="0">
                <a:latin typeface="Trebuchet MS" panose="020B0603020202020204" pitchFamily="34" charset="0"/>
                <a:ea typeface="Times New Roman" panose="02020603050405020304" pitchFamily="18" charset="0"/>
              </a:rPr>
              <a:t>„Posetioci predlažu dodatne sadržaje poput digitalnih vodiča i interaktivnih igara, što ukazuje na potrebu za digitalnim proširenjem ponude.“</a:t>
            </a:r>
            <a:endParaRPr lang="sr-Latn-RS" sz="28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903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72190" y="894665"/>
            <a:ext cx="15925800" cy="812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11.7. Literatura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Korišćena literatura (APA stil):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Rea, L. M., &amp; Parker, R. A. (2014). </a:t>
            </a:r>
            <a:r>
              <a:rPr lang="sr-Latn-RS" sz="3200" i="1" dirty="0">
                <a:latin typeface="Trebuchet MS" panose="020B0603020202020204" pitchFamily="34" charset="0"/>
                <a:ea typeface="Times New Roman" panose="02020603050405020304" pitchFamily="18" charset="0"/>
              </a:rPr>
              <a:t>Designing and Conducting Survey Research: A Comprehensive Guide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. San Francisco, CA: Jossey-Bass.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Kotler, P., Bowen, J. T., &amp; Makens, J. C. (2017). </a:t>
            </a:r>
            <a:r>
              <a:rPr lang="sr-Latn-RS" sz="3200" i="1" dirty="0">
                <a:latin typeface="Trebuchet MS" panose="020B0603020202020204" pitchFamily="34" charset="0"/>
                <a:ea typeface="Times New Roman" panose="02020603050405020304" pitchFamily="18" charset="0"/>
              </a:rPr>
              <a:t>Marketing for Hospitality and Tourism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 (7th ed.). Pearson.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Pine, B. J., &amp; Gilmore, J. H. (1999). </a:t>
            </a:r>
            <a:r>
              <a:rPr lang="sr-Latn-RS" sz="3200" i="1" dirty="0">
                <a:latin typeface="Trebuchet MS" panose="020B0603020202020204" pitchFamily="34" charset="0"/>
                <a:ea typeface="Times New Roman" panose="02020603050405020304" pitchFamily="18" charset="0"/>
              </a:rPr>
              <a:t>The Experience Economy: Work is Theatre &amp; Every Business a Stage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. Harvard Business Press.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Muzej čokolade Beograd. (2024). Preuzeto sa: </a:t>
            </a:r>
            <a:r>
              <a:rPr lang="sr-Latn-RS" sz="3200" u="sng" dirty="0">
                <a:solidFill>
                  <a:srgbClr val="0000FF"/>
                </a:solidFill>
                <a:latin typeface="Trebuchet MS" panose="020B0603020202020204" pitchFamily="34" charset="0"/>
                <a:ea typeface="Times New Roman" panose="02020603050405020304" pitchFamily="18" charset="0"/>
                <a:hlinkClick r:id="rId2"/>
              </a:rPr>
              <a:t>https://muzejcokolade.rs</a:t>
            </a:r>
            <a:endParaRPr lang="sr-Latn-RS" sz="32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Republički zavod za statistiku. (2023). </a:t>
            </a:r>
            <a:r>
              <a:rPr lang="sr-Latn-RS" sz="3200" i="1" dirty="0">
                <a:latin typeface="Trebuchet MS" panose="020B0603020202020204" pitchFamily="34" charset="0"/>
                <a:ea typeface="Times New Roman" panose="02020603050405020304" pitchFamily="18" charset="0"/>
              </a:rPr>
              <a:t>Turistički promet u Srbiji – godišnji izveštaj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. Preuzeto sa: http://data.stat.gov.rs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Napomena: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Stil citiranja prilagoditi ciljnoj publici i akademskom kontekstu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Literatura mora odgovarati referencama navedenim u izveštaju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Ukoliko se koriste podaci sa interneta, navesti datum pristupa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r-Latn-RS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757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7599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11.8. Prilozi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 prilozima se nalaze: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Originalni anketni upitnik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 korišćen u istraživanju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Detaljne tabele sa sirovim podacima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 i rezultatima po pitanjima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Dodatni grafikoni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 koji nisu uključeni u glavni deo izveštaja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Primeri promotivnih materijala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 iz muzeja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Fotografije postavke i radionica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, uz saglasnost za korišćenje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Uputstvo za evaluaciju ankete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 i kriterijumi validnosti instrumenata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Napomena:</a:t>
            </a:r>
          </a:p>
          <a:p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Prilozi služe kao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podrška i proširenje glavnog izveštaja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, namenjeni stručnim korisnicima ili onima koji žele dublji uvid u metodologiju i podatke.</a:t>
            </a:r>
          </a:p>
          <a:p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Preporuka: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Prilozi mogu biti dostavljeni kao poseban digitalni dokument ili dodatak u PDF formatu radi lakšeg pristupa i štampe.</a:t>
            </a:r>
          </a:p>
          <a:p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 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664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9600" y="469545"/>
            <a:ext cx="9144000" cy="96834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11.9. Prezentacija istraživanja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Naslovni slajd sadrži:</a:t>
            </a:r>
            <a:endParaRPr lang="sr-Latn-RS" sz="28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Naslov istraživanja: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i="1" dirty="0">
                <a:latin typeface="Trebuchet MS" panose="020B0603020202020204" pitchFamily="34" charset="0"/>
                <a:ea typeface="Times New Roman" panose="02020603050405020304" pitchFamily="18" charset="0"/>
              </a:rPr>
              <a:t>„Navike i zadovoljstvo posetilaca Muzeja čokolade u Beogradu“</a:t>
            </a:r>
            <a:endParaRPr lang="sr-Latn-RS" sz="28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Datum prezentacije: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24. maj 2025.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Autori i afilijacije: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Marija Petrović, Nikola Savić – Fakultet za turizam i hotelijerstvo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Organizacije: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Istraživanje sproveli studenti FT&amp;H, uz podršku Muzeja čokolade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Sledeći slajd – Cilj i metodologija:</a:t>
            </a:r>
            <a:endParaRPr lang="sr-Latn-RS" sz="28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Cilj: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Ispitivanje profila, motivacije i zadovoljstva posetilaca muzeja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Metod: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Anketno istraživanje (online i uživo)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Ciljna populacija: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Posetioci Muzeja čokolade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Period prikupljanja podataka: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april–maj 2025.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Veličina uzorka: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250 ispitanika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Margina greške: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±5%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Uzorkovanje: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slučajni uzorak na licu mesta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Instrument: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strukturisani upitnik sa 10 pitanja</a:t>
            </a:r>
            <a:endParaRPr lang="sr-Latn-RS" sz="28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982200" y="580417"/>
            <a:ext cx="7467600" cy="7072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Dalji slajdovi:</a:t>
            </a:r>
            <a:endParaRPr lang="sr-Latn-RS" sz="28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Vizualizacija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ključnih nalaza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– grafikoni sa: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Kako su ispitanici saznali za muzej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Najzanimljiviji deo postavke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Prosečna ocena sadržaja (radionice, degustacije...)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Spremnost da preporuče muzej drugima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Kratki komentari pored grafikona za jasniju interpretaciju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Završni slajdovi:</a:t>
            </a:r>
            <a:endParaRPr lang="sr-Latn-RS" sz="28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Zaključci i preporuke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(npr. uvođenje mobilne aplikacije)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Ograničenja istraživanja</a:t>
            </a:r>
            <a:endParaRPr lang="sr-Latn-RS" sz="28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Poziv za dalje istraživanje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(npr. sezonska analiza)</a:t>
            </a:r>
            <a:endParaRPr lang="sr-Latn-RS" sz="28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944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90470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02000" y="-22860"/>
            <a:ext cx="225552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Latn-RS" sz="36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71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9804</TotalTime>
  <Words>1263</Words>
  <Application>Microsoft Office PowerPoint</Application>
  <PresentationFormat>Custom</PresentationFormat>
  <Paragraphs>187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Calibri</vt:lpstr>
      <vt:lpstr>Courier New</vt:lpstr>
      <vt:lpstr>Lucida Sans Unicode</vt:lpstr>
      <vt:lpstr>Segoe UI Symbol</vt:lpstr>
      <vt:lpstr>Symbol</vt:lpstr>
      <vt:lpstr>Times New Roman</vt:lpstr>
      <vt:lpstr>Trebuchet MS</vt:lpstr>
      <vt:lpstr>Verdana</vt:lpstr>
      <vt:lpstr>Office Theme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Black and White Corporate Geometric Business Plan Business Presentation</dc:title>
  <dc:creator>Teodora Tosic</dc:creator>
  <cp:keywords>DAGUTGA4ku8,BAFr0oLcL60</cp:keywords>
  <cp:lastModifiedBy>Toshiba</cp:lastModifiedBy>
  <cp:revision>87</cp:revision>
  <dcterms:created xsi:type="dcterms:W3CDTF">2024-11-03T20:59:27Z</dcterms:created>
  <dcterms:modified xsi:type="dcterms:W3CDTF">2025-05-25T22:10:34Z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2024-10-22T00:00:00Z</vt:filetime>
  </property>
  <property fmtid="{D5CDD505-2E9C-101B-9397-08002B2CF9AE}" pid="3" name="Creator">
    <vt:lpwstr>Canva</vt:lpwstr>
  </property>
  <property fmtid="{D5CDD505-2E9C-101B-9397-08002B2CF9AE}" pid="4" name="LastSaved">
    <vt:filetime>2024-11-03T00:00:00Z</vt:filetime>
  </property>
</Properties>
</file>