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315" r:id="rId3"/>
    <p:sldId id="313" r:id="rId4"/>
    <p:sldId id="297" r:id="rId5"/>
    <p:sldId id="291" r:id="rId6"/>
    <p:sldId id="298" r:id="rId7"/>
    <p:sldId id="289" r:id="rId8"/>
    <p:sldId id="285" r:id="rId9"/>
    <p:sldId id="282" r:id="rId10"/>
    <p:sldId id="317" r:id="rId11"/>
    <p:sldId id="284" r:id="rId12"/>
    <p:sldId id="295" r:id="rId13"/>
    <p:sldId id="280" r:id="rId14"/>
    <p:sldId id="287" r:id="rId15"/>
    <p:sldId id="308" r:id="rId16"/>
    <p:sldId id="303" r:id="rId17"/>
    <p:sldId id="304" r:id="rId18"/>
    <p:sldId id="305" r:id="rId19"/>
    <p:sldId id="306" r:id="rId20"/>
    <p:sldId id="302" r:id="rId21"/>
    <p:sldId id="316" r:id="rId22"/>
    <p:sldId id="300" r:id="rId23"/>
    <p:sldId id="266" r:id="rId24"/>
    <p:sldId id="296" r:id="rId25"/>
    <p:sldId id="309" r:id="rId26"/>
    <p:sldId id="311" r:id="rId27"/>
    <p:sldId id="312" r:id="rId28"/>
    <p:sldId id="310" r:id="rId29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47" d="100"/>
          <a:sy n="47" d="100"/>
        </p:scale>
        <p:origin x="660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11988-9AE8-41D1-9D36-B05BE607B076}" type="datetimeFigureOut">
              <a:rPr lang="sr-Latn-RS" smtClean="0"/>
              <a:t>21.5.2025.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2F3A4-9E42-4FB1-A5A1-22FB1A0FF84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1024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2F3A4-9E42-4FB1-A5A1-22FB1A0FF847}" type="slidenum">
              <a:rPr lang="sr-Latn-RS" smtClean="0"/>
              <a:t>26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89858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2552700"/>
            <a:ext cx="8584565" cy="2634054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algn="ctr"/>
            <a:r>
              <a:rPr lang="sr-Latn-RS" sz="4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OKVIR UZORKOVANJA U ISTRAŽIVANJIMA TURISTIČKOG TRŽIŠTA</a:t>
            </a:r>
            <a:br>
              <a:rPr lang="sr-Latn-RS" sz="40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</a:br>
            <a:endParaRPr lang="sr-Latn-RS" sz="40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647700"/>
            <a:ext cx="15544800" cy="7319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altLang="sr-Latn-RS" sz="36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KVALITETNO UZORKOVANJE: OD OKVIRA DO STRATIFIKACIJE</a:t>
            </a:r>
          </a:p>
          <a:p>
            <a:endParaRPr lang="sr-Latn-RS" sz="3200" b="1" dirty="0" smtClean="0">
              <a:solidFill>
                <a:srgbClr val="00B05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 rezultati istraživanja bili pouzdani i primenljivi na celu populaciju, uzorak mora biti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reprezentativan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To se postiže kroz tri ključna uslova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/>
            </a:pPr>
            <a:r>
              <a:rPr lang="sr-Latn-RS" sz="3200" i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Adekvatan okvir uzorkovanja</a:t>
            </a: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sr-Latn-RS" sz="32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Slučajni </a:t>
            </a:r>
            <a:r>
              <a:rPr lang="sr-Latn-RS" sz="3200" i="1" dirty="0">
                <a:solidFill>
                  <a:srgbClr val="00B050"/>
                </a:solidFill>
                <a:latin typeface="Trebuchet MS" panose="020B0603020202020204" pitchFamily="34" charset="0"/>
              </a:rPr>
              <a:t>odabir jedinica</a:t>
            </a:r>
            <a:endParaRPr lang="sr-Latn-RS" sz="3200" b="1" i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514350" indent="-514350">
              <a:lnSpc>
                <a:spcPct val="107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sr-Latn-RS" sz="32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Stratifikacija </a:t>
            </a:r>
            <a:r>
              <a:rPr lang="sr-Latn-RS" sz="3200" i="1" dirty="0">
                <a:solidFill>
                  <a:srgbClr val="00B050"/>
                </a:solidFill>
                <a:latin typeface="Trebuchet MS" panose="020B0603020202020204" pitchFamily="34" charset="0"/>
              </a:rPr>
              <a:t>(stratifikovano uzorkovanje</a:t>
            </a:r>
            <a:r>
              <a:rPr lang="sr-Latn-RS" sz="32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)</a:t>
            </a:r>
          </a:p>
          <a:p>
            <a:pPr>
              <a:lnSpc>
                <a:spcPct val="107000"/>
              </a:lnSpc>
              <a:spcBef>
                <a:spcPts val="200"/>
              </a:spcBef>
            </a:pPr>
            <a:endParaRPr lang="sr-Latn-RS" sz="3200" b="1" i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sr-Latn-RS" sz="3200" i="1" dirty="0">
                <a:latin typeface="Trebuchet MS" panose="020B0603020202020204" pitchFamily="34" charset="0"/>
              </a:rPr>
              <a:t>Ova tri principa predstavljaju osnovu kvalitetnog uzorkovanja, a prvi korak u tom procesu jeste upravo – izbor i procena okvira uzorkovanja.</a:t>
            </a:r>
            <a:endParaRPr lang="sr-Latn-RS" sz="3200" dirty="0"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b="1" i="1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09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7800" y="647700"/>
            <a:ext cx="14325600" cy="7977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AutoNum type="arabicPeriod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ADEKVATAN OKVIR UZORKOVANJA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obuhvatiti sve jedinice ciljne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neke jedinice nedostaju → određene grupe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nikada ne mogu biti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izabrane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Kvalitet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okvira direktno utiče na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validnost uzorka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SLUČAJNI ODABIR JEDINICA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rizik od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pristrasnosti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garantuje uvek da će sve važne podgrupe biti uključene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zbog toga se koristi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stratifikacija</a:t>
            </a:r>
          </a:p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3. STRATIFIKACIJA (STRATIFIKOVANO UZORKOVANJE)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Populacija </a:t>
            </a:r>
            <a:r>
              <a:rPr lang="sr-Latn-RS" sz="3200" dirty="0">
                <a:latin typeface="Trebuchet MS" panose="020B0603020202020204" pitchFamily="34" charset="0"/>
              </a:rPr>
              <a:t>se deli na </a:t>
            </a:r>
            <a:r>
              <a:rPr lang="sr-Latn-RS" sz="3200" b="1" dirty="0">
                <a:latin typeface="Trebuchet MS" panose="020B0603020202020204" pitchFamily="34" charset="0"/>
              </a:rPr>
              <a:t> podgrupe (stratume)</a:t>
            </a:r>
            <a:r>
              <a:rPr lang="sr-Latn-RS" sz="3200" dirty="0">
                <a:latin typeface="Trebuchet MS" panose="020B0603020202020204" pitchFamily="34" charset="0"/>
              </a:rPr>
              <a:t> npr. pol, starost, region, tip škole</a:t>
            </a:r>
            <a:r>
              <a:rPr lang="sr-Latn-RS" sz="3200" dirty="0" smtClean="0">
                <a:latin typeface="Trebuchet MS" panose="020B0603020202020204" pitchFamily="34" charset="0"/>
              </a:rPr>
              <a:t>...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Unutar </a:t>
            </a:r>
            <a:r>
              <a:rPr lang="sr-Latn-RS" sz="3200" dirty="0">
                <a:latin typeface="Trebuchet MS" panose="020B0603020202020204" pitchFamily="34" charset="0"/>
              </a:rPr>
              <a:t>svakog strata se vrši </a:t>
            </a:r>
            <a:r>
              <a:rPr lang="sr-Latn-RS" sz="3200" b="1" dirty="0">
                <a:latin typeface="Trebuchet MS" panose="020B0603020202020204" pitchFamily="34" charset="0"/>
              </a:rPr>
              <a:t>posebno </a:t>
            </a:r>
            <a:r>
              <a:rPr lang="sr-Latn-RS" sz="3200" b="1" dirty="0" smtClean="0">
                <a:latin typeface="Trebuchet MS" panose="020B0603020202020204" pitchFamily="34" charset="0"/>
              </a:rPr>
              <a:t>uzorkovanje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Osigurava </a:t>
            </a:r>
            <a:r>
              <a:rPr lang="sr-Latn-RS" sz="3200" dirty="0">
                <a:latin typeface="Trebuchet MS" panose="020B0603020202020204" pitchFamily="34" charset="0"/>
              </a:rPr>
              <a:t>da su </a:t>
            </a:r>
            <a:r>
              <a:rPr lang="sr-Latn-RS" sz="3200" b="1" dirty="0">
                <a:latin typeface="Trebuchet MS" panose="020B0603020202020204" pitchFamily="34" charset="0"/>
              </a:rPr>
              <a:t>ključne grupe proporcionalno zastupljene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72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19100"/>
            <a:ext cx="163067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JE OKVIR UZORKOVANJA?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Okvir uzorkovanja 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spisak, materijal ili procedura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koji služi 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identifikovanje i kontaktiranje jedinica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sr-Latn-RS" sz="3200" dirty="0" smtClean="0">
                <a:latin typeface="Trebuchet MS" panose="020B0603020202020204" pitchFamily="34" charset="0"/>
              </a:rPr>
              <a:t>Okvir </a:t>
            </a:r>
            <a:r>
              <a:rPr lang="sr-Latn-RS" sz="3200" dirty="0">
                <a:latin typeface="Trebuchet MS" panose="020B0603020202020204" pitchFamily="34" charset="0"/>
              </a:rPr>
              <a:t>uzorkovanja </a:t>
            </a:r>
            <a:r>
              <a:rPr lang="sr-Latn-RS" sz="3200" b="1" dirty="0" smtClean="0">
                <a:latin typeface="Trebuchet MS" panose="020B0603020202020204" pitchFamily="34" charset="0"/>
              </a:rPr>
              <a:t>pomaže da se </a:t>
            </a:r>
            <a:r>
              <a:rPr lang="sr-Latn-RS" sz="3200" b="1" dirty="0">
                <a:latin typeface="Trebuchet MS" panose="020B0603020202020204" pitchFamily="34" charset="0"/>
              </a:rPr>
              <a:t>iz populacije </a:t>
            </a:r>
            <a:r>
              <a:rPr lang="sr-Latn-RS" sz="3200" b="1" dirty="0" smtClean="0">
                <a:latin typeface="Trebuchet MS" panose="020B0603020202020204" pitchFamily="34" charset="0"/>
              </a:rPr>
              <a:t>izaberu jedinice koje će biti anketirane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CILJ: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Okvir </a:t>
            </a:r>
            <a:r>
              <a:rPr lang="sr-Latn-RS" sz="3200" dirty="0">
                <a:latin typeface="Trebuchet MS" panose="020B0603020202020204" pitchFamily="34" charset="0"/>
              </a:rPr>
              <a:t>uzorkovanja treba da </a:t>
            </a:r>
            <a:r>
              <a:rPr lang="sr-Latn-RS" sz="3200" b="1" dirty="0">
                <a:latin typeface="Trebuchet MS" panose="020B0603020202020204" pitchFamily="34" charset="0"/>
              </a:rPr>
              <a:t>što bolje obuhvati populaciju koju se istražuje</a:t>
            </a:r>
            <a:r>
              <a:rPr lang="sr-Latn-RS" sz="3200" dirty="0">
                <a:latin typeface="Trebuchet MS" panose="020B0603020202020204" pitchFamily="34" charset="0"/>
              </a:rPr>
              <a:t>, kako bi uzorak bio tačan i reprezentativan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SE NE KORISTI TERMIN </a:t>
            </a:r>
            <a:r>
              <a:rPr kumimoji="0" lang="sr-Latn-R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SPISAK POPULACIJE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?</a:t>
            </a:r>
            <a:endParaRPr lang="sr-Latn-RS" sz="3200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Jer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 praksi okvir ne mora imati oblik pravog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spiska.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Okvir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može biti lista, baza podataka, registar, čak i fizička lokacija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solidFill>
                  <a:srgbClr val="00B050"/>
                </a:solidFill>
              </a:rPr>
              <a:t>Primer</a:t>
            </a:r>
            <a:r>
              <a:rPr lang="sr-Latn-RS" sz="3200" b="1" dirty="0">
                <a:solidFill>
                  <a:srgbClr val="00B050"/>
                </a:solidFill>
              </a:rPr>
              <a:t>:</a:t>
            </a:r>
            <a:r>
              <a:rPr lang="sr-Latn-RS" sz="3200" dirty="0"/>
              <a:t/>
            </a:r>
            <a:br>
              <a:rPr lang="sr-Latn-RS" sz="3200" dirty="0"/>
            </a:br>
            <a:r>
              <a:rPr lang="sr-Latn-RS" sz="3200" b="1" dirty="0">
                <a:latin typeface="Trebuchet MS" panose="020B0603020202020204" pitchFamily="34" charset="0"/>
              </a:rPr>
              <a:t>Istraživanje o zadovoljstvu turista uslugama </a:t>
            </a:r>
            <a:r>
              <a:rPr lang="sr-Latn-RS" sz="3200" b="1" dirty="0" smtClean="0">
                <a:latin typeface="Trebuchet MS" panose="020B0603020202020204" pitchFamily="34" charset="0"/>
              </a:rPr>
              <a:t>smeštaja: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sr-Latn-RS" sz="3200" b="1" dirty="0" smtClean="0">
                <a:latin typeface="Trebuchet MS" panose="020B0603020202020204" pitchFamily="34" charset="0"/>
              </a:rPr>
              <a:t>Jedinice </a:t>
            </a:r>
            <a:r>
              <a:rPr lang="sr-Latn-RS" sz="3200" b="1" dirty="0">
                <a:latin typeface="Trebuchet MS" panose="020B0603020202020204" pitchFamily="34" charset="0"/>
              </a:rPr>
              <a:t>uzorkovanja:</a:t>
            </a:r>
            <a:r>
              <a:rPr lang="sr-Latn-RS" sz="3200" dirty="0">
                <a:latin typeface="Trebuchet MS" panose="020B0603020202020204" pitchFamily="34" charset="0"/>
              </a:rPr>
              <a:t> hoteli i </a:t>
            </a:r>
            <a:r>
              <a:rPr lang="sr-Latn-RS" sz="3200" dirty="0" smtClean="0">
                <a:latin typeface="Trebuchet MS" panose="020B0603020202020204" pitchFamily="34" charset="0"/>
              </a:rPr>
              <a:t>apartmani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sr-Latn-RS" sz="3200" b="1" dirty="0" smtClean="0">
                <a:latin typeface="Trebuchet MS" panose="020B0603020202020204" pitchFamily="34" charset="0"/>
              </a:rPr>
              <a:t>Jedinice </a:t>
            </a:r>
            <a:r>
              <a:rPr lang="sr-Latn-RS" sz="3200" b="1" dirty="0">
                <a:latin typeface="Trebuchet MS" panose="020B0603020202020204" pitchFamily="34" charset="0"/>
              </a:rPr>
              <a:t>istraživanja:</a:t>
            </a:r>
            <a:r>
              <a:rPr lang="sr-Latn-RS" sz="3200" dirty="0">
                <a:latin typeface="Trebuchet MS" panose="020B0603020202020204" pitchFamily="34" charset="0"/>
              </a:rPr>
              <a:t> individualni turisti koji koriste </a:t>
            </a:r>
            <a:r>
              <a:rPr lang="sr-Latn-RS" sz="3200" dirty="0" smtClean="0">
                <a:latin typeface="Trebuchet MS" panose="020B0603020202020204" pitchFamily="34" charset="0"/>
              </a:rPr>
              <a:t>uslugu smeštaja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lvl="0" indent="-45720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sr-Latn-RS" sz="3200" b="1" dirty="0" smtClean="0">
                <a:latin typeface="Trebuchet MS" panose="020B0603020202020204" pitchFamily="34" charset="0"/>
              </a:rPr>
              <a:t>Okvir </a:t>
            </a:r>
            <a:r>
              <a:rPr lang="sr-Latn-RS" sz="3200" b="1" dirty="0">
                <a:latin typeface="Trebuchet MS" panose="020B0603020202020204" pitchFamily="34" charset="0"/>
              </a:rPr>
              <a:t>uzorkovanja:</a:t>
            </a:r>
            <a:r>
              <a:rPr lang="sr-Latn-RS" sz="3200" dirty="0">
                <a:latin typeface="Trebuchet MS" panose="020B0603020202020204" pitchFamily="34" charset="0"/>
              </a:rPr>
              <a:t> lista registrovanih smeštajnih objekata (turistička organizacija, Booking.com, lokalna uprava)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55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1028700"/>
            <a:ext cx="16992600" cy="806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6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RAZLIKA IZMEĐU POPULACIJE I OKVIRA </a:t>
            </a:r>
            <a:r>
              <a:rPr lang="sr-Latn-RS" sz="36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UZORKOVANJA</a:t>
            </a:r>
          </a:p>
          <a:p>
            <a:pPr lvl="0"/>
            <a:endParaRPr lang="sr-Latn-RS" sz="3600" b="1" dirty="0">
              <a:solidFill>
                <a:srgbClr val="00B05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 elementi koje želimo da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istražujemo.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 UZORKOVANJA: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Ono što je praktično dostupno za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formiranje uzorka. </a:t>
            </a:r>
            <a:r>
              <a:rPr lang="sr-Latn-RS" sz="3200" dirty="0">
                <a:latin typeface="Trebuchet MS" panose="020B0603020202020204" pitchFamily="34" charset="0"/>
              </a:rPr>
              <a:t>To je spisak, baza podataka ili procedura koji nam omogućava da izaberemo koga ćemo uključiti u istraživanje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Populacija </a:t>
            </a:r>
            <a:r>
              <a:rPr lang="sr-Latn-RS" sz="3200" dirty="0">
                <a:latin typeface="Trebuchet MS" panose="020B0603020202020204" pitchFamily="34" charset="0"/>
              </a:rPr>
              <a:t>je šira, ali okvir uzorkovanja je ono što nam je </a:t>
            </a:r>
            <a:r>
              <a:rPr lang="sr-Latn-RS" sz="3200" b="1" dirty="0">
                <a:latin typeface="Trebuchet MS" panose="020B0603020202020204" pitchFamily="34" charset="0"/>
              </a:rPr>
              <a:t>dostupno u praksi</a:t>
            </a:r>
            <a:r>
              <a:rPr lang="sr-Latn-RS" sz="3200" dirty="0">
                <a:latin typeface="Trebuchet MS" panose="020B0603020202020204" pitchFamily="34" charset="0"/>
              </a:rPr>
              <a:t>. Zato treba voditi računa koliko je okvir reprezentativan za celu populaciju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>
                <a:solidFill>
                  <a:srgbClr val="00B050"/>
                </a:solidFill>
                <a:latin typeface="Trebuchet MS" panose="020B0603020202020204" pitchFamily="34" charset="0"/>
              </a:rPr>
              <a:t>Primer: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Populacija:</a:t>
            </a:r>
            <a:r>
              <a:rPr lang="sr-Latn-RS" sz="2800" dirty="0">
                <a:latin typeface="Trebuchet MS" panose="020B0603020202020204" pitchFamily="34" charset="0"/>
              </a:rPr>
              <a:t> svi turisti koji su posetili </a:t>
            </a:r>
            <a:r>
              <a:rPr lang="sr-Latn-RS" sz="2800" b="1" dirty="0">
                <a:latin typeface="Trebuchet MS" panose="020B0603020202020204" pitchFamily="34" charset="0"/>
              </a:rPr>
              <a:t>Kopaonik</a:t>
            </a:r>
            <a:r>
              <a:rPr lang="sr-Latn-RS" sz="2800" dirty="0">
                <a:latin typeface="Trebuchet MS" panose="020B0603020202020204" pitchFamily="34" charset="0"/>
              </a:rPr>
              <a:t> tokom cele </a:t>
            </a:r>
            <a:r>
              <a:rPr lang="sr-Latn-RS" sz="2800" b="1" dirty="0">
                <a:latin typeface="Trebuchet MS" panose="020B0603020202020204" pitchFamily="34" charset="0"/>
              </a:rPr>
              <a:t>2024. godine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dirty="0">
                <a:latin typeface="Trebuchet MS" panose="020B0603020202020204" pitchFamily="34" charset="0"/>
              </a:rPr>
              <a:t>To je ono što nas zanima – svi posetioci, bez obzira kad su došli i gde su boravili.</a:t>
            </a:r>
          </a:p>
          <a:p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Okvir uzorkovanja:</a:t>
            </a:r>
            <a:r>
              <a:rPr lang="sr-Latn-RS" sz="2800" dirty="0">
                <a:latin typeface="Trebuchet MS" panose="020B0603020202020204" pitchFamily="34" charset="0"/>
              </a:rPr>
              <a:t> spisak gostiju iz hotelskog softvera, ali </a:t>
            </a:r>
            <a:r>
              <a:rPr lang="sr-Latn-RS" sz="2800" b="1" dirty="0">
                <a:latin typeface="Trebuchet MS" panose="020B0603020202020204" pitchFamily="34" charset="0"/>
              </a:rPr>
              <a:t>samo za januar 2024.</a:t>
            </a:r>
            <a:r>
              <a:rPr lang="sr-Latn-RS" sz="2800" dirty="0">
                <a:latin typeface="Trebuchet MS" panose="020B0603020202020204" pitchFamily="34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dirty="0">
                <a:latin typeface="Trebuchet MS" panose="020B0603020202020204" pitchFamily="34" charset="0"/>
              </a:rPr>
              <a:t>To je ono što zaista imamo – podaci samo za deo godine i samo za one koji su boravili u hotelima.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1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723900"/>
            <a:ext cx="147066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KVALITET OKVIRA UZORKOVANJA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BI OKVIR BIO DOBAR ZA UZORKOVANJE, POTREBNO JE: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Svaka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jedinica populacije mora imati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nenultu šansu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da bude izabrana.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pisak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mora biti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što potpuniji i ažurniji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Mora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sadržati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kontakt informacije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za svaku jedinicu (ime, adresa, telefon,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tabLst/>
              <a:defRPr/>
            </a:pPr>
            <a:r>
              <a:rPr lang="sr-Latn-RS" sz="3200" noProof="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  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e-mail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...).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PROBLEMI: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koje ne možemo kontaktirati = kao da nisu na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spisku.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Rezultat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manja realizovana veličina uzorka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ZAKLJUČAK: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Dobar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okvir uzorkovanja = ključ 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validno i pouzdano istraživanje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113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723900"/>
            <a:ext cx="16992600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POSTOJE DVA OSNOVNA TIPA OKVIRA UZORKOVANJA</a:t>
            </a:r>
            <a:r>
              <a:rPr lang="sr-Latn-RS" sz="36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SPISAK</a:t>
            </a:r>
            <a:endParaRPr lang="sr-Latn-RS" sz="3200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PROCEDURA</a:t>
            </a:r>
            <a:endParaRPr lang="sr-Latn-RS" sz="3200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1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SPISAK (LISTA):</a:t>
            </a:r>
            <a:r>
              <a:rPr lang="sr-Latn-RS" sz="3200" dirty="0" smtClean="0">
                <a:latin typeface="Trebuchet MS" panose="020B0603020202020204" pitchFamily="34" charset="0"/>
              </a:rPr>
              <a:t>To </a:t>
            </a:r>
            <a:r>
              <a:rPr lang="sr-Latn-RS" sz="3200" dirty="0">
                <a:latin typeface="Trebuchet MS" panose="020B0603020202020204" pitchFamily="34" charset="0"/>
              </a:rPr>
              <a:t>je konkretna, fizička ili digitalna lista </a:t>
            </a:r>
            <a:r>
              <a:rPr lang="sr-Latn-RS" sz="3200" dirty="0" smtClean="0">
                <a:latin typeface="Trebuchet MS" panose="020B0603020202020204" pitchFamily="34" charset="0"/>
              </a:rPr>
              <a:t>jedinica (</a:t>
            </a:r>
            <a:r>
              <a:rPr lang="pl-PL" sz="3200" dirty="0">
                <a:latin typeface="Trebuchet MS" panose="020B0603020202020204" pitchFamily="34" charset="0"/>
              </a:rPr>
              <a:t>pojedinci, ustanove, organizacije, preduzeća i slično </a:t>
            </a:r>
            <a:r>
              <a:rPr lang="pl-PL" sz="3200" dirty="0" smtClean="0">
                <a:latin typeface="Trebuchet MS" panose="020B0603020202020204" pitchFamily="34" charset="0"/>
              </a:rPr>
              <a:t>)</a:t>
            </a:r>
            <a:r>
              <a:rPr lang="sr-Latn-RS" sz="3200" dirty="0" smtClean="0">
                <a:latin typeface="Trebuchet MS" panose="020B0603020202020204" pitchFamily="34" charset="0"/>
              </a:rPr>
              <a:t> koje se mogu </a:t>
            </a:r>
            <a:r>
              <a:rPr lang="sr-Latn-RS" sz="3200" dirty="0">
                <a:latin typeface="Trebuchet MS" panose="020B0603020202020204" pitchFamily="34" charset="0"/>
              </a:rPr>
              <a:t>kontaktirati.</a:t>
            </a:r>
          </a:p>
          <a:p>
            <a:r>
              <a:rPr lang="sr-Latn-RS" sz="3200" b="1" dirty="0">
                <a:latin typeface="Trebuchet MS" panose="020B0603020202020204" pitchFamily="34" charset="0"/>
              </a:rPr>
              <a:t>Primeri: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Spisak turista koji su rezervisali smeštaj u </a:t>
            </a:r>
            <a:r>
              <a:rPr lang="sr-Latn-RS" sz="3200" dirty="0" smtClean="0">
                <a:latin typeface="Trebuchet MS" panose="020B0603020202020204" pitchFamily="34" charset="0"/>
              </a:rPr>
              <a:t>hotelu.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Baza </a:t>
            </a:r>
            <a:r>
              <a:rPr lang="sr-Latn-RS" sz="3200" dirty="0">
                <a:latin typeface="Trebuchet MS" panose="020B0603020202020204" pitchFamily="34" charset="0"/>
              </a:rPr>
              <a:t>članova </a:t>
            </a:r>
            <a:r>
              <a:rPr lang="sr-Latn-RS" sz="3200" dirty="0" smtClean="0">
                <a:latin typeface="Trebuchet MS" panose="020B0603020202020204" pitchFamily="34" charset="0"/>
              </a:rPr>
              <a:t>asocijacija turističkih agencija.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E-mail </a:t>
            </a:r>
            <a:r>
              <a:rPr lang="sr-Latn-RS" sz="3200" dirty="0">
                <a:latin typeface="Trebuchet MS" panose="020B0603020202020204" pitchFamily="34" charset="0"/>
              </a:rPr>
              <a:t>adrese ljudi koji su se prijavili za newsletter.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.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PROCEDURA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: </a:t>
            </a:r>
            <a:r>
              <a:rPr lang="sr-Latn-RS" sz="3200" dirty="0" smtClean="0">
                <a:latin typeface="Trebuchet MS" panose="020B0603020202020204" pitchFamily="34" charset="0"/>
              </a:rPr>
              <a:t>Kada ne postoji </a:t>
            </a:r>
            <a:r>
              <a:rPr lang="sr-Latn-RS" sz="3200" dirty="0">
                <a:latin typeface="Trebuchet MS" panose="020B0603020202020204" pitchFamily="34" charset="0"/>
              </a:rPr>
              <a:t>spisak, </a:t>
            </a:r>
            <a:r>
              <a:rPr lang="sr-Latn-RS" sz="3200" dirty="0" smtClean="0">
                <a:latin typeface="Trebuchet MS" panose="020B0603020202020204" pitchFamily="34" charset="0"/>
              </a:rPr>
              <a:t>koristi se </a:t>
            </a:r>
            <a:r>
              <a:rPr lang="sr-Latn-RS" sz="3200" dirty="0">
                <a:latin typeface="Trebuchet MS" panose="020B0603020202020204" pitchFamily="34" charset="0"/>
              </a:rPr>
              <a:t>pravilo </a:t>
            </a:r>
            <a:r>
              <a:rPr lang="sr-Latn-RS" sz="3200" dirty="0" smtClean="0">
                <a:latin typeface="Trebuchet MS" panose="020B0603020202020204" pitchFamily="34" charset="0"/>
              </a:rPr>
              <a:t>u vezi sa izborom jedinica u uzorak.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Primeri:</a:t>
            </a:r>
            <a:endParaRPr lang="sr-Latn-RS" sz="3200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>
                <a:latin typeface="Trebuchet MS" panose="020B0603020202020204" pitchFamily="34" charset="0"/>
              </a:rPr>
              <a:t>Slučajno biranje</a:t>
            </a:r>
            <a:r>
              <a:rPr lang="sr-Latn-RS" sz="3200" dirty="0">
                <a:latin typeface="Trebuchet MS" panose="020B0603020202020204" pitchFamily="34" charset="0"/>
              </a:rPr>
              <a:t> brojeva telefona (kao RDD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Zonsko </a:t>
            </a:r>
            <a:r>
              <a:rPr lang="sr-Latn-RS" sz="3200" b="1" dirty="0">
                <a:latin typeface="Trebuchet MS" panose="020B0603020202020204" pitchFamily="34" charset="0"/>
              </a:rPr>
              <a:t>uzorkovanje</a:t>
            </a:r>
            <a:r>
              <a:rPr lang="sr-Latn-RS" sz="3200" dirty="0">
                <a:latin typeface="Trebuchet MS" panose="020B0603020202020204" pitchFamily="34" charset="0"/>
              </a:rPr>
              <a:t>, npr. </a:t>
            </a:r>
            <a:r>
              <a:rPr lang="sr-Latn-RS" sz="3200" dirty="0" smtClean="0">
                <a:latin typeface="Trebuchet MS" panose="020B0603020202020204" pitchFamily="34" charset="0"/>
              </a:rPr>
              <a:t>birati </a:t>
            </a:r>
            <a:r>
              <a:rPr lang="sr-Latn-RS" sz="3200" dirty="0">
                <a:latin typeface="Trebuchet MS" panose="020B0603020202020204" pitchFamily="34" charset="0"/>
              </a:rPr>
              <a:t>hotele iz različitih delova grada i anketiraš po jednog gosta iz svakog.</a:t>
            </a:r>
          </a:p>
        </p:txBody>
      </p:sp>
    </p:spTree>
    <p:extLst>
      <p:ext uri="{BB962C8B-B14F-4D97-AF65-F5344CB8AC3E}">
        <p14:creationId xmlns:p14="http://schemas.microsoft.com/office/powerpoint/2010/main" val="4255189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7800" y="647700"/>
            <a:ext cx="156210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RANDOM DIGIT DIALING (RDD) KAO OKVIR UZORKOVANJA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 </a:t>
            </a:r>
            <a:endParaRPr lang="sr-Latn-RS" sz="3200" i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ŠTA JE RDD? 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To je </a:t>
            </a:r>
            <a:r>
              <a:rPr lang="sr-Latn-RS" sz="3200" i="1" dirty="0">
                <a:latin typeface="Trebuchet MS" panose="020B0603020202020204" pitchFamily="34" charset="0"/>
              </a:rPr>
              <a:t>okvir uzorkovanja </a:t>
            </a:r>
            <a:r>
              <a:rPr lang="sr-Latn-RS" sz="3200" dirty="0">
                <a:latin typeface="Trebuchet MS" panose="020B0603020202020204" pitchFamily="34" charset="0"/>
              </a:rPr>
              <a:t>za slučajno biranje telefonskih brojeva. </a:t>
            </a:r>
            <a:endParaRPr lang="sr-Latn-RS" sz="3200" b="1" i="1" dirty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KAKO FUNKCIONIŠE RDD (RANDOM DIGIT DIALING)?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Softver </a:t>
            </a:r>
            <a:r>
              <a:rPr lang="sr-Latn-RS" sz="3200" b="1" dirty="0">
                <a:latin typeface="Trebuchet MS" panose="020B0603020202020204" pitchFamily="34" charset="0"/>
              </a:rPr>
              <a:t>nasumično generiše telefonske brojeve</a:t>
            </a:r>
            <a:r>
              <a:rPr lang="sr-Latn-RS" sz="3200" dirty="0">
                <a:latin typeface="Trebuchet MS" panose="020B0603020202020204" pitchFamily="34" charset="0"/>
              </a:rPr>
              <a:t> unutar određenog pozivnog broja (npr. 021 za Novi Sad</a:t>
            </a:r>
            <a:r>
              <a:rPr lang="sr-Latn-RS" sz="3200" dirty="0" smtClean="0">
                <a:latin typeface="Trebuchet MS" panose="020B0603020202020204" pitchFamily="34" charset="0"/>
              </a:rPr>
              <a:t>).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Brojevi </a:t>
            </a:r>
            <a:r>
              <a:rPr lang="sr-Latn-RS" sz="3200" dirty="0">
                <a:latin typeface="Trebuchet MS" panose="020B0603020202020204" pitchFamily="34" charset="0"/>
              </a:rPr>
              <a:t>se </a:t>
            </a:r>
            <a:r>
              <a:rPr lang="sr-Latn-RS" sz="3200" b="1" dirty="0">
                <a:latin typeface="Trebuchet MS" panose="020B0603020202020204" pitchFamily="34" charset="0"/>
              </a:rPr>
              <a:t>automatski biraju i pozivaju</a:t>
            </a:r>
            <a:r>
              <a:rPr lang="sr-Latn-RS" sz="3200" dirty="0">
                <a:latin typeface="Trebuchet MS" panose="020B0603020202020204" pitchFamily="34" charset="0"/>
              </a:rPr>
              <a:t>, bez korišćenja postojećeg </a:t>
            </a:r>
            <a:r>
              <a:rPr lang="sr-Latn-RS" sz="3200" dirty="0" smtClean="0">
                <a:latin typeface="Trebuchet MS" panose="020B0603020202020204" pitchFamily="34" charset="0"/>
              </a:rPr>
              <a:t>imenika.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Zasniva </a:t>
            </a:r>
            <a:r>
              <a:rPr lang="sr-Latn-RS" sz="3200" dirty="0">
                <a:latin typeface="Trebuchet MS" panose="020B0603020202020204" pitchFamily="34" charset="0"/>
              </a:rPr>
              <a:t>se na </a:t>
            </a:r>
            <a:r>
              <a:rPr lang="sr-Latn-RS" sz="3200" b="1" dirty="0">
                <a:latin typeface="Trebuchet MS" panose="020B0603020202020204" pitchFamily="34" charset="0"/>
              </a:rPr>
              <a:t>pretpostavljenom (implicitnom) spisku svih mogućih telefonskih brojeva</a:t>
            </a:r>
            <a:r>
              <a:rPr lang="sr-Latn-RS" sz="3200" dirty="0">
                <a:latin typeface="Trebuchet MS" panose="020B0603020202020204" pitchFamily="34" charset="0"/>
              </a:rPr>
              <a:t> koje bi operater mogao dodeliti korisnicima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PREDNOSTI:</a:t>
            </a:r>
          </a:p>
          <a:p>
            <a:pPr lvl="0"/>
            <a:r>
              <a:rPr lang="sr-Latn-RS" sz="3200" dirty="0" smtClean="0">
                <a:latin typeface="Trebuchet MS" panose="020B0603020202020204" pitchFamily="34" charset="0"/>
              </a:rPr>
              <a:t>Uključuje </a:t>
            </a:r>
            <a:r>
              <a:rPr lang="sr-Latn-RS" sz="3200" dirty="0">
                <a:latin typeface="Trebuchet MS" panose="020B0603020202020204" pitchFamily="34" charset="0"/>
              </a:rPr>
              <a:t>i one </a:t>
            </a:r>
            <a:r>
              <a:rPr lang="sr-Latn-RS" sz="3200" b="1" dirty="0">
                <a:latin typeface="Trebuchet MS" panose="020B0603020202020204" pitchFamily="34" charset="0"/>
              </a:rPr>
              <a:t>koji nisu u telefonskom imeniku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Širi </a:t>
            </a:r>
            <a:r>
              <a:rPr lang="sr-Latn-RS" sz="3200" b="1" dirty="0">
                <a:latin typeface="Trebuchet MS" panose="020B0603020202020204" pitchFamily="34" charset="0"/>
              </a:rPr>
              <a:t>obuhvat potencijalnih </a:t>
            </a:r>
            <a:r>
              <a:rPr lang="sr-Latn-RS" sz="3200" b="1" dirty="0" smtClean="0">
                <a:latin typeface="Trebuchet MS" panose="020B0603020202020204" pitchFamily="34" charset="0"/>
              </a:rPr>
              <a:t>ispitanika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NEDOSTACI:</a:t>
            </a:r>
          </a:p>
          <a:p>
            <a:pPr lvl="0"/>
            <a:r>
              <a:rPr lang="sr-Latn-RS" sz="3200" dirty="0" smtClean="0">
                <a:latin typeface="Trebuchet MS" panose="020B0603020202020204" pitchFamily="34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</a:rPr>
              <a:t>uzorak mogu </a:t>
            </a:r>
            <a:r>
              <a:rPr lang="sr-Latn-RS" sz="3200" dirty="0" smtClean="0">
                <a:latin typeface="Trebuchet MS" panose="020B0603020202020204" pitchFamily="34" charset="0"/>
              </a:rPr>
              <a:t>biti uključeni:nepostojeći brojevi, telefoni </a:t>
            </a:r>
            <a:r>
              <a:rPr lang="sr-Latn-RS" sz="3200" dirty="0">
                <a:latin typeface="Trebuchet MS" panose="020B0603020202020204" pitchFamily="34" charset="0"/>
              </a:rPr>
              <a:t>firmi (ako se ispituju </a:t>
            </a:r>
            <a:r>
              <a:rPr lang="sr-Latn-RS" sz="3200" dirty="0" smtClean="0">
                <a:latin typeface="Trebuchet MS" panose="020B0603020202020204" pitchFamily="34" charset="0"/>
              </a:rPr>
              <a:t>domaćinstva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i </a:t>
            </a:r>
            <a:r>
              <a:rPr lang="sr-Latn-RS" sz="3200" dirty="0">
                <a:latin typeface="Trebuchet MS" panose="020B0603020202020204" pitchFamily="34" charset="0"/>
              </a:rPr>
              <a:t>b</a:t>
            </a:r>
            <a:r>
              <a:rPr lang="sr-Latn-RS" sz="3200" dirty="0" smtClean="0">
                <a:latin typeface="Trebuchet MS" panose="020B0603020202020204" pitchFamily="34" charset="0"/>
              </a:rPr>
              <a:t>rojevi </a:t>
            </a:r>
            <a:r>
              <a:rPr lang="sr-Latn-RS" sz="3200" dirty="0">
                <a:latin typeface="Trebuchet MS" panose="020B0603020202020204" pitchFamily="34" charset="0"/>
              </a:rPr>
              <a:t>iz </a:t>
            </a:r>
            <a:r>
              <a:rPr lang="sr-Latn-RS" sz="3200" b="1" dirty="0">
                <a:latin typeface="Trebuchet MS" panose="020B0603020202020204" pitchFamily="34" charset="0"/>
              </a:rPr>
              <a:t>drugih geografskih područja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i="1" dirty="0">
                <a:latin typeface="Trebuchet MS" panose="020B0603020202020204" pitchFamily="34" charset="0"/>
              </a:rPr>
              <a:t>Osobe </a:t>
            </a:r>
            <a:r>
              <a:rPr lang="sr-Latn-RS" sz="3200" b="1" i="1" dirty="0">
                <a:latin typeface="Trebuchet MS" panose="020B0603020202020204" pitchFamily="34" charset="0"/>
              </a:rPr>
              <a:t>bez telefona</a:t>
            </a:r>
            <a:r>
              <a:rPr lang="sr-Latn-RS" sz="3200" i="1" dirty="0">
                <a:latin typeface="Trebuchet MS" panose="020B0603020202020204" pitchFamily="34" charset="0"/>
              </a:rPr>
              <a:t> = nulta šansa da budu </a:t>
            </a:r>
            <a:r>
              <a:rPr lang="sr-Latn-RS" sz="3200" i="1" dirty="0" smtClean="0">
                <a:latin typeface="Trebuchet MS" panose="020B0603020202020204" pitchFamily="34" charset="0"/>
              </a:rPr>
              <a:t>izabrane</a:t>
            </a:r>
            <a:endParaRPr lang="sr-Latn-RS" sz="3200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35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266700"/>
            <a:ext cx="17145000" cy="8121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r-Latn-RS" sz="2800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Primer: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sr-Latn-RS" sz="2800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orišćenje </a:t>
            </a: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RDD metode u istraživanju zadovoljstva turista u Novom Sadu</a:t>
            </a: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“</a:t>
            </a:r>
            <a:endParaRPr lang="sr-Latn-RS" sz="3200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Objašnjenje</a:t>
            </a: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Kada </a:t>
            </a:r>
            <a:r>
              <a:rPr lang="sr-Latn-RS" sz="2800" dirty="0">
                <a:latin typeface="Trebuchet MS" panose="020B0603020202020204" pitchFamily="34" charset="0"/>
              </a:rPr>
              <a:t>se koristi </a:t>
            </a:r>
            <a:r>
              <a:rPr lang="sr-Latn-RS" sz="2800" b="1" dirty="0">
                <a:latin typeface="Trebuchet MS" panose="020B0603020202020204" pitchFamily="34" charset="0"/>
              </a:rPr>
              <a:t>RDD (Random Digit Dialing)</a:t>
            </a:r>
            <a:r>
              <a:rPr lang="sr-Latn-RS" sz="2800" dirty="0">
                <a:latin typeface="Trebuchet MS" panose="020B0603020202020204" pitchFamily="34" charset="0"/>
              </a:rPr>
              <a:t> metoda za pozivanje telefonskih brojeva, istraživači nasumično generišu brojeve u okviru određenog </a:t>
            </a:r>
            <a:r>
              <a:rPr lang="sr-Latn-RS" sz="2800" b="1" dirty="0">
                <a:latin typeface="Trebuchet MS" panose="020B0603020202020204" pitchFamily="34" charset="0"/>
              </a:rPr>
              <a:t>pozivnog broja</a:t>
            </a:r>
            <a:r>
              <a:rPr lang="sr-Latn-RS" sz="2800" dirty="0">
                <a:latin typeface="Trebuchet MS" panose="020B0603020202020204" pitchFamily="34" charset="0"/>
              </a:rPr>
              <a:t>. Na primer, ako </a:t>
            </a:r>
            <a:r>
              <a:rPr lang="sr-Latn-RS" sz="2800" dirty="0" smtClean="0">
                <a:latin typeface="Trebuchet MS" panose="020B0603020202020204" pitchFamily="34" charset="0"/>
              </a:rPr>
              <a:t>istraživač </a:t>
            </a:r>
            <a:r>
              <a:rPr lang="sr-Latn-RS" sz="2800" dirty="0">
                <a:latin typeface="Trebuchet MS" panose="020B0603020202020204" pitchFamily="34" charset="0"/>
              </a:rPr>
              <a:t>želi da anketira turiste u </a:t>
            </a:r>
            <a:r>
              <a:rPr lang="sr-Latn-RS" sz="2800" b="1" dirty="0">
                <a:latin typeface="Trebuchet MS" panose="020B0603020202020204" pitchFamily="34" charset="0"/>
              </a:rPr>
              <a:t>Novom Sadu</a:t>
            </a:r>
            <a:r>
              <a:rPr lang="sr-Latn-RS" sz="2800" dirty="0">
                <a:latin typeface="Trebuchet MS" panose="020B0603020202020204" pitchFamily="34" charset="0"/>
              </a:rPr>
              <a:t>, koristiće pozivne brojeve koji pripadaju toj oblasti. U Srbiji, pozivni brojevi za Novi Sad su, recimo, 021.</a:t>
            </a:r>
          </a:p>
          <a:p>
            <a:pPr algn="just"/>
            <a:endParaRPr lang="sr-Latn-RS" sz="2800" dirty="0" smtClean="0">
              <a:latin typeface="Trebuchet MS" panose="020B0603020202020204" pitchFamily="34" charset="0"/>
            </a:endParaRP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Međutim</a:t>
            </a:r>
            <a:r>
              <a:rPr lang="sr-Latn-RS" sz="2800" dirty="0">
                <a:latin typeface="Trebuchet MS" panose="020B0603020202020204" pitchFamily="34" charset="0"/>
              </a:rPr>
              <a:t>, problem nastaje kada korisnici prenesu svoj </a:t>
            </a:r>
            <a:r>
              <a:rPr lang="sr-Latn-RS" sz="2800" b="1" dirty="0">
                <a:latin typeface="Trebuchet MS" panose="020B0603020202020204" pitchFamily="34" charset="0"/>
              </a:rPr>
              <a:t>telefonski broj</a:t>
            </a:r>
            <a:r>
              <a:rPr lang="sr-Latn-RS" sz="2800" dirty="0">
                <a:latin typeface="Trebuchet MS" panose="020B0603020202020204" pitchFamily="34" charset="0"/>
              </a:rPr>
              <a:t> u drugu mrežnu grupu, ali zadrže isti </a:t>
            </a:r>
            <a:r>
              <a:rPr lang="sr-Latn-RS" sz="2800" b="1" dirty="0">
                <a:latin typeface="Trebuchet MS" panose="020B0603020202020204" pitchFamily="34" charset="0"/>
              </a:rPr>
              <a:t>pozivni broj</a:t>
            </a:r>
            <a:r>
              <a:rPr lang="sr-Latn-RS" sz="2800" dirty="0">
                <a:latin typeface="Trebuchet MS" panose="020B0603020202020204" pitchFamily="34" charset="0"/>
              </a:rPr>
              <a:t>. Na primer, osoba koja je ranije imala broj u Novom Sadu (021) sada može koristiti broj u Beogradu, ali joj je pozivni broj ostao isti (021). Zbog toga, istraživanje može slučajno pozvati ljude koji nisu u Novom Sadu, već u drugim gradovima, iako imaju isti pozivni broj.</a:t>
            </a:r>
          </a:p>
          <a:p>
            <a:pPr algn="just"/>
            <a:r>
              <a:rPr lang="sr-Latn-RS" sz="2800" dirty="0">
                <a:latin typeface="Trebuchet MS" panose="020B0603020202020204" pitchFamily="34" charset="0"/>
              </a:rPr>
              <a:t>Pored toga, metodom RDD mogu se pozvati i brojevi koji pripadaju </a:t>
            </a:r>
            <a:r>
              <a:rPr lang="sr-Latn-RS" sz="2800" b="1" dirty="0">
                <a:latin typeface="Trebuchet MS" panose="020B0603020202020204" pitchFamily="34" charset="0"/>
              </a:rPr>
              <a:t>firmama</a:t>
            </a:r>
            <a:r>
              <a:rPr lang="sr-Latn-RS" sz="2800" dirty="0">
                <a:latin typeface="Trebuchet MS" panose="020B0603020202020204" pitchFamily="34" charset="0"/>
              </a:rPr>
              <a:t> ili </a:t>
            </a:r>
            <a:r>
              <a:rPr lang="sr-Latn-RS" sz="2800" b="1" dirty="0">
                <a:latin typeface="Trebuchet MS" panose="020B0603020202020204" pitchFamily="34" charset="0"/>
              </a:rPr>
              <a:t>organizacijama</a:t>
            </a:r>
            <a:r>
              <a:rPr lang="sr-Latn-RS" sz="2800" dirty="0">
                <a:latin typeface="Trebuchet MS" panose="020B0603020202020204" pitchFamily="34" charset="0"/>
              </a:rPr>
              <a:t>, a ne turistima, što je takođe neželjeno, jer istraživanje treba da se fokusira na </a:t>
            </a:r>
            <a:r>
              <a:rPr lang="sr-Latn-RS" sz="2800" b="1" dirty="0">
                <a:latin typeface="Trebuchet MS" panose="020B0603020202020204" pitchFamily="34" charset="0"/>
              </a:rPr>
              <a:t>domaćinstva</a:t>
            </a:r>
            <a:r>
              <a:rPr lang="sr-Latn-RS" sz="2800" dirty="0">
                <a:latin typeface="Trebuchet MS" panose="020B0603020202020204" pitchFamily="34" charset="0"/>
              </a:rPr>
              <a:t> ili </a:t>
            </a:r>
            <a:r>
              <a:rPr lang="sr-Latn-RS" sz="2800" b="1" dirty="0">
                <a:latin typeface="Trebuchet MS" panose="020B0603020202020204" pitchFamily="34" charset="0"/>
              </a:rPr>
              <a:t>turiste</a:t>
            </a:r>
            <a:r>
              <a:rPr lang="sr-Latn-RS" sz="2800" dirty="0">
                <a:latin typeface="Trebuchet MS" panose="020B0603020202020204" pitchFamily="34" charset="0"/>
              </a:rPr>
              <a:t>, a ne na preduzeća.</a:t>
            </a:r>
          </a:p>
          <a:p>
            <a:pPr algn="just"/>
            <a:r>
              <a:rPr lang="sr-Latn-RS" sz="2800" dirty="0">
                <a:latin typeface="Trebuchet MS" panose="020B0603020202020204" pitchFamily="34" charset="0"/>
              </a:rPr>
              <a:t>Dakle, problem je u tome što iako se koristi pozivni broj koji je specifičan za Novi Sad, mogu se dobiti brojevi ljudi koji </a:t>
            </a:r>
            <a:r>
              <a:rPr lang="sr-Latn-RS" sz="2800" b="1" dirty="0">
                <a:latin typeface="Trebuchet MS" panose="020B0603020202020204" pitchFamily="34" charset="0"/>
              </a:rPr>
              <a:t>žive u drugim gradovima</a:t>
            </a:r>
            <a:r>
              <a:rPr lang="sr-Latn-RS" sz="2800" dirty="0">
                <a:latin typeface="Trebuchet MS" panose="020B0603020202020204" pitchFamily="34" charset="0"/>
              </a:rPr>
              <a:t> ili koji pripadaju </a:t>
            </a:r>
            <a:r>
              <a:rPr lang="sr-Latn-RS" sz="2800" b="1" dirty="0">
                <a:latin typeface="Trebuchet MS" panose="020B0603020202020204" pitchFamily="34" charset="0"/>
              </a:rPr>
              <a:t>firmama</a:t>
            </a:r>
            <a:r>
              <a:rPr lang="sr-Latn-RS" sz="2800" dirty="0">
                <a:latin typeface="Trebuchet MS" panose="020B0603020202020204" pitchFamily="34" charset="0"/>
              </a:rPr>
              <a:t>, što može dovesti do </a:t>
            </a:r>
            <a:r>
              <a:rPr lang="sr-Latn-RS" sz="2800" b="1" dirty="0">
                <a:latin typeface="Trebuchet MS" panose="020B0603020202020204" pitchFamily="34" charset="0"/>
              </a:rPr>
              <a:t>grešaka u uzorku</a:t>
            </a:r>
            <a:r>
              <a:rPr lang="sr-Latn-RS" sz="2800" dirty="0">
                <a:latin typeface="Trebuchet MS" panose="020B0603020202020204" pitchFamily="34" charset="0"/>
              </a:rPr>
              <a:t> i </a:t>
            </a:r>
            <a:r>
              <a:rPr lang="sr-Latn-RS" sz="2800" b="1" dirty="0">
                <a:latin typeface="Trebuchet MS" panose="020B0603020202020204" pitchFamily="34" charset="0"/>
              </a:rPr>
              <a:t>manje tačnih rezultata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8817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723900"/>
            <a:ext cx="16764000" cy="8643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ELEKTRONSKE ADRESE KAO OKVIR UZORKOVANJA U TURIZMU</a:t>
            </a:r>
          </a:p>
          <a:p>
            <a:endParaRPr lang="sr-Latn-RS" sz="3600" b="1" dirty="0" smtClean="0">
              <a:solidFill>
                <a:srgbClr val="00B05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>
                <a:latin typeface="Trebuchet MS" panose="020B0603020202020204" pitchFamily="34" charset="0"/>
              </a:rPr>
              <a:t>Korišćenje baze </a:t>
            </a:r>
            <a:r>
              <a:rPr lang="sr-Latn-RS" sz="3200" b="1" dirty="0">
                <a:latin typeface="Trebuchet MS" panose="020B0603020202020204" pitchFamily="34" charset="0"/>
              </a:rPr>
              <a:t>e-mail adresa</a:t>
            </a:r>
            <a:r>
              <a:rPr lang="sr-Latn-RS" sz="3200" dirty="0">
                <a:latin typeface="Trebuchet MS" panose="020B0603020202020204" pitchFamily="34" charset="0"/>
              </a:rPr>
              <a:t> turista, klijenata, posetilaca ili </a:t>
            </a:r>
            <a:r>
              <a:rPr lang="sr-Latn-RS" sz="3200" dirty="0" smtClean="0">
                <a:latin typeface="Trebuchet MS" panose="020B0603020202020204" pitchFamily="34" charset="0"/>
              </a:rPr>
              <a:t>partnera </a:t>
            </a:r>
            <a:r>
              <a:rPr lang="sr-Latn-RS" sz="3200" dirty="0">
                <a:latin typeface="Trebuchet MS" panose="020B0603020202020204" pitchFamily="34" charset="0"/>
              </a:rPr>
              <a:t>kao </a:t>
            </a:r>
            <a:r>
              <a:rPr lang="sr-Latn-RS" sz="3200" dirty="0" smtClean="0">
                <a:latin typeface="Trebuchet MS" panose="020B0603020202020204" pitchFamily="34" charset="0"/>
              </a:rPr>
              <a:t>okvira </a:t>
            </a:r>
            <a:r>
              <a:rPr lang="sr-Latn-RS" sz="3200" dirty="0">
                <a:latin typeface="Trebuchet MS" panose="020B0603020202020204" pitchFamily="34" charset="0"/>
              </a:rPr>
              <a:t>za </a:t>
            </a:r>
            <a:r>
              <a:rPr lang="sr-Latn-RS" sz="3200" dirty="0" smtClean="0">
                <a:latin typeface="Trebuchet MS" panose="020B0603020202020204" pitchFamily="34" charset="0"/>
              </a:rPr>
              <a:t>uzorkovanje u </a:t>
            </a:r>
            <a:r>
              <a:rPr lang="sr-Latn-RS" sz="3200" dirty="0">
                <a:latin typeface="Trebuchet MS" panose="020B0603020202020204" pitchFamily="34" charset="0"/>
              </a:rPr>
              <a:t>istraživanju. </a:t>
            </a: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latin typeface="Trebuchet MS" panose="020B0603020202020204" pitchFamily="34" charset="0"/>
              </a:rPr>
              <a:t>K</a:t>
            </a:r>
            <a:r>
              <a:rPr lang="sr-Latn-RS" sz="3200" dirty="0" smtClean="0">
                <a:latin typeface="Trebuchet MS" panose="020B0603020202020204" pitchFamily="34" charset="0"/>
              </a:rPr>
              <a:t>oriste se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baze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adresa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latin typeface="Trebuchet MS" panose="020B0603020202020204" pitchFamily="34" charset="0"/>
              </a:rPr>
              <a:t>e-mail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Korišćenje turista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posetilaca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 partnera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>
                <a:latin typeface="Trebuchet MS" panose="020B0603020202020204" pitchFamily="34" charset="0"/>
              </a:rPr>
              <a:t>Elektronske adrese su </a:t>
            </a:r>
            <a:r>
              <a:rPr lang="sr-Latn-RS" sz="3200" b="1" dirty="0">
                <a:latin typeface="Trebuchet MS" panose="020B0603020202020204" pitchFamily="34" charset="0"/>
              </a:rPr>
              <a:t>koristan i brz način</a:t>
            </a:r>
            <a:r>
              <a:rPr lang="sr-Latn-RS" sz="3200" dirty="0">
                <a:latin typeface="Trebuchet MS" panose="020B0603020202020204" pitchFamily="34" charset="0"/>
              </a:rPr>
              <a:t> za uspostavljanje okvira uzorkovanja u turizmu, posebno kod </a:t>
            </a:r>
            <a:r>
              <a:rPr lang="sr-Latn-RS" sz="3200" b="1" dirty="0">
                <a:latin typeface="Trebuchet MS" panose="020B0603020202020204" pitchFamily="34" charset="0"/>
              </a:rPr>
              <a:t>digitalnih korisnika</a:t>
            </a:r>
            <a:r>
              <a:rPr lang="sr-Latn-RS" sz="3200" dirty="0">
                <a:latin typeface="Trebuchet MS" panose="020B0603020202020204" pitchFamily="34" charset="0"/>
              </a:rPr>
              <a:t>, ali uz poštovanje </a:t>
            </a:r>
            <a:r>
              <a:rPr lang="sr-Latn-RS" sz="3200" b="1" dirty="0">
                <a:latin typeface="Trebuchet MS" panose="020B0603020202020204" pitchFamily="34" charset="0"/>
              </a:rPr>
              <a:t>etike i zakonodavstva o zaštiti podataka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ELEKTRONSKE ADRESE U TURIZMU</a:t>
            </a:r>
          </a:p>
          <a:p>
            <a:endParaRPr lang="sr-Latn-RS" sz="3200" b="1" dirty="0">
              <a:solidFill>
                <a:srgbClr val="00B05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turističkih agencija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klijenti koji su ranije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putovali)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Booking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platforme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Airbnb, Booking.com, Expedia – korisnici sa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nalogom)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Hoteli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smeštajni objekti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(gosti koji su ostavili e-mail za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rezervaciju)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Turističke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promotivne kampanje (newsletter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pretplatnici)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Lojalti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programi i kartice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turisti sa članstvom u klubu putnika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206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200" y="800100"/>
            <a:ext cx="155448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ELEKTRONSKE ADRESE KAO OKVIR UZORKOVANJA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sr-Latn-RS" sz="3200" b="1" dirty="0" smtClean="0">
                <a:latin typeface="Trebuchet MS" panose="020B0603020202020204" pitchFamily="34" charset="0"/>
              </a:rPr>
              <a:t>K</a:t>
            </a:r>
            <a:r>
              <a:rPr lang="sr-Latn-RS" sz="3200" dirty="0" smtClean="0">
                <a:latin typeface="Trebuchet MS" panose="020B0603020202020204" pitchFamily="34" charset="0"/>
              </a:rPr>
              <a:t>oristi se </a:t>
            </a:r>
            <a:r>
              <a:rPr lang="sr-Latn-RS" sz="3200" b="1" dirty="0">
                <a:latin typeface="Trebuchet MS" panose="020B0603020202020204" pitchFamily="34" charset="0"/>
              </a:rPr>
              <a:t>e-mail</a:t>
            </a:r>
            <a:r>
              <a:rPr lang="sr-Latn-RS" sz="3200" dirty="0">
                <a:latin typeface="Trebuchet MS" panose="020B0603020202020204" pitchFamily="34" charset="0"/>
              </a:rPr>
              <a:t> kao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osnov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 jedinica u uzorak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istraživanju</a:t>
            </a:r>
            <a:r>
              <a:rPr lang="sr-Latn-RS" sz="3200" b="1" dirty="0" smtClean="0">
                <a:latin typeface="Trebuchet MS" panose="020B0603020202020204" pitchFamily="34" charset="0"/>
              </a:rPr>
              <a:t>:</a:t>
            </a:r>
          </a:p>
          <a:p>
            <a:pPr algn="just"/>
            <a:endParaRPr lang="sr-Latn-RS" sz="3200" b="1" dirty="0">
              <a:latin typeface="Trebuchet MS" panose="020B0603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Više e-mail adresa po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osobi</a:t>
            </a:r>
          </a:p>
          <a:p>
            <a:pPr marL="457200" indent="-457200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Jedna </a:t>
            </a:r>
            <a:r>
              <a:rPr lang="sr-Latn-RS" sz="3200" dirty="0">
                <a:latin typeface="Trebuchet MS" panose="020B0603020202020204" pitchFamily="34" charset="0"/>
              </a:rPr>
              <a:t>osoba može imati više e-mail adresa, što može dovesti do ponovljenih odgovora i netačnog uzorka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endParaRPr lang="sr-Latn-RS" sz="3200" dirty="0">
              <a:latin typeface="Trebuchet MS" panose="020B0603020202020204" pitchFamily="34" charset="0"/>
            </a:endParaRPr>
          </a:p>
          <a:p>
            <a:pPr algn="just"/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2. Deljene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e-mail adrese</a:t>
            </a: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Više </a:t>
            </a:r>
            <a:r>
              <a:rPr lang="sr-Latn-RS" sz="3200" dirty="0">
                <a:latin typeface="Trebuchet MS" panose="020B0603020202020204" pitchFamily="34" charset="0"/>
              </a:rPr>
              <a:t>ljudi može koristiti istu e-mail adresu (npr. porodice), pa je teško precizno odrediti broj stvarnih učesnika</a:t>
            </a:r>
            <a:r>
              <a:rPr lang="sr-Latn-RS" sz="3200" dirty="0" smtClean="0">
                <a:latin typeface="Trebuchet MS" panose="020B0603020202020204" pitchFamily="34" charset="0"/>
              </a:rPr>
              <a:t>. </a:t>
            </a:r>
          </a:p>
          <a:p>
            <a:pPr marL="514350" indent="-514350" algn="just">
              <a:buFont typeface="+mj-lt"/>
              <a:buAutoNum type="arabicPeriod"/>
            </a:pPr>
            <a:endParaRPr lang="sr-Latn-RS" sz="3200" b="1" dirty="0">
              <a:latin typeface="Trebuchet MS" panose="020B0603020202020204" pitchFamily="34" charset="0"/>
            </a:endParaRPr>
          </a:p>
          <a:p>
            <a:pPr algn="just"/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3. Nemogućnost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slučajnog generisanja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adresa</a:t>
            </a:r>
          </a:p>
          <a:p>
            <a:pPr marL="457200" indent="-457200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Za </a:t>
            </a:r>
            <a:r>
              <a:rPr lang="sr-Latn-RS" sz="3200" dirty="0">
                <a:latin typeface="Trebuchet MS" panose="020B0603020202020204" pitchFamily="34" charset="0"/>
              </a:rPr>
              <a:t>razliku od telefonskih brojeva, e-mail adrese ne mogu biti slučajno dodeljene, pa je sam uzorak ograničen na ljude koji su već dali svoje adrese ili su se već prijavili za neku uslugu (npr. newsletter).</a:t>
            </a:r>
          </a:p>
          <a:p>
            <a:pPr algn="just"/>
            <a:endParaRPr lang="sr-Latn-RS" sz="32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156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9050" y="70944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28482" y="722112"/>
            <a:ext cx="15392400" cy="10509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ELEKTRONSKE ADRESE KAO OKVIR UZORKOVANJA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PREDNOSTI: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Jednostavno kontaktiranje (npr. putem ankete na e-mail)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 Brzo prikupljanje podataka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 Pogodno za online istraživanja (npr. zadovoljstvo, ponašanje, preferencije)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>
                <a:latin typeface="Trebuchet MS" panose="020B0603020202020204" pitchFamily="34" charset="0"/>
              </a:rPr>
              <a:t> Efikasno kod </a:t>
            </a:r>
            <a:r>
              <a:rPr lang="sr-Latn-RS" sz="3200" b="1" dirty="0">
                <a:latin typeface="Trebuchet MS" panose="020B0603020202020204" pitchFamily="34" charset="0"/>
              </a:rPr>
              <a:t>međunarodnog uzorkovanja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MOGUČA OGRANIČENJA I PROBLEMI: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Nisu sve jedinice u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adresa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– </a:t>
            </a:r>
            <a:r>
              <a:rPr lang="sr-Latn-RS" sz="3200" b="1" dirty="0">
                <a:latin typeface="Trebuchet MS" panose="020B0603020202020204" pitchFamily="34" charset="0"/>
              </a:rPr>
              <a:t>neobuhvatnost populacije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>
                <a:latin typeface="Trebuchet MS" panose="020B0603020202020204" pitchFamily="34" charset="0"/>
              </a:rPr>
              <a:t>Zastarale adrese</a:t>
            </a:r>
            <a:r>
              <a:rPr lang="sr-Latn-RS" sz="3200" dirty="0">
                <a:latin typeface="Trebuchet MS" panose="020B0603020202020204" pitchFamily="34" charset="0"/>
              </a:rPr>
              <a:t> ili neželjeni mejlovi (spam)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Potrebna </a:t>
            </a:r>
            <a:r>
              <a:rPr lang="sr-Latn-RS" sz="3200" b="1" dirty="0">
                <a:latin typeface="Trebuchet MS" panose="020B0603020202020204" pitchFamily="34" charset="0"/>
              </a:rPr>
              <a:t>saglasnost za korišćenje</a:t>
            </a:r>
            <a:r>
              <a:rPr lang="sr-Latn-RS" sz="3200" dirty="0">
                <a:latin typeface="Trebuchet MS" panose="020B0603020202020204" pitchFamily="34" charset="0"/>
              </a:rPr>
              <a:t> podataka (GDPR, Zakon o zaštiti podataka)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Moguća </a:t>
            </a:r>
            <a:r>
              <a:rPr lang="sr-Latn-RS" sz="3200" b="1" dirty="0">
                <a:latin typeface="Trebuchet MS" panose="020B0603020202020204" pitchFamily="34" charset="0"/>
              </a:rPr>
              <a:t>pristrasnost</a:t>
            </a:r>
            <a:r>
              <a:rPr lang="sr-Latn-RS" sz="3200" dirty="0">
                <a:latin typeface="Trebuchet MS" panose="020B0603020202020204" pitchFamily="34" charset="0"/>
              </a:rPr>
              <a:t> – učestvuju oni koji redovno proveravaju mejl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Višestruke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adrese: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jedna osoba može imati više e-mail naloga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Deljene adrese: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više osoba koristi jedan e-mail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Nije moguće slučajno generisanje adresa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kao kod RDD (telefoni)</a:t>
            </a:r>
          </a:p>
          <a:p>
            <a:pPr lvl="0"/>
            <a:endParaRPr lang="sr-Latn-RS" sz="2800" dirty="0"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(SAD):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2006: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7,2% odraslih imalo samo mobilne telefone (Blumberg et al.)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2017: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50,8% ukupno, 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70%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 grupi 25–34 godina (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Kastrenakes)</a:t>
            </a: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01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800100"/>
            <a:ext cx="16383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Objašnjenje na primeru (e-mail </a:t>
            </a:r>
            <a:r>
              <a:rPr lang="sr-Latn-RS" sz="2800" b="1" dirty="0">
                <a:solidFill>
                  <a:srgbClr val="00B050"/>
                </a:solidFill>
                <a:latin typeface="Trebuchet MS" panose="020B0603020202020204" pitchFamily="34" charset="0"/>
              </a:rPr>
              <a:t>kao </a:t>
            </a: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okvir za uzorkovanje):</a:t>
            </a:r>
          </a:p>
          <a:p>
            <a:pPr algn="just"/>
            <a:endParaRPr lang="sr-Latn-RS" sz="2800" b="1" dirty="0" smtClean="0">
              <a:latin typeface="Trebuchet MS" panose="020B0603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Primer:</a:t>
            </a: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Pretpostavimo da </a:t>
            </a:r>
            <a:r>
              <a:rPr lang="sr-Latn-RS" sz="2800" b="1" dirty="0" smtClean="0">
                <a:latin typeface="Trebuchet MS" panose="020B0603020202020204" pitchFamily="34" charset="0"/>
              </a:rPr>
              <a:t>Turistička organizacija Srbije</a:t>
            </a:r>
            <a:r>
              <a:rPr lang="sr-Latn-RS" sz="2800" dirty="0" smtClean="0">
                <a:latin typeface="Trebuchet MS" panose="020B0603020202020204" pitchFamily="34" charset="0"/>
              </a:rPr>
              <a:t> želi da pošalje online anketu svojim korisnicima, koji su se prijavili za njihov newsletter (pretplatu na e-mail). Kada se pošalje e-mail, neko ko je registrovan za newsletter može imati više e-mail adresa ili može koristiti zajedničku e-mail adresu sa članovima porodice. </a:t>
            </a:r>
            <a:r>
              <a:rPr lang="sr-Latn-RS" sz="2800" dirty="0">
                <a:latin typeface="Trebuchet MS" panose="020B0603020202020204" pitchFamily="34" charset="0"/>
              </a:rPr>
              <a:t>Na primer, jedan član porodice može ispuniti anketu, a drugi član koji je koristio istu e-mail adresu može ponovo biti označen kao odgovarač, iako je samo jedna osoba zapravo ispunila anketu.</a:t>
            </a:r>
          </a:p>
          <a:p>
            <a:pPr algn="just"/>
            <a:endParaRPr lang="sr-Latn-RS" sz="2800" dirty="0" smtClean="0">
              <a:latin typeface="Trebuchet MS" panose="020B0603020202020204" pitchFamily="34" charset="0"/>
            </a:endParaRPr>
          </a:p>
          <a:p>
            <a:pPr algn="just"/>
            <a:r>
              <a:rPr lang="sr-Latn-RS" sz="2800" dirty="0" smtClean="0">
                <a:latin typeface="Trebuchet MS" panose="020B0603020202020204" pitchFamily="34" charset="0"/>
              </a:rPr>
              <a:t>Takođe, problem je u tome što e-mail adrese </a:t>
            </a:r>
            <a:r>
              <a:rPr lang="sr-Latn-RS" sz="2800" b="1" dirty="0" smtClean="0">
                <a:latin typeface="Trebuchet MS" panose="020B0603020202020204" pitchFamily="34" charset="0"/>
              </a:rPr>
              <a:t>ne mogu biti slučajno generisane</a:t>
            </a:r>
            <a:r>
              <a:rPr lang="sr-Latn-RS" sz="2800" dirty="0" smtClean="0">
                <a:latin typeface="Trebuchet MS" panose="020B0603020202020204" pitchFamily="34" charset="0"/>
              </a:rPr>
              <a:t> kao telefonski brojevi (kako je to moguće sa RDD metodom). Zbog toga, ako nemate "spisak" svih e-mail adresa, vi morate osloniti na one koji su već registrovani i dali svoj kontakt, što može dovesti do toga da ne dosegnete sve relevantne turiste (npr. turiste koji nisu pretplaćeni na newsletter).</a:t>
            </a:r>
          </a:p>
          <a:p>
            <a:pPr algn="just"/>
            <a:endParaRPr lang="sr-Latn-RS" sz="2800" dirty="0">
              <a:latin typeface="Trebuchet MS" panose="020B0603020202020204" pitchFamily="34" charset="0"/>
            </a:endParaRPr>
          </a:p>
          <a:p>
            <a:pPr algn="just"/>
            <a:r>
              <a:rPr lang="sr-Latn-RS" sz="2800" dirty="0">
                <a:latin typeface="Trebuchet MS" panose="020B0603020202020204" pitchFamily="34" charset="0"/>
              </a:rPr>
              <a:t>Ovaj primer pokazuje kako elektronske adrese mogu biti problematične u kontekstu uzorkovanja, jer često nije moguće dobiti reprezentativan uzorak za sve turiste, već samo za one koji su već uključeni u određeni digitalni sistem (kao što je newsletter</a:t>
            </a:r>
            <a:r>
              <a:rPr lang="sr-Latn-RS" sz="2800" dirty="0" smtClean="0">
                <a:latin typeface="Trebuchet MS" panose="020B0603020202020204" pitchFamily="34" charset="0"/>
              </a:rPr>
              <a:t>).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57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19100"/>
            <a:ext cx="160782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KREIRANJE SOPSTVENOG SPISKA KAO OKVIR UZROKOVANJA</a:t>
            </a:r>
          </a:p>
          <a:p>
            <a:pPr lvl="0">
              <a:lnSpc>
                <a:spcPct val="150000"/>
              </a:lnSpc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U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manjim populacijama moguće je kreirati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sopstveni spisak kao uzoraćki okvir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okvir:</a:t>
            </a:r>
          </a:p>
          <a:p>
            <a:r>
              <a:rPr lang="sr-Latn-RS" sz="3200" b="1" dirty="0" smtClean="0">
                <a:latin typeface="Trebuchet MS" panose="020B0603020202020204" pitchFamily="34" charset="0"/>
              </a:rPr>
              <a:t>Šta </a:t>
            </a:r>
            <a:r>
              <a:rPr lang="sr-Latn-RS" sz="3200" b="1" dirty="0">
                <a:latin typeface="Trebuchet MS" panose="020B0603020202020204" pitchFamily="34" charset="0"/>
              </a:rPr>
              <a:t>znači "kreiranje sopstvenog spiska"?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U </a:t>
            </a:r>
            <a:r>
              <a:rPr lang="sr-Latn-RS" sz="3200" dirty="0">
                <a:latin typeface="Trebuchet MS" panose="020B0603020202020204" pitchFamily="34" charset="0"/>
              </a:rPr>
              <a:t>situacijama kada </a:t>
            </a:r>
            <a:r>
              <a:rPr lang="sr-Latn-RS" sz="3200" b="1" dirty="0">
                <a:latin typeface="Trebuchet MS" panose="020B0603020202020204" pitchFamily="34" charset="0"/>
              </a:rPr>
              <a:t>nema gotovog spiska</a:t>
            </a:r>
            <a:r>
              <a:rPr lang="sr-Latn-RS" sz="3200" dirty="0">
                <a:latin typeface="Trebuchet MS" panose="020B0603020202020204" pitchFamily="34" charset="0"/>
              </a:rPr>
              <a:t> populacije </a:t>
            </a:r>
            <a:r>
              <a:rPr lang="sr-Latn-RS" sz="3200" dirty="0" smtClean="0">
                <a:latin typeface="Trebuchet MS" panose="020B0603020202020204" pitchFamily="34" charset="0"/>
              </a:rPr>
              <a:t>koja se želi istraživati, </a:t>
            </a:r>
            <a:r>
              <a:rPr lang="sr-Latn-RS" sz="3200" dirty="0">
                <a:latin typeface="Trebuchet MS" panose="020B0603020202020204" pitchFamily="34" charset="0"/>
              </a:rPr>
              <a:t>a populacija nije prevelika, </a:t>
            </a:r>
            <a:r>
              <a:rPr lang="sr-Latn-RS" sz="3200" b="1" dirty="0">
                <a:latin typeface="Trebuchet MS" panose="020B0603020202020204" pitchFamily="34" charset="0"/>
              </a:rPr>
              <a:t>istraživač može sam napraviti spisak</a:t>
            </a:r>
            <a:r>
              <a:rPr lang="sr-Latn-RS" sz="3200" dirty="0">
                <a:latin typeface="Trebuchet MS" panose="020B0603020202020204" pitchFamily="34" charset="0"/>
              </a:rPr>
              <a:t> – to se </a:t>
            </a:r>
            <a:r>
              <a:rPr lang="sr-Latn-RS" sz="3200" dirty="0" smtClean="0">
                <a:latin typeface="Trebuchet MS" panose="020B0603020202020204" pitchFamily="34" charset="0"/>
              </a:rPr>
              <a:t>označava kao </a:t>
            </a:r>
            <a:r>
              <a:rPr lang="sr-Latn-RS" sz="3200" b="1" dirty="0">
                <a:latin typeface="Trebuchet MS" panose="020B0603020202020204" pitchFamily="34" charset="0"/>
              </a:rPr>
              <a:t>kreiranje sopstvenog okvira uzorkovanja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Primer:</a:t>
            </a:r>
            <a:r>
              <a:rPr lang="sr-Latn-RS" sz="3200" b="1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Spisak svih aktivnih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turističkih vodiča u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Nacionalnom parku Tara.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r>
              <a:rPr lang="sr-Latn-RS" sz="3200" dirty="0">
                <a:latin typeface="Trebuchet MS" panose="020B0603020202020204" pitchFamily="34" charset="0"/>
              </a:rPr>
              <a:t>Zadovoljstvo turističkih vodiča koji rade u Nacionalnom parku Tara može se istražiti iako gotov spisak svih vodiča nije javno dostupan. Spisak se može dobiti </a:t>
            </a:r>
            <a:r>
              <a:rPr lang="sr-Latn-RS" sz="3200" b="1" dirty="0">
                <a:latin typeface="Trebuchet MS" panose="020B0603020202020204" pitchFamily="34" charset="0"/>
              </a:rPr>
              <a:t>kontaktiranjem uprave parka </a:t>
            </a:r>
            <a:r>
              <a:rPr lang="sr-Latn-RS" sz="3200" dirty="0">
                <a:latin typeface="Trebuchet MS" panose="020B0603020202020204" pitchFamily="34" charset="0"/>
              </a:rPr>
              <a:t>radi uvida u licence za vodiče. Takođe, moguće je prikupiti podatke </a:t>
            </a:r>
            <a:r>
              <a:rPr lang="sr-Latn-RS" sz="3200" b="1" dirty="0">
                <a:latin typeface="Trebuchet MS" panose="020B0603020202020204" pitchFamily="34" charset="0"/>
              </a:rPr>
              <a:t>obilaskom kancelarija ili sajmova turizma</a:t>
            </a:r>
            <a:r>
              <a:rPr lang="sr-Latn-RS" sz="3200" dirty="0">
                <a:latin typeface="Trebuchet MS" panose="020B0603020202020204" pitchFamily="34" charset="0"/>
              </a:rPr>
              <a:t>. Na osnovu prikupljenih informacija kreira se </a:t>
            </a:r>
            <a:r>
              <a:rPr lang="sr-Latn-RS" sz="3200" b="1" dirty="0">
                <a:latin typeface="Trebuchet MS" panose="020B0603020202020204" pitchFamily="34" charset="0"/>
              </a:rPr>
              <a:t>sopstveni spisak svih aktivnih vodiča</a:t>
            </a:r>
            <a:r>
              <a:rPr lang="sr-Latn-RS" sz="3200" dirty="0">
                <a:latin typeface="Trebuchet MS" panose="020B0603020202020204" pitchFamily="34" charset="0"/>
              </a:rPr>
              <a:t>, koji zatim služi kao okvir uzorkovanja. Iz tog spiska mogu se nasumično odabrati vodiči za anketiranje.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3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760212"/>
            <a:ext cx="16611601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KREIRANJE SPISKOVA MANJIH POPULACIJA I ZAŠTITA PODATAKA O LIČNOSTI</a:t>
            </a:r>
          </a:p>
          <a:p>
            <a:pPr algn="ctr"/>
            <a:endParaRPr lang="sr-Latn-RS" sz="3200" b="1" dirty="0">
              <a:latin typeface="Trebuchet MS" panose="020B0603020202020204" pitchFamily="34" charset="0"/>
            </a:endParaRPr>
          </a:p>
          <a:p>
            <a:pPr lvl="0"/>
            <a:r>
              <a:rPr lang="sr-Latn-RS" altLang="sr-Latn-RS" sz="3200" b="1" dirty="0">
                <a:latin typeface="Trebuchet MS" panose="020B0603020202020204" pitchFamily="34" charset="0"/>
              </a:rPr>
              <a:t>Kada se kreiraju spiskovi manjih populacija (npr.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zaposlenih, studenata,</a:t>
            </a:r>
          </a:p>
          <a:p>
            <a:pPr lvl="0"/>
            <a:r>
              <a:rPr lang="sr-Latn-RS" altLang="sr-Latn-RS" sz="3200" b="1" dirty="0" smtClean="0">
                <a:latin typeface="Trebuchet MS" panose="020B0603020202020204" pitchFamily="34" charset="0"/>
              </a:rPr>
              <a:t>članova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planinarskog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društva, članova udruženja turističkih vodiča isl.).</a:t>
            </a:r>
            <a:r>
              <a:rPr lang="sr-Latn-RS" altLang="sr-Latn-RS" sz="3200" dirty="0"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 Potrebno je poštovati </a:t>
            </a:r>
            <a:r>
              <a:rPr lang="sr-Latn-RS" altLang="sr-Latn-RS" sz="3200" b="1" i="1" dirty="0">
                <a:latin typeface="Trebuchet MS" panose="020B0603020202020204" pitchFamily="34" charset="0"/>
              </a:rPr>
              <a:t>Zakon o zaštiti podataka o </a:t>
            </a:r>
            <a:r>
              <a:rPr lang="sr-Latn-RS" altLang="sr-Latn-RS" sz="3200" b="1" i="1" dirty="0" smtClean="0">
                <a:latin typeface="Trebuchet MS" panose="020B0603020202020204" pitchFamily="34" charset="0"/>
              </a:rPr>
              <a:t>ličnosti RS</a:t>
            </a:r>
          </a:p>
          <a:p>
            <a:pPr lvl="0"/>
            <a:endParaRPr lang="sr-Latn-RS" altLang="sr-Latn-RS" sz="3200" b="1" i="1" dirty="0"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Zakon o zaštiti podataka o ličnosti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propisuje obavezu informisanja korisnika o tome: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Ko prikuplja podatke?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U koju svrhu?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Kako će se koristiti?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Ko će imati pristup?</a:t>
            </a:r>
          </a:p>
          <a:p>
            <a:pPr lvl="0"/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Prikupljeni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podaci mogu se koristiti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samo u jasno definisane svrhe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lvl="0">
              <a:defRPr/>
            </a:pP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Nije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dozvoljeno slanje ili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prodaja podataka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trećim stranama bez pristanka.</a:t>
            </a:r>
          </a:p>
          <a:p>
            <a:pPr lvl="0"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Neovlašćeno korišćenje predstavlja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kršenje zakona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 može imati pravne posledice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b="1" dirty="0" smtClean="0">
              <a:latin typeface="Trebuchet MS" panose="020B0603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1" y="2138451"/>
            <a:ext cx="16459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19400" y="6510099"/>
            <a:ext cx="1847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947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41282" y="1257300"/>
            <a:ext cx="14554200" cy="6699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ZONSKI OKVIR–ALTERNATIVA KADA NE POSTOJI VALJAN SPISAK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lvl="0" indent="-457200">
              <a:spcAft>
                <a:spcPts val="8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 se kad ne postoji potpuni spisak</a:t>
            </a:r>
          </a:p>
          <a:p>
            <a:pPr marL="457200" lvl="0" indent="-457200">
              <a:spcAft>
                <a:spcPts val="8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 teritoriju 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zone (npr. opštine, ulice, zgrade...)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Često deo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višeetapnog uzorkovanja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Pomaže u izboru bez eksplicitnog spiska članova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SU ZONE?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Hijerarhijski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uređene oblasti:</a:t>
            </a:r>
            <a:b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Pokrajine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→ okruzi → opštine → naselja → ulice → kuće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FUNKCIONIŠE?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Prvo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se nasumično biraju veće geografske jedinice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Zatim se unutar njih biraju manje jedinice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 kraju se biraju krajnje jedinice 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istraživanja</a:t>
            </a:r>
          </a:p>
        </p:txBody>
      </p:sp>
    </p:spTree>
    <p:extLst>
      <p:ext uri="{BB962C8B-B14F-4D97-AF65-F5344CB8AC3E}">
        <p14:creationId xmlns:p14="http://schemas.microsoft.com/office/powerpoint/2010/main" val="706876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038082" y="1257300"/>
            <a:ext cx="14344918" cy="7889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ULOGA ANKETARA I PROCEDURA BIRANJA KOD ZONSKOG BIRANJA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nema spiska pojedinaca,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anketar bira jedinice na terenu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➡Mora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postojati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jasna i stroga procedura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biranja</a:t>
            </a:r>
          </a:p>
          <a:p>
            <a:pPr lvl="0">
              <a:spcAft>
                <a:spcPts val="800"/>
              </a:spcAft>
            </a:pP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PRIMER PROCEDURE ZA ANKETARE:</a:t>
            </a:r>
            <a:endParaRPr lang="sr-Latn-RS" sz="3200" b="1" dirty="0">
              <a:solidFill>
                <a:srgbClr val="00B05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Kreni sa određene tačke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Kreći se „u smeru kazaljke na satu“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Biraj svaki n-ti objekat ili osobu (npr. svaki 5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PROCEDURA ZA ANKETARA: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Početna tačka (npr. centar naselja)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Kretanje u određenom pravcu (npr. u smeru kazaljke na satu)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Ulazak u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svaki deseti objekat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Izbor jednog člana domaćinstva – slučajnim 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putem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CILJ: 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Ob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ezbediti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slučajnost i reprezentativnost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čak i bez formalnog spiska</a:t>
            </a:r>
          </a:p>
        </p:txBody>
      </p:sp>
    </p:spTree>
    <p:extLst>
      <p:ext uri="{BB962C8B-B14F-4D97-AF65-F5344CB8AC3E}">
        <p14:creationId xmlns:p14="http://schemas.microsoft.com/office/powerpoint/2010/main" val="22171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342900"/>
            <a:ext cx="168402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ZONSKO UZORKOVANJE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uzorkovanja koji deli geografsku oblast na manje jedinice (zone) koje se zatim koriste kao jedinice uzorkovanja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KLJUČNE KARAKTERISTIKE: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Geografska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podela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Oblast se deli na zone kao što su opštine, naselja, ulice ili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blokovi.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Hijerarhijska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struktura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Zone su organizovane u hijerarhijskom odnosu, što omogućava efikasno planiranje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Jednake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jedinice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Cilj je da svaka zona obuhvati približno isti broj krajnjih jedinica istraživanja (npr. domaćinstava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Višeetapno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Obično se koristi u kombinaciji sa višeetapnim uzorkovanjem, gde se prvo bira zona, a zatim unutar nje bira konkretna domaćinstva ili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ispitanici.</a:t>
            </a: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PREDNOSTI: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Bez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potrebe za spiskom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Ne zahteva prethodno kreirane spiskove svih jedinica istraživanja.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Fleksibilnost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Omogućava anketarima da na terenu odrede koje jedinice će biti anketirane, prema unapred definisanim pravilima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901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0" y="723900"/>
            <a:ext cx="15048915" cy="8233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ZONSKO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oristi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kada nema spiska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pojedinaca.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Deljenje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geografskih zona, izbor objekata, zatim osoba unutar njih.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 1: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Anketiranje turista u nacionalnom parku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 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lvl="0"/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Oblast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parka se deli na zone (npr. ulazi, staze, vidikovci), a anketari nasumično biraju tačke unutar svake zone za sprovođenje anketnog istraživanja.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Primer2: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Istraživanje zadovoljstva turista u Budvi tokom sezone.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Podela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grada u zone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hotela/apartmana po zonama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Anketiranje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gostiju na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recepciji</a:t>
            </a:r>
          </a:p>
        </p:txBody>
      </p:sp>
    </p:spTree>
    <p:extLst>
      <p:ext uri="{BB962C8B-B14F-4D97-AF65-F5344CB8AC3E}">
        <p14:creationId xmlns:p14="http://schemas.microsoft.com/office/powerpoint/2010/main" val="375573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28800" y="348616"/>
            <a:ext cx="14454103" cy="846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JAVNE BAZE PODATAKA KAO OKVIR UZORKOVANJA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Populacije mogu biti veoma raznovrsne, pa tako i spiskovi koji ih predstavljaju.</a:t>
            </a:r>
            <a:endParaRPr lang="sr-Latn-RS" altLang="sr-Latn-RS" sz="3200" dirty="0"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Zato je važno da znamo gde možemo pronaći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pouzdane i dostupne izvore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za uzorkovanje.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Primer iz Srbije: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Spisak okruga, opština i naselja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u Republici Srbiji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Dostupan na sajtu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Republičkog zavoda za statistiku (RZS)</a:t>
            </a:r>
            <a:endParaRPr lang="sr-Latn-RS" altLang="sr-Latn-RS" sz="3200" dirty="0"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Courier New" panose="02070309020205020404" pitchFamily="49" charset="0"/>
              <a:buChar char="o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Može se koristiti kao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okvir uzorkovanja u ranijim fazama višeetapnog uzorkovanja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Na primer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, za istraživanje u više opština: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Prvo biramo opštine sa spiska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Zatim u svakoj od odabranih opština biramo domaćinstva ili pojedince za anketiraqnje</a:t>
            </a:r>
          </a:p>
        </p:txBody>
      </p:sp>
    </p:spTree>
    <p:extLst>
      <p:ext uri="{BB962C8B-B14F-4D97-AF65-F5344CB8AC3E}">
        <p14:creationId xmlns:p14="http://schemas.microsoft.com/office/powerpoint/2010/main" val="746221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28800" y="1638300"/>
            <a:ext cx="14173200" cy="6514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EKONOMSKI ASPEKT OKVIRA UZORKOVANJA</a:t>
            </a:r>
            <a:endParaRPr lang="sr-Latn-RS" sz="3200" dirty="0" smtClean="0">
              <a:solidFill>
                <a:srgbClr val="00B05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8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Okvir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uzorkovanja direktno utiče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na: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Preciznost uzorka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Troškove ankete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Trajanje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realizacije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spcAft>
                <a:spcPts val="8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Ponekad je bolje koristiti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nepotpun, ali jeftin okvir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uz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dopunu skupljim ali preciznijim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PREPORUKA:</a:t>
            </a:r>
            <a:r>
              <a:rPr lang="sr-Latn-RS" sz="3200" i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Strategija 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štednje uz očuvanje reprezentativnosti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48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5400" y="1650236"/>
            <a:ext cx="15697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KORIŠĆENJE BAZA REPUBLIČKOG ZAVODA ZA STATISTIKU (RZS-A) U UZORKOVANJU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SAJT REPUBLIČKOG ZAVODA ZA STATISTIKU (WWW.STAT.GOV.RS)</a:t>
            </a:r>
            <a:r>
              <a:rPr lang="sr-Latn-RS" alt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NUDI: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Javno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dostupne baze podataka i </a:t>
            </a: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izveštaje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Spiskove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populacija: naselja, škola, preduzeća, 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itd.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Dodatne </a:t>
            </a:r>
            <a:r>
              <a:rPr lang="sr-Latn-RS" alt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informacije koje pomažu u: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Evaluaciji </a:t>
            </a: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reprezentativnosti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alt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Preciznijem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planiranju uzorka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alt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PREDNOSTI KORIŠĆENJA:</a:t>
            </a:r>
            <a:r>
              <a:rPr lang="sr-Latn-RS" alt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Baze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su zvanične, ažurirane i 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pouzdane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Mogu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se koristiti za različite vrste istraživanja: demografska, ekonomska, obrazovna...</a:t>
            </a:r>
          </a:p>
        </p:txBody>
      </p:sp>
    </p:spTree>
    <p:extLst>
      <p:ext uri="{BB962C8B-B14F-4D97-AF65-F5344CB8AC3E}">
        <p14:creationId xmlns:p14="http://schemas.microsoft.com/office/powerpoint/2010/main" val="1318176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1187162"/>
            <a:ext cx="1402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endParaRPr lang="sr-Latn-RS" sz="3200" dirty="0">
              <a:latin typeface="Trebuchet MS" panose="020B0603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81132" y="1479826"/>
            <a:ext cx="14420935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PRIMERI NAJČEŠĆE KORIŠĆENIH OKVIRA UZORKOVANJA U TURIZMU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Spiskovi turista iz hotelskih sistema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 (npr. lista gostiju iz PMS softvera)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Mailing liste korisnika turističkih portala ili agencija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Spiskovi učesnika turističkih događaja i manifestacija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Baze podataka članova turističkih organizacija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Spiskovi registrovanih turističkih vodiča i agencija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Rezervacije sa platformi kao što su Booking.com, Airbnb, TripAdvisor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Elektronske adrese pretplatnika na newsletter-e turističkih organizacija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Telefonski imenici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0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(ograničeno korisni)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9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Random Digit Dialing (RDD)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 – slučajno biranje telefonskih brojeva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0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Zonski (geografski) okviri u višeetapnim istraživanjima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1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Spisak posetilaca festivala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kumimoji="0" lang="sr-Latn-RS" altLang="sr-Latn-RS" sz="3200" b="0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(npr. preko online prijava)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2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anose="020B0603020202020204" pitchFamily="34" charset="0"/>
              </a:rPr>
              <a:t>Registar ugostiteljskih objekata u nacionalnoj turističkoj organizaciji</a:t>
            </a: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419100"/>
            <a:ext cx="16992600" cy="88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NAJČEŠČI PROBLEMI SA OKVIRIMA UZORKOVANJA U TURIZMU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NEOBUHVATNOST</a:t>
            </a:r>
            <a:r>
              <a:rPr lang="sr-Latn-RS" sz="28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 smtClean="0">
                <a:latin typeface="Trebuchet MS" panose="020B0603020202020204" pitchFamily="34" charset="0"/>
              </a:rPr>
              <a:t> Okvir </a:t>
            </a:r>
            <a:r>
              <a:rPr lang="sr-Latn-RS" sz="2800" dirty="0">
                <a:latin typeface="Trebuchet MS" panose="020B0603020202020204" pitchFamily="34" charset="0"/>
              </a:rPr>
              <a:t>ne sadrži sve članove ciljne </a:t>
            </a:r>
            <a:r>
              <a:rPr lang="sr-Latn-RS" sz="2800" dirty="0" smtClean="0">
                <a:latin typeface="Trebuchet MS" panose="020B0603020202020204" pitchFamily="34" charset="0"/>
              </a:rPr>
              <a:t>populacije.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</a:t>
            </a:r>
            <a:r>
              <a:rPr lang="sr-Latn-RS" sz="2800" b="1" i="1" dirty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Nisu obuhvaćeni turisti koji borave u privatnom smeštaju „na crno“ ili koji nisu rezervisali online.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ZASTARELOST PODATAKA</a:t>
            </a:r>
            <a:r>
              <a:rPr lang="sr-Latn-RS" sz="28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 smtClean="0">
                <a:latin typeface="Trebuchet MS" panose="020B0603020202020204" pitchFamily="34" charset="0"/>
              </a:rPr>
              <a:t> Kontakt </a:t>
            </a:r>
            <a:r>
              <a:rPr lang="sr-Latn-RS" sz="2800" dirty="0">
                <a:latin typeface="Trebuchet MS" panose="020B0603020202020204" pitchFamily="34" charset="0"/>
              </a:rPr>
              <a:t>informacije mogu biti netačne ili </a:t>
            </a:r>
            <a:r>
              <a:rPr lang="sr-Latn-RS" sz="2800" dirty="0" smtClean="0">
                <a:latin typeface="Trebuchet MS" panose="020B0603020202020204" pitchFamily="34" charset="0"/>
              </a:rPr>
              <a:t>nevažeće.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E-mail adrese koje više ne postoje, stari brojevi telefona koje korisnici više ne koriste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PRISTRASNOST OKVIRA</a:t>
            </a:r>
            <a:r>
              <a:rPr lang="sr-Latn-RS" sz="2800" dirty="0" smtClean="0">
                <a:latin typeface="Trebuchet MS" panose="020B0603020202020204" pitchFamily="34" charset="0"/>
              </a:rPr>
              <a:t>: Okvir </a:t>
            </a:r>
            <a:r>
              <a:rPr lang="sr-Latn-RS" sz="2800" dirty="0">
                <a:latin typeface="Trebuchet MS" panose="020B0603020202020204" pitchFamily="34" charset="0"/>
              </a:rPr>
              <a:t>ne prikazuje ravnomerno sve grupe u </a:t>
            </a:r>
            <a:r>
              <a:rPr lang="sr-Latn-RS" sz="2800" dirty="0" smtClean="0">
                <a:latin typeface="Trebuchet MS" panose="020B0603020202020204" pitchFamily="34" charset="0"/>
              </a:rPr>
              <a:t>populaciji.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</a:rPr>
              <a:t>Lista korisnika online portala uključuje samo digitalno aktivne turiste, ali ne i starije osobe koje ne koriste internet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DUPLIRANJE JEDINICA</a:t>
            </a:r>
            <a:r>
              <a:rPr lang="sr-Latn-RS" sz="28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 smtClean="0">
                <a:latin typeface="Trebuchet MS" panose="020B0603020202020204" pitchFamily="34" charset="0"/>
              </a:rPr>
              <a:t>Jedna </a:t>
            </a:r>
            <a:r>
              <a:rPr lang="sr-Latn-RS" sz="2800" dirty="0">
                <a:latin typeface="Trebuchet MS" panose="020B0603020202020204" pitchFamily="34" charset="0"/>
              </a:rPr>
              <a:t>osoba može imati više naloga ili kontakata u </a:t>
            </a:r>
            <a:r>
              <a:rPr lang="sr-Latn-RS" sz="2800" dirty="0" smtClean="0">
                <a:latin typeface="Trebuchet MS" panose="020B0603020202020204" pitchFamily="34" charset="0"/>
              </a:rPr>
              <a:t>okviru.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Turista se može nalaziti u bazi više agencija, pa postoji rizik da bude više puta uzorkovan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NELEGITIMNE JEDINICE</a:t>
            </a:r>
            <a:r>
              <a:rPr lang="sr-Latn-RS" sz="2800" dirty="0" smtClean="0">
                <a:latin typeface="Trebuchet MS" panose="020B0603020202020204" pitchFamily="34" charset="0"/>
              </a:rPr>
              <a:t>: U </a:t>
            </a:r>
            <a:r>
              <a:rPr lang="sr-Latn-RS" sz="2800" dirty="0">
                <a:latin typeface="Trebuchet MS" panose="020B0603020202020204" pitchFamily="34" charset="0"/>
              </a:rPr>
              <a:t>okviru mogu završiti oni koji ne pripadaju ciljnoj </a:t>
            </a:r>
            <a:r>
              <a:rPr lang="sr-Latn-RS" sz="2800" dirty="0" smtClean="0">
                <a:latin typeface="Trebuchet MS" panose="020B0603020202020204" pitchFamily="34" charset="0"/>
              </a:rPr>
              <a:t>populaciji.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</a:rPr>
              <a:t>Telefonski broj koji pripada firmi, a ne domaćinstvu – kada se anketiraju pojedinci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NEDOSTATAK STANDARDIZACIJE</a:t>
            </a:r>
            <a:r>
              <a:rPr lang="sr-Latn-RS" sz="2800" dirty="0" smtClean="0">
                <a:latin typeface="Trebuchet MS" panose="020B0603020202020204" pitchFamily="34" charset="0"/>
              </a:rPr>
              <a:t>: Okviri </a:t>
            </a:r>
            <a:r>
              <a:rPr lang="sr-Latn-RS" sz="2800" dirty="0">
                <a:latin typeface="Trebuchet MS" panose="020B0603020202020204" pitchFamily="34" charset="0"/>
              </a:rPr>
              <a:t>dolaze iz različitih izvora i formata, pa ih je teško </a:t>
            </a:r>
            <a:r>
              <a:rPr lang="sr-Latn-RS" sz="2800" dirty="0" smtClean="0">
                <a:latin typeface="Trebuchet MS" panose="020B0603020202020204" pitchFamily="34" charset="0"/>
              </a:rPr>
              <a:t>objediniti.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Primer</a:t>
            </a:r>
            <a:r>
              <a:rPr lang="sr-Latn-RS" sz="2800" i="1" dirty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sr-Latn-RS" sz="2800" dirty="0">
                <a:latin typeface="Trebuchet MS" panose="020B0603020202020204" pitchFamily="34" charset="0"/>
              </a:rPr>
              <a:t> Neki podaci su u Excel fajlovima, drugi u softverskim bazama – ne mogu se lako kombinovati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79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571500"/>
            <a:ext cx="17145000" cy="901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AŽURIRANJE OKVIRA UZORKOVANJA – ZAŠTO JE VAŽNO?</a:t>
            </a:r>
          </a:p>
          <a:p>
            <a:pPr lvl="0"/>
            <a:endParaRPr lang="sr-Latn-RS" sz="3200" b="1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Da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bi okvir uzorkovanja bio upotrebljiv, on mora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biti:</a:t>
            </a:r>
            <a:endParaRPr lang="sr-Latn-RS" sz="3200" dirty="0" smtClean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Potpun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– sadrži sve relevantne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jedinice</a:t>
            </a:r>
          </a:p>
          <a:p>
            <a:pPr marL="457200" lvl="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Ažuran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– podaci moraju biti tačni i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sveži</a:t>
            </a:r>
          </a:p>
          <a:p>
            <a:pPr marL="457200" lvl="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Kontaktabilan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–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mora da sadrži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ispravne kontakt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informacije</a:t>
            </a:r>
          </a:p>
          <a:p>
            <a:pPr lvl="0"/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Primer:</a:t>
            </a:r>
            <a:r>
              <a:rPr lang="sr-Latn-RS" sz="3200" b="1" dirty="0">
                <a:latin typeface="Trebuchet MS" panose="020B0603020202020204" pitchFamily="34" charset="0"/>
              </a:rPr>
              <a:t> fakultet istražuje bivše </a:t>
            </a:r>
            <a:r>
              <a:rPr lang="sr-Latn-RS" sz="3200" b="1" dirty="0" smtClean="0">
                <a:latin typeface="Trebuchet MS" panose="020B0603020202020204" pitchFamily="34" charset="0"/>
              </a:rPr>
              <a:t>studente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Podaci </a:t>
            </a:r>
            <a:r>
              <a:rPr lang="sr-Latn-RS" sz="3200" dirty="0">
                <a:latin typeface="Trebuchet MS" panose="020B0603020202020204" pitchFamily="34" charset="0"/>
              </a:rPr>
              <a:t>iz studentske baze (adresa, telefon, e-mail) često </a:t>
            </a:r>
            <a:r>
              <a:rPr lang="sr-Latn-RS" sz="3200" b="1" dirty="0">
                <a:latin typeface="Trebuchet MS" panose="020B0603020202020204" pitchFamily="34" charset="0"/>
              </a:rPr>
              <a:t>nisu </a:t>
            </a:r>
            <a:r>
              <a:rPr lang="sr-Latn-RS" sz="3200" b="1" dirty="0" smtClean="0">
                <a:latin typeface="Trebuchet MS" panose="020B0603020202020204" pitchFamily="34" charset="0"/>
              </a:rPr>
              <a:t>ažurirani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Od </a:t>
            </a:r>
            <a:r>
              <a:rPr lang="sr-Latn-RS" sz="3200" dirty="0">
                <a:latin typeface="Trebuchet MS" panose="020B0603020202020204" pitchFamily="34" charset="0"/>
              </a:rPr>
              <a:t>upisa do diplomiranja može proći više godina → kontakt podaci </a:t>
            </a:r>
            <a:r>
              <a:rPr lang="sr-Latn-RS" sz="3200" dirty="0" smtClean="0">
                <a:latin typeface="Trebuchet MS" panose="020B0603020202020204" pitchFamily="34" charset="0"/>
              </a:rPr>
              <a:t>zastareli</a:t>
            </a:r>
          </a:p>
          <a:p>
            <a:pPr marL="457200" indent="-457200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Rešenje</a:t>
            </a:r>
            <a:r>
              <a:rPr lang="sr-Latn-RS" sz="3200" dirty="0">
                <a:latin typeface="Trebuchet MS" panose="020B0603020202020204" pitchFamily="34" charset="0"/>
              </a:rPr>
              <a:t>: koristiti postojeći kontakt da se ažurira </a:t>
            </a:r>
            <a:r>
              <a:rPr lang="sr-Latn-RS" sz="3200" dirty="0" smtClean="0">
                <a:latin typeface="Trebuchet MS" panose="020B0603020202020204" pitchFamily="34" charset="0"/>
              </a:rPr>
              <a:t>drugi/ </a:t>
            </a:r>
          </a:p>
          <a:p>
            <a:pPr>
              <a:buClr>
                <a:srgbClr val="00B050"/>
              </a:buClr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PROVERA E-MAIL ADRESE:</a:t>
            </a: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Slanjem poruke: </a:t>
            </a:r>
            <a:r>
              <a:rPr lang="sr-Latn-RS" sz="3200" dirty="0" smtClean="0">
                <a:latin typeface="Trebuchet MS" panose="020B0603020202020204" pitchFamily="34" charset="0"/>
              </a:rPr>
              <a:t>Ako </a:t>
            </a:r>
            <a:r>
              <a:rPr lang="sr-Latn-RS" sz="3200" dirty="0">
                <a:latin typeface="Trebuchet MS" panose="020B0603020202020204" pitchFamily="34" charset="0"/>
              </a:rPr>
              <a:t>poruka "odbije</a:t>
            </a:r>
            <a:r>
              <a:rPr lang="sr-Latn-RS" sz="3200" dirty="0" smtClean="0">
                <a:latin typeface="Trebuchet MS" panose="020B0603020202020204" pitchFamily="34" charset="0"/>
              </a:rPr>
              <a:t>"</a:t>
            </a:r>
            <a:r>
              <a:rPr lang="sr-Latn-RS" sz="3200" dirty="0">
                <a:latin typeface="Trebuchet MS" panose="020B0603020202020204" pitchFamily="34" charset="0"/>
              </a:rPr>
              <a:t> (engl. </a:t>
            </a:r>
            <a:r>
              <a:rPr lang="sr-Latn-RS" sz="3200" i="1" dirty="0">
                <a:latin typeface="Trebuchet MS" panose="020B0603020202020204" pitchFamily="34" charset="0"/>
              </a:rPr>
              <a:t>bounce</a:t>
            </a:r>
            <a:r>
              <a:rPr lang="sr-Latn-RS" sz="3200" dirty="0">
                <a:latin typeface="Trebuchet MS" panose="020B0603020202020204" pitchFamily="34" charset="0"/>
              </a:rPr>
              <a:t>)</a:t>
            </a: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→ adresa nije </a:t>
            </a:r>
            <a:r>
              <a:rPr lang="sr-Latn-RS" sz="3200" dirty="0" smtClean="0">
                <a:latin typeface="Trebuchet MS" panose="020B0603020202020204" pitchFamily="34" charset="0"/>
              </a:rPr>
              <a:t>validna (</a:t>
            </a:r>
            <a:r>
              <a:rPr lang="sr-Latn-RS" sz="2400" dirty="0" smtClean="0">
                <a:latin typeface="Trebuchet MS" panose="020B0603020202020204" pitchFamily="34" charset="0"/>
              </a:rPr>
              <a:t>Izraz </a:t>
            </a:r>
            <a:r>
              <a:rPr lang="sr-Latn-RS" sz="2400" dirty="0">
                <a:latin typeface="Trebuchet MS" panose="020B0603020202020204" pitchFamily="34" charset="0"/>
              </a:rPr>
              <a:t>„ako poruka 'odbije’“ </a:t>
            </a:r>
            <a:r>
              <a:rPr lang="sr-Latn-RS" sz="2400" dirty="0" smtClean="0">
                <a:latin typeface="Trebuchet MS" panose="020B0603020202020204" pitchFamily="34" charset="0"/>
              </a:rPr>
              <a:t>odnosi </a:t>
            </a:r>
            <a:r>
              <a:rPr lang="sr-Latn-RS" sz="2400" dirty="0">
                <a:latin typeface="Trebuchet MS" panose="020B0603020202020204" pitchFamily="34" charset="0"/>
              </a:rPr>
              <a:t>se na neuspešno dostavljanje e-mail poruke. U slučaju da e-mail ne stigne do predviđenog primaoca, sistem automatski generiše tzv. </a:t>
            </a:r>
            <a:r>
              <a:rPr lang="sr-Latn-RS" sz="2400" i="1" dirty="0">
                <a:latin typeface="Trebuchet MS" panose="020B0603020202020204" pitchFamily="34" charset="0"/>
              </a:rPr>
              <a:t>bounce-back</a:t>
            </a:r>
            <a:r>
              <a:rPr lang="sr-Latn-RS" sz="2400" dirty="0">
                <a:latin typeface="Trebuchet MS" panose="020B0603020202020204" pitchFamily="34" charset="0"/>
              </a:rPr>
              <a:t> poruku, kojom se obaveštava da isporuka nije </a:t>
            </a:r>
            <a:r>
              <a:rPr lang="sr-Latn-RS" sz="2400" dirty="0" smtClean="0">
                <a:latin typeface="Trebuchet MS" panose="020B0603020202020204" pitchFamily="34" charset="0"/>
              </a:rPr>
              <a:t>uspela).</a:t>
            </a:r>
            <a:endParaRPr lang="sr-Latn-RS" sz="2400" dirty="0">
              <a:latin typeface="Trebuchet MS" panose="020B0603020202020204" pitchFamily="34" charset="0"/>
            </a:endParaRP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Postoje online alati za automatsku proveru validnosti </a:t>
            </a: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e-mailova </a:t>
            </a:r>
            <a:r>
              <a:rPr lang="sr-Latn-RS" sz="3200" dirty="0" smtClean="0">
                <a:latin typeface="Trebuchet MS" panose="020B0603020202020204" pitchFamily="34" charset="0"/>
              </a:rPr>
              <a:t>(</a:t>
            </a:r>
            <a:r>
              <a:rPr lang="sr-Latn-RS" sz="2800" dirty="0" smtClean="0">
                <a:latin typeface="Trebuchet MS" panose="020B0603020202020204" pitchFamily="34" charset="0"/>
              </a:rPr>
              <a:t>Njihova </a:t>
            </a:r>
            <a:r>
              <a:rPr lang="sr-Latn-RS" sz="2800" dirty="0">
                <a:latin typeface="Trebuchet MS" panose="020B0603020202020204" pitchFamily="34" charset="0"/>
              </a:rPr>
              <a:t>funkcija je da, bez slanja stvarne poruke, utvrde da li adresa postoji, da li je tehnički ispravna i da li je dostupna za prijem poruka. Na taj način se može identifikovati koje adrese nisu validne, čime se povećava tačnost kontakt podataka u okviru uzorkovanja</a:t>
            </a:r>
            <a:r>
              <a:rPr lang="sr-Latn-RS" sz="2800" dirty="0"/>
              <a:t>.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172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533400" y="723900"/>
            <a:ext cx="17297400" cy="948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SPECIFIČNOSTI I PROBLEMI PRI AŽURIRANJU (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različitim vrstama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okvira)</a:t>
            </a:r>
            <a:endParaRPr lang="sr-Latn-RS" sz="3200" dirty="0">
              <a:solidFill>
                <a:srgbClr val="00B05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Latn-RS" sz="3200" b="1" dirty="0" smtClean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PROBLEMI ORGANIZACIJE (FIRME, BOLNICE, ŠKOLE...):</a:t>
            </a:r>
            <a:endParaRPr lang="sr-Latn-RS" sz="3200" dirty="0">
              <a:solidFill>
                <a:srgbClr val="00B05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neaktivne članove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(bivši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klijenti/zaposleni)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Favorizuju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subjekte (više lokacija, veći broj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zapisa)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Pitanje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Šta je jedinica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istraživanja?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ORGANIZACIONA DINAMIKA NIJE UVEK PRAĆENA: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altLang="sr-Latn-RS" sz="3200" dirty="0" smtClean="0">
                <a:latin typeface="Trebuchet MS" panose="020B0603020202020204" pitchFamily="34" charset="0"/>
              </a:rPr>
              <a:t>Organizaciona </a:t>
            </a:r>
            <a:r>
              <a:rPr lang="sr-Latn-RS" altLang="sr-Latn-RS" sz="3200" dirty="0">
                <a:latin typeface="Trebuchet MS" panose="020B0603020202020204" pitchFamily="34" charset="0"/>
              </a:rPr>
              <a:t>dinamika, poput gašenja, osnivanja ili spajanja firmi, često nije pravovremeno evidentirana, što može ugroziti ažurnost i pouzdanost okvira uzorkovanja.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3.DOGAĐAJI KAO JEDINICE ISTRAŽIVANJA (NPR. PUTOVANJA, BOLESTI):</a:t>
            </a:r>
            <a:endParaRPr lang="sr-Latn-RS" sz="3200" dirty="0">
              <a:solidFill>
                <a:srgbClr val="00B05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vremenski okviri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uzorkovanja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svaki posetilac koji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izlazi iz bioskopa u narednih 10 minuta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Uvek treba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razmotriti:</a:t>
            </a:r>
            <a:b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 je zaista doživeo događaj?</a:t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➡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li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istražujemo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događaj ili osobu koja ga je doživela?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Okvire uzorkovanja treba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ažurirati redovno, prema ciljevima istraživanja</a:t>
            </a:r>
            <a:endParaRPr lang="sr-Latn-RS" sz="3200" b="1" dirty="0">
              <a:solidFill>
                <a:srgbClr val="00B05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82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0600" y="723900"/>
            <a:ext cx="16154400" cy="806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 ZA DISKUSIJU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sr-Latn-RS" sz="3200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Razumevanje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pojmova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je važno razlikovati okvir uzorkovanja od same populacije?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Šta se može desiti ako okvir uzorkovanja ne obuhvata sve jedinice populacije?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biste objasnili razliku između “spiska populacije” i “okvira uzorkovanja”?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li okvir uzorkovanja sadržavati jedinice koje nisu deo populacije? Šta se tada dešava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sr-Latn-RS" sz="3200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 Primena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praksi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biste definisali okvir uzorkovanja za istraživanje zadovoljstva gostiju u lokalnim restoranima?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 javno dostupne spiskove biste koristili za istraživanje malih preduzeća u vašem regionu?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biste ažurirali bazu studenata kao okvir uzorkovanja za istraživanje bivših studenata fakulteta?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 podatke biste proverili pre nego što okvir koristite u praksi (npr. tačnost, kontakt informacije)?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482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3715" y="0"/>
            <a:ext cx="2934335" cy="4434205"/>
          </a:xfrm>
          <a:custGeom>
            <a:avLst/>
            <a:gdLst/>
            <a:ahLst/>
            <a:cxnLst/>
            <a:rect l="l" t="t" r="r" b="b"/>
            <a:pathLst>
              <a:path w="2934334" h="4434205">
                <a:moveTo>
                  <a:pt x="2934284" y="1778632"/>
                </a:moveTo>
                <a:lnTo>
                  <a:pt x="2934284" y="4433667"/>
                </a:lnTo>
                <a:lnTo>
                  <a:pt x="2896884" y="4422089"/>
                </a:lnTo>
                <a:lnTo>
                  <a:pt x="2853186" y="4408024"/>
                </a:lnTo>
                <a:lnTo>
                  <a:pt x="2809701" y="4393490"/>
                </a:lnTo>
                <a:lnTo>
                  <a:pt x="2766431" y="4378490"/>
                </a:lnTo>
                <a:lnTo>
                  <a:pt x="2723380" y="4363027"/>
                </a:lnTo>
                <a:lnTo>
                  <a:pt x="2680549" y="4347104"/>
                </a:lnTo>
                <a:lnTo>
                  <a:pt x="2637943" y="4330725"/>
                </a:lnTo>
                <a:lnTo>
                  <a:pt x="2595564" y="4313891"/>
                </a:lnTo>
                <a:lnTo>
                  <a:pt x="2553415" y="4296606"/>
                </a:lnTo>
                <a:lnTo>
                  <a:pt x="2511499" y="4278873"/>
                </a:lnTo>
                <a:lnTo>
                  <a:pt x="2469820" y="4260695"/>
                </a:lnTo>
                <a:lnTo>
                  <a:pt x="2428379" y="4242075"/>
                </a:lnTo>
                <a:lnTo>
                  <a:pt x="2387181" y="4223016"/>
                </a:lnTo>
                <a:lnTo>
                  <a:pt x="2346228" y="4203521"/>
                </a:lnTo>
                <a:lnTo>
                  <a:pt x="2305522" y="4183593"/>
                </a:lnTo>
                <a:lnTo>
                  <a:pt x="2265068" y="4163235"/>
                </a:lnTo>
                <a:lnTo>
                  <a:pt x="2224868" y="4142449"/>
                </a:lnTo>
                <a:lnTo>
                  <a:pt x="2184926" y="4121239"/>
                </a:lnTo>
                <a:lnTo>
                  <a:pt x="2145243" y="4099608"/>
                </a:lnTo>
                <a:lnTo>
                  <a:pt x="2105823" y="4077559"/>
                </a:lnTo>
                <a:lnTo>
                  <a:pt x="2066669" y="4055095"/>
                </a:lnTo>
                <a:lnTo>
                  <a:pt x="2027784" y="4032218"/>
                </a:lnTo>
                <a:lnTo>
                  <a:pt x="1989171" y="4008933"/>
                </a:lnTo>
                <a:lnTo>
                  <a:pt x="1950833" y="3985241"/>
                </a:lnTo>
                <a:lnTo>
                  <a:pt x="1912773" y="3961145"/>
                </a:lnTo>
                <a:lnTo>
                  <a:pt x="1874994" y="3936650"/>
                </a:lnTo>
                <a:lnTo>
                  <a:pt x="1837498" y="3911757"/>
                </a:lnTo>
                <a:lnTo>
                  <a:pt x="1800290" y="3886470"/>
                </a:lnTo>
                <a:lnTo>
                  <a:pt x="1763372" y="3860791"/>
                </a:lnTo>
                <a:lnTo>
                  <a:pt x="1726746" y="3834724"/>
                </a:lnTo>
                <a:lnTo>
                  <a:pt x="1690416" y="3808272"/>
                </a:lnTo>
                <a:lnTo>
                  <a:pt x="1654385" y="3781437"/>
                </a:lnTo>
                <a:lnTo>
                  <a:pt x="1618656" y="3754223"/>
                </a:lnTo>
                <a:lnTo>
                  <a:pt x="1583232" y="3726633"/>
                </a:lnTo>
                <a:lnTo>
                  <a:pt x="1548115" y="3698669"/>
                </a:lnTo>
                <a:lnTo>
                  <a:pt x="1513309" y="3670334"/>
                </a:lnTo>
                <a:lnTo>
                  <a:pt x="1478817" y="3641633"/>
                </a:lnTo>
                <a:lnTo>
                  <a:pt x="1444642" y="3612566"/>
                </a:lnTo>
                <a:lnTo>
                  <a:pt x="1410786" y="3583138"/>
                </a:lnTo>
                <a:lnTo>
                  <a:pt x="1377253" y="3553352"/>
                </a:lnTo>
                <a:lnTo>
                  <a:pt x="1344046" y="3523210"/>
                </a:lnTo>
                <a:lnTo>
                  <a:pt x="1311167" y="3492716"/>
                </a:lnTo>
                <a:lnTo>
                  <a:pt x="1278620" y="3461872"/>
                </a:lnTo>
                <a:lnTo>
                  <a:pt x="1246408" y="3430681"/>
                </a:lnTo>
                <a:lnTo>
                  <a:pt x="1214533" y="3399147"/>
                </a:lnTo>
                <a:lnTo>
                  <a:pt x="1182999" y="3367273"/>
                </a:lnTo>
                <a:lnTo>
                  <a:pt x="1151809" y="3335060"/>
                </a:lnTo>
                <a:lnTo>
                  <a:pt x="1120965" y="3302513"/>
                </a:lnTo>
                <a:lnTo>
                  <a:pt x="1090470" y="3269635"/>
                </a:lnTo>
                <a:lnTo>
                  <a:pt x="1060328" y="3236428"/>
                </a:lnTo>
                <a:lnTo>
                  <a:pt x="1030542" y="3202895"/>
                </a:lnTo>
                <a:lnTo>
                  <a:pt x="1001114" y="3169039"/>
                </a:lnTo>
                <a:lnTo>
                  <a:pt x="972048" y="3134864"/>
                </a:lnTo>
                <a:lnTo>
                  <a:pt x="943346" y="3100371"/>
                </a:lnTo>
                <a:lnTo>
                  <a:pt x="915012" y="3065566"/>
                </a:lnTo>
                <a:lnTo>
                  <a:pt x="887048" y="3030449"/>
                </a:lnTo>
                <a:lnTo>
                  <a:pt x="859457" y="2995025"/>
                </a:lnTo>
                <a:lnTo>
                  <a:pt x="832243" y="2959295"/>
                </a:lnTo>
                <a:lnTo>
                  <a:pt x="805409" y="2923264"/>
                </a:lnTo>
                <a:lnTo>
                  <a:pt x="778956" y="2886935"/>
                </a:lnTo>
                <a:lnTo>
                  <a:pt x="752889" y="2850309"/>
                </a:lnTo>
                <a:lnTo>
                  <a:pt x="727211" y="2813390"/>
                </a:lnTo>
                <a:lnTo>
                  <a:pt x="701924" y="2776182"/>
                </a:lnTo>
                <a:lnTo>
                  <a:pt x="677031" y="2738687"/>
                </a:lnTo>
                <a:lnTo>
                  <a:pt x="652535" y="2700908"/>
                </a:lnTo>
                <a:lnTo>
                  <a:pt x="628440" y="2662848"/>
                </a:lnTo>
                <a:lnTo>
                  <a:pt x="604748" y="2624510"/>
                </a:lnTo>
                <a:lnTo>
                  <a:pt x="581462" y="2585897"/>
                </a:lnTo>
                <a:lnTo>
                  <a:pt x="558586" y="2547012"/>
                </a:lnTo>
                <a:lnTo>
                  <a:pt x="536121" y="2507858"/>
                </a:lnTo>
                <a:lnTo>
                  <a:pt x="514072" y="2468438"/>
                </a:lnTo>
                <a:lnTo>
                  <a:pt x="492441" y="2428755"/>
                </a:lnTo>
                <a:lnTo>
                  <a:pt x="471232" y="2388812"/>
                </a:lnTo>
                <a:lnTo>
                  <a:pt x="450446" y="2348612"/>
                </a:lnTo>
                <a:lnTo>
                  <a:pt x="430088" y="2308158"/>
                </a:lnTo>
                <a:lnTo>
                  <a:pt x="410159" y="2267453"/>
                </a:lnTo>
                <a:lnTo>
                  <a:pt x="390664" y="2226500"/>
                </a:lnTo>
                <a:lnTo>
                  <a:pt x="371605" y="2185301"/>
                </a:lnTo>
                <a:lnTo>
                  <a:pt x="352985" y="2143861"/>
                </a:lnTo>
                <a:lnTo>
                  <a:pt x="334807" y="2102181"/>
                </a:lnTo>
                <a:lnTo>
                  <a:pt x="317075" y="2060266"/>
                </a:lnTo>
                <a:lnTo>
                  <a:pt x="299790" y="2018117"/>
                </a:lnTo>
                <a:lnTo>
                  <a:pt x="282956" y="1975738"/>
                </a:lnTo>
                <a:lnTo>
                  <a:pt x="266576" y="1933132"/>
                </a:lnTo>
                <a:lnTo>
                  <a:pt x="250653" y="1890301"/>
                </a:lnTo>
                <a:lnTo>
                  <a:pt x="235191" y="1847249"/>
                </a:lnTo>
                <a:lnTo>
                  <a:pt x="220191" y="1803979"/>
                </a:lnTo>
                <a:lnTo>
                  <a:pt x="205657" y="1760494"/>
                </a:lnTo>
                <a:lnTo>
                  <a:pt x="191592" y="1716797"/>
                </a:lnTo>
                <a:lnTo>
                  <a:pt x="177999" y="1672890"/>
                </a:lnTo>
                <a:lnTo>
                  <a:pt x="164881" y="1628777"/>
                </a:lnTo>
                <a:lnTo>
                  <a:pt x="152241" y="1584460"/>
                </a:lnTo>
                <a:lnTo>
                  <a:pt x="140081" y="1539944"/>
                </a:lnTo>
                <a:lnTo>
                  <a:pt x="128406" y="1495229"/>
                </a:lnTo>
                <a:lnTo>
                  <a:pt x="117217" y="1450321"/>
                </a:lnTo>
                <a:lnTo>
                  <a:pt x="106518" y="1405221"/>
                </a:lnTo>
                <a:lnTo>
                  <a:pt x="96312" y="1359933"/>
                </a:lnTo>
                <a:lnTo>
                  <a:pt x="86602" y="1314459"/>
                </a:lnTo>
                <a:lnTo>
                  <a:pt x="77390" y="1268803"/>
                </a:lnTo>
                <a:lnTo>
                  <a:pt x="68681" y="1222967"/>
                </a:lnTo>
                <a:lnTo>
                  <a:pt x="60476" y="1176955"/>
                </a:lnTo>
                <a:lnTo>
                  <a:pt x="52778" y="1130770"/>
                </a:lnTo>
                <a:lnTo>
                  <a:pt x="45592" y="1084414"/>
                </a:lnTo>
                <a:lnTo>
                  <a:pt x="38919" y="1037890"/>
                </a:lnTo>
                <a:lnTo>
                  <a:pt x="32763" y="991202"/>
                </a:lnTo>
                <a:lnTo>
                  <a:pt x="27126" y="944352"/>
                </a:lnTo>
                <a:lnTo>
                  <a:pt x="22012" y="897344"/>
                </a:lnTo>
                <a:lnTo>
                  <a:pt x="17424" y="850180"/>
                </a:lnTo>
                <a:lnTo>
                  <a:pt x="13364" y="802864"/>
                </a:lnTo>
                <a:lnTo>
                  <a:pt x="9836" y="755398"/>
                </a:lnTo>
                <a:lnTo>
                  <a:pt x="6843" y="707786"/>
                </a:lnTo>
                <a:lnTo>
                  <a:pt x="4387" y="660029"/>
                </a:lnTo>
                <a:lnTo>
                  <a:pt x="2472" y="612132"/>
                </a:lnTo>
                <a:lnTo>
                  <a:pt x="1100" y="564098"/>
                </a:lnTo>
                <a:lnTo>
                  <a:pt x="275" y="515929"/>
                </a:lnTo>
                <a:lnTo>
                  <a:pt x="0" y="467718"/>
                </a:lnTo>
                <a:lnTo>
                  <a:pt x="275" y="419327"/>
                </a:lnTo>
                <a:lnTo>
                  <a:pt x="1100" y="371158"/>
                </a:lnTo>
                <a:lnTo>
                  <a:pt x="2472" y="323123"/>
                </a:lnTo>
                <a:lnTo>
                  <a:pt x="4387" y="275226"/>
                </a:lnTo>
                <a:lnTo>
                  <a:pt x="6843" y="227470"/>
                </a:lnTo>
                <a:lnTo>
                  <a:pt x="9836" y="179857"/>
                </a:lnTo>
                <a:lnTo>
                  <a:pt x="13364" y="132391"/>
                </a:lnTo>
                <a:lnTo>
                  <a:pt x="17424" y="85075"/>
                </a:lnTo>
                <a:lnTo>
                  <a:pt x="22012" y="37911"/>
                </a:lnTo>
                <a:lnTo>
                  <a:pt x="26137" y="0"/>
                </a:lnTo>
                <a:lnTo>
                  <a:pt x="2934284" y="1778632"/>
                </a:lnTo>
                <a:close/>
              </a:path>
              <a:path w="2934334" h="4434205">
                <a:moveTo>
                  <a:pt x="2934284" y="0"/>
                </a:moveTo>
                <a:lnTo>
                  <a:pt x="2934284" y="1778632"/>
                </a:lnTo>
                <a:lnTo>
                  <a:pt x="2901718" y="1747494"/>
                </a:lnTo>
                <a:lnTo>
                  <a:pt x="2870012" y="1715625"/>
                </a:lnTo>
                <a:lnTo>
                  <a:pt x="2839108" y="1682972"/>
                </a:lnTo>
                <a:lnTo>
                  <a:pt x="2809023" y="1649552"/>
                </a:lnTo>
                <a:lnTo>
                  <a:pt x="2779771" y="1615380"/>
                </a:lnTo>
                <a:lnTo>
                  <a:pt x="2751370" y="1580474"/>
                </a:lnTo>
                <a:lnTo>
                  <a:pt x="2723836" y="1544848"/>
                </a:lnTo>
                <a:lnTo>
                  <a:pt x="2697184" y="1508520"/>
                </a:lnTo>
                <a:lnTo>
                  <a:pt x="2671432" y="1471505"/>
                </a:lnTo>
                <a:lnTo>
                  <a:pt x="2646593" y="1433819"/>
                </a:lnTo>
                <a:lnTo>
                  <a:pt x="2622686" y="1395479"/>
                </a:lnTo>
                <a:lnTo>
                  <a:pt x="2599726" y="1356500"/>
                </a:lnTo>
                <a:lnTo>
                  <a:pt x="2577729" y="1316899"/>
                </a:lnTo>
                <a:lnTo>
                  <a:pt x="2556711" y="1276691"/>
                </a:lnTo>
                <a:lnTo>
                  <a:pt x="2536688" y="1235893"/>
                </a:lnTo>
                <a:lnTo>
                  <a:pt x="2517677" y="1194521"/>
                </a:lnTo>
                <a:lnTo>
                  <a:pt x="2499693" y="1152592"/>
                </a:lnTo>
                <a:lnTo>
                  <a:pt x="2482753" y="1110120"/>
                </a:lnTo>
                <a:lnTo>
                  <a:pt x="2466873" y="1067122"/>
                </a:lnTo>
                <a:lnTo>
                  <a:pt x="2452068" y="1023615"/>
                </a:lnTo>
                <a:lnTo>
                  <a:pt x="2438355" y="979614"/>
                </a:lnTo>
                <a:lnTo>
                  <a:pt x="2425750" y="935135"/>
                </a:lnTo>
                <a:lnTo>
                  <a:pt x="2414270" y="890195"/>
                </a:lnTo>
                <a:lnTo>
                  <a:pt x="2403929" y="844810"/>
                </a:lnTo>
                <a:lnTo>
                  <a:pt x="2394745" y="798996"/>
                </a:lnTo>
                <a:lnTo>
                  <a:pt x="2386733" y="752768"/>
                </a:lnTo>
                <a:lnTo>
                  <a:pt x="2379909" y="706143"/>
                </a:lnTo>
                <a:lnTo>
                  <a:pt x="2374290" y="659138"/>
                </a:lnTo>
                <a:lnTo>
                  <a:pt x="2369892" y="611767"/>
                </a:lnTo>
                <a:lnTo>
                  <a:pt x="2366730" y="564048"/>
                </a:lnTo>
                <a:lnTo>
                  <a:pt x="2364821" y="515996"/>
                </a:lnTo>
                <a:lnTo>
                  <a:pt x="2364181" y="467628"/>
                </a:lnTo>
                <a:lnTo>
                  <a:pt x="2364821" y="419258"/>
                </a:lnTo>
                <a:lnTo>
                  <a:pt x="2366730" y="371202"/>
                </a:lnTo>
                <a:lnTo>
                  <a:pt x="2369892" y="323477"/>
                </a:lnTo>
                <a:lnTo>
                  <a:pt x="2374290" y="276097"/>
                </a:lnTo>
                <a:lnTo>
                  <a:pt x="2379909" y="229080"/>
                </a:lnTo>
                <a:lnTo>
                  <a:pt x="2386733" y="182442"/>
                </a:lnTo>
                <a:lnTo>
                  <a:pt x="2394745" y="136199"/>
                </a:lnTo>
                <a:lnTo>
                  <a:pt x="2403929" y="90367"/>
                </a:lnTo>
                <a:lnTo>
                  <a:pt x="2414270" y="44962"/>
                </a:lnTo>
                <a:lnTo>
                  <a:pt x="2425750" y="1"/>
                </a:lnTo>
                <a:lnTo>
                  <a:pt x="2934284" y="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7176250"/>
            <a:ext cx="4767485" cy="3072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434917"/>
            <a:ext cx="17068800" cy="806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ASTAVAK: </a:t>
            </a:r>
            <a:r>
              <a:rPr lang="sr-Latn-RS" altLang="sr-Latn-RS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➡ </a:t>
            </a:r>
            <a:r>
              <a:rPr lang="sr-Latn-RS" sz="3200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PITANJA ZA DISKUSIJU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dirty="0" smtClean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 Metodološka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preciznost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ažurnost kontakt informacija utiče na kvalitet realizovanog uzorka?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koji način se tretiraju organizacije sa više fizičkih lokacija u okviru uzorkovanja?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Šta radimo kada okvir uzorkovanja favorizuje određene jedinice (npr. velike firme)?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se bira uzorak kada ne postoji direktan spisak populacije (npr. metodom zonskog biranja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)?</a:t>
            </a:r>
            <a:endParaRPr lang="sr-Latn-RS" sz="3200" dirty="0" smtClean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3200" b="1" dirty="0" smtClean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 Aktuelni </a:t>
            </a:r>
            <a:r>
              <a:rPr lang="sr-Latn-RS" sz="3200" b="1" dirty="0">
                <a:solidFill>
                  <a:srgbClr val="00B05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kontekst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koji način digitalizacija (npr. online baze, platforme) utiče na kvalitet okvira uzorkovanja?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 li društveni i ekonomski poremećaji (npr. migracije, pandemije) ugroziti ažurnost okvira? Kako?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se može obezbediti etička upotreba ličnih podataka prilikom kreiranja spiskova za uzorkovanje?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li biste vi pristali da budete deo istraživanja ako niste prethodno obavešteni o obradi svojih podataka? Zašto?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922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7727</TotalTime>
  <Words>2967</Words>
  <Application>Microsoft Office PowerPoint</Application>
  <PresentationFormat>Custom</PresentationFormat>
  <Paragraphs>330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Calibri</vt:lpstr>
      <vt:lpstr>Courier New</vt:lpstr>
      <vt:lpstr>Lucida Sans Unicode</vt:lpstr>
      <vt:lpstr>Segoe UI Symbol</vt:lpstr>
      <vt:lpstr>Symbol</vt:lpstr>
      <vt:lpstr>Times New Roman</vt:lpstr>
      <vt:lpstr>Trebuchet MS</vt:lpstr>
      <vt:lpstr>Verdana</vt:lpstr>
      <vt:lpstr>Wingdings</vt:lpstr>
      <vt:lpstr>Office Theme</vt:lpstr>
      <vt:lpstr>OKVIR UZORKOVANJA U ISTRAŽIVANJIMA TURISTIČKOG TRŽIŠTA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100</cp:revision>
  <dcterms:created xsi:type="dcterms:W3CDTF">2024-11-03T20:59:27Z</dcterms:created>
  <dcterms:modified xsi:type="dcterms:W3CDTF">2025-05-21T21:26:44Z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