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  <p:sldMasterId id="2147483672" r:id="rId2"/>
    <p:sldMasterId id="2147483678" r:id="rId3"/>
    <p:sldMasterId id="2147483692" r:id="rId4"/>
  </p:sldMasterIdLst>
  <p:sldIdLst>
    <p:sldId id="292" r:id="rId5"/>
    <p:sldId id="293" r:id="rId6"/>
    <p:sldId id="316" r:id="rId7"/>
    <p:sldId id="294" r:id="rId8"/>
    <p:sldId id="295" r:id="rId9"/>
    <p:sldId id="296" r:id="rId10"/>
    <p:sldId id="297" r:id="rId11"/>
    <p:sldId id="298" r:id="rId12"/>
    <p:sldId id="299" r:id="rId13"/>
    <p:sldId id="303" r:id="rId14"/>
    <p:sldId id="313" r:id="rId15"/>
    <p:sldId id="317" r:id="rId16"/>
    <p:sldId id="319" r:id="rId17"/>
    <p:sldId id="333" r:id="rId18"/>
    <p:sldId id="320" r:id="rId19"/>
    <p:sldId id="335" r:id="rId20"/>
    <p:sldId id="340" r:id="rId21"/>
    <p:sldId id="337" r:id="rId22"/>
    <p:sldId id="336" r:id="rId23"/>
    <p:sldId id="338" r:id="rId24"/>
    <p:sldId id="339" r:id="rId25"/>
    <p:sldId id="314" r:id="rId26"/>
    <p:sldId id="315" r:id="rId27"/>
    <p:sldId id="304" r:id="rId28"/>
    <p:sldId id="321" r:id="rId29"/>
    <p:sldId id="322" r:id="rId30"/>
    <p:sldId id="325" r:id="rId31"/>
    <p:sldId id="309" r:id="rId32"/>
    <p:sldId id="332" r:id="rId33"/>
    <p:sldId id="329" r:id="rId34"/>
    <p:sldId id="310" r:id="rId35"/>
    <p:sldId id="326" r:id="rId36"/>
    <p:sldId id="327" r:id="rId37"/>
    <p:sldId id="328" r:id="rId38"/>
    <p:sldId id="311" r:id="rId39"/>
  </p:sldIdLst>
  <p:sldSz cx="18288000" cy="10287000"/>
  <p:notesSz cx="18288000" cy="10287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4660"/>
  </p:normalViewPr>
  <p:slideViewPr>
    <p:cSldViewPr>
      <p:cViewPr varScale="1">
        <p:scale>
          <a:sx n="47" d="100"/>
          <a:sy n="47" d="100"/>
        </p:scale>
        <p:origin x="660" y="4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5/21/2025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3472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5/21/2025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5179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257299" y="2781300"/>
            <a:ext cx="7248525" cy="647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07413" y="2781300"/>
            <a:ext cx="7248525" cy="647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5/21/2025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5887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3188304" y="0"/>
            <a:ext cx="5100320" cy="10274300"/>
          </a:xfrm>
          <a:custGeom>
            <a:avLst/>
            <a:gdLst/>
            <a:ahLst/>
            <a:cxnLst/>
            <a:rect l="l" t="t" r="r" b="b"/>
            <a:pathLst>
              <a:path w="5100319" h="10274300">
                <a:moveTo>
                  <a:pt x="5099695" y="10274300"/>
                </a:moveTo>
                <a:lnTo>
                  <a:pt x="2285966" y="10274300"/>
                </a:lnTo>
                <a:lnTo>
                  <a:pt x="2247545" y="10147300"/>
                </a:lnTo>
                <a:lnTo>
                  <a:pt x="2133859" y="10147300"/>
                </a:lnTo>
                <a:lnTo>
                  <a:pt x="2096496" y="10020300"/>
                </a:lnTo>
                <a:lnTo>
                  <a:pt x="2022578" y="10020300"/>
                </a:lnTo>
                <a:lnTo>
                  <a:pt x="1986027" y="9893300"/>
                </a:lnTo>
                <a:lnTo>
                  <a:pt x="1878024" y="9893300"/>
                </a:lnTo>
                <a:lnTo>
                  <a:pt x="1842579" y="9766300"/>
                </a:lnTo>
                <a:lnTo>
                  <a:pt x="1772534" y="9766300"/>
                </a:lnTo>
                <a:lnTo>
                  <a:pt x="1737937" y="9639300"/>
                </a:lnTo>
                <a:lnTo>
                  <a:pt x="1635868" y="9639300"/>
                </a:lnTo>
                <a:lnTo>
                  <a:pt x="1602426" y="9512300"/>
                </a:lnTo>
                <a:lnTo>
                  <a:pt x="1536420" y="9512300"/>
                </a:lnTo>
                <a:lnTo>
                  <a:pt x="1503861" y="9385300"/>
                </a:lnTo>
                <a:lnTo>
                  <a:pt x="1439639" y="9385300"/>
                </a:lnTo>
                <a:lnTo>
                  <a:pt x="1407979" y="9258300"/>
                </a:lnTo>
                <a:lnTo>
                  <a:pt x="1345570" y="9258300"/>
                </a:lnTo>
                <a:lnTo>
                  <a:pt x="1314825" y="9131300"/>
                </a:lnTo>
                <a:lnTo>
                  <a:pt x="1254261" y="9131300"/>
                </a:lnTo>
                <a:lnTo>
                  <a:pt x="1224446" y="9004300"/>
                </a:lnTo>
                <a:lnTo>
                  <a:pt x="1165757" y="9004300"/>
                </a:lnTo>
                <a:lnTo>
                  <a:pt x="1136887" y="8877300"/>
                </a:lnTo>
                <a:lnTo>
                  <a:pt x="1080105" y="8877300"/>
                </a:lnTo>
                <a:lnTo>
                  <a:pt x="1052196" y="8750300"/>
                </a:lnTo>
                <a:lnTo>
                  <a:pt x="997351" y="8750300"/>
                </a:lnTo>
                <a:lnTo>
                  <a:pt x="970418" y="8623300"/>
                </a:lnTo>
                <a:lnTo>
                  <a:pt x="917541" y="8623300"/>
                </a:lnTo>
                <a:lnTo>
                  <a:pt x="891600" y="8496300"/>
                </a:lnTo>
                <a:lnTo>
                  <a:pt x="840721" y="8496300"/>
                </a:lnTo>
                <a:lnTo>
                  <a:pt x="815787" y="8369300"/>
                </a:lnTo>
                <a:lnTo>
                  <a:pt x="766938" y="8369300"/>
                </a:lnTo>
                <a:lnTo>
                  <a:pt x="743027" y="8242300"/>
                </a:lnTo>
                <a:lnTo>
                  <a:pt x="719459" y="8242300"/>
                </a:lnTo>
                <a:lnTo>
                  <a:pt x="696238" y="8115300"/>
                </a:lnTo>
                <a:lnTo>
                  <a:pt x="650840" y="8115300"/>
                </a:lnTo>
                <a:lnTo>
                  <a:pt x="628667" y="7988300"/>
                </a:lnTo>
                <a:lnTo>
                  <a:pt x="585381" y="7988300"/>
                </a:lnTo>
                <a:lnTo>
                  <a:pt x="564272" y="7861300"/>
                </a:lnTo>
                <a:lnTo>
                  <a:pt x="543521" y="7861300"/>
                </a:lnTo>
                <a:lnTo>
                  <a:pt x="523129" y="7734300"/>
                </a:lnTo>
                <a:lnTo>
                  <a:pt x="483431" y="7734300"/>
                </a:lnTo>
                <a:lnTo>
                  <a:pt x="464129" y="7607300"/>
                </a:lnTo>
                <a:lnTo>
                  <a:pt x="426625" y="7607300"/>
                </a:lnTo>
                <a:lnTo>
                  <a:pt x="408428" y="7480300"/>
                </a:lnTo>
                <a:lnTo>
                  <a:pt x="390602" y="7480300"/>
                </a:lnTo>
                <a:lnTo>
                  <a:pt x="373149" y="7353300"/>
                </a:lnTo>
                <a:lnTo>
                  <a:pt x="339371" y="7353300"/>
                </a:lnTo>
                <a:lnTo>
                  <a:pt x="323049" y="7226300"/>
                </a:lnTo>
                <a:lnTo>
                  <a:pt x="307107" y="7226300"/>
                </a:lnTo>
                <a:lnTo>
                  <a:pt x="291547" y="7099300"/>
                </a:lnTo>
                <a:lnTo>
                  <a:pt x="261580" y="7099300"/>
                </a:lnTo>
                <a:lnTo>
                  <a:pt x="247176" y="6972300"/>
                </a:lnTo>
                <a:lnTo>
                  <a:pt x="233161" y="6972300"/>
                </a:lnTo>
                <a:lnTo>
                  <a:pt x="219536" y="6845300"/>
                </a:lnTo>
                <a:lnTo>
                  <a:pt x="193466" y="6845300"/>
                </a:lnTo>
                <a:lnTo>
                  <a:pt x="181023" y="6718300"/>
                </a:lnTo>
                <a:lnTo>
                  <a:pt x="168978" y="6718300"/>
                </a:lnTo>
                <a:lnTo>
                  <a:pt x="157332" y="6591300"/>
                </a:lnTo>
                <a:lnTo>
                  <a:pt x="135243" y="6591300"/>
                </a:lnTo>
                <a:lnTo>
                  <a:pt x="124805" y="6464300"/>
                </a:lnTo>
                <a:lnTo>
                  <a:pt x="114772" y="6464300"/>
                </a:lnTo>
                <a:lnTo>
                  <a:pt x="105147" y="6337300"/>
                </a:lnTo>
                <a:lnTo>
                  <a:pt x="87127" y="6337300"/>
                </a:lnTo>
                <a:lnTo>
                  <a:pt x="78735" y="6210300"/>
                </a:lnTo>
                <a:lnTo>
                  <a:pt x="70757" y="6210300"/>
                </a:lnTo>
                <a:lnTo>
                  <a:pt x="63196" y="6083300"/>
                </a:lnTo>
                <a:lnTo>
                  <a:pt x="56053" y="6083300"/>
                </a:lnTo>
                <a:lnTo>
                  <a:pt x="49330" y="5956300"/>
                </a:lnTo>
                <a:lnTo>
                  <a:pt x="37148" y="5956300"/>
                </a:lnTo>
                <a:lnTo>
                  <a:pt x="31694" y="5829300"/>
                </a:lnTo>
                <a:lnTo>
                  <a:pt x="26666" y="5829300"/>
                </a:lnTo>
                <a:lnTo>
                  <a:pt x="22067" y="5702300"/>
                </a:lnTo>
                <a:lnTo>
                  <a:pt x="14159" y="5702300"/>
                </a:lnTo>
                <a:lnTo>
                  <a:pt x="10854" y="5575300"/>
                </a:lnTo>
                <a:lnTo>
                  <a:pt x="7985" y="5575300"/>
                </a:lnTo>
                <a:lnTo>
                  <a:pt x="5552" y="5448300"/>
                </a:lnTo>
                <a:lnTo>
                  <a:pt x="3558" y="5448300"/>
                </a:lnTo>
                <a:lnTo>
                  <a:pt x="2004" y="5321300"/>
                </a:lnTo>
                <a:lnTo>
                  <a:pt x="223" y="5321300"/>
                </a:lnTo>
                <a:lnTo>
                  <a:pt x="0" y="5194300"/>
                </a:lnTo>
                <a:lnTo>
                  <a:pt x="223" y="5194300"/>
                </a:lnTo>
                <a:lnTo>
                  <a:pt x="891" y="5067300"/>
                </a:lnTo>
                <a:lnTo>
                  <a:pt x="2004" y="5067300"/>
                </a:lnTo>
                <a:lnTo>
                  <a:pt x="3558" y="4940300"/>
                </a:lnTo>
                <a:lnTo>
                  <a:pt x="5552" y="4940300"/>
                </a:lnTo>
                <a:lnTo>
                  <a:pt x="7985" y="4813300"/>
                </a:lnTo>
                <a:lnTo>
                  <a:pt x="14159" y="4813300"/>
                </a:lnTo>
                <a:lnTo>
                  <a:pt x="17897" y="4686300"/>
                </a:lnTo>
                <a:lnTo>
                  <a:pt x="22067" y="4686300"/>
                </a:lnTo>
                <a:lnTo>
                  <a:pt x="26666" y="4559300"/>
                </a:lnTo>
                <a:lnTo>
                  <a:pt x="37148" y="4559300"/>
                </a:lnTo>
                <a:lnTo>
                  <a:pt x="43028" y="4432300"/>
                </a:lnTo>
                <a:lnTo>
                  <a:pt x="49330" y="4432300"/>
                </a:lnTo>
                <a:lnTo>
                  <a:pt x="56053" y="4305300"/>
                </a:lnTo>
                <a:lnTo>
                  <a:pt x="63196" y="4305300"/>
                </a:lnTo>
                <a:lnTo>
                  <a:pt x="70757" y="4178300"/>
                </a:lnTo>
                <a:lnTo>
                  <a:pt x="87127" y="4178300"/>
                </a:lnTo>
                <a:lnTo>
                  <a:pt x="95931" y="4051300"/>
                </a:lnTo>
                <a:lnTo>
                  <a:pt x="105147" y="4051300"/>
                </a:lnTo>
                <a:lnTo>
                  <a:pt x="114772" y="3924300"/>
                </a:lnTo>
                <a:lnTo>
                  <a:pt x="135243" y="3924300"/>
                </a:lnTo>
                <a:lnTo>
                  <a:pt x="146086" y="3797300"/>
                </a:lnTo>
                <a:lnTo>
                  <a:pt x="157332" y="3797300"/>
                </a:lnTo>
                <a:lnTo>
                  <a:pt x="168978" y="3670300"/>
                </a:lnTo>
                <a:lnTo>
                  <a:pt x="181023" y="3670300"/>
                </a:lnTo>
                <a:lnTo>
                  <a:pt x="193466" y="3543300"/>
                </a:lnTo>
                <a:lnTo>
                  <a:pt x="219536" y="3543300"/>
                </a:lnTo>
                <a:lnTo>
                  <a:pt x="233161" y="3416300"/>
                </a:lnTo>
                <a:lnTo>
                  <a:pt x="247176" y="3416300"/>
                </a:lnTo>
                <a:lnTo>
                  <a:pt x="261580" y="3289300"/>
                </a:lnTo>
                <a:lnTo>
                  <a:pt x="291547" y="3289300"/>
                </a:lnTo>
                <a:lnTo>
                  <a:pt x="307107" y="3162300"/>
                </a:lnTo>
                <a:lnTo>
                  <a:pt x="339371" y="3162300"/>
                </a:lnTo>
                <a:lnTo>
                  <a:pt x="356072" y="3035300"/>
                </a:lnTo>
                <a:lnTo>
                  <a:pt x="373149" y="3035300"/>
                </a:lnTo>
                <a:lnTo>
                  <a:pt x="390602" y="2908300"/>
                </a:lnTo>
                <a:lnTo>
                  <a:pt x="426625" y="2908300"/>
                </a:lnTo>
                <a:lnTo>
                  <a:pt x="445193" y="2781300"/>
                </a:lnTo>
                <a:lnTo>
                  <a:pt x="464129" y="2781300"/>
                </a:lnTo>
                <a:lnTo>
                  <a:pt x="483431" y="2654300"/>
                </a:lnTo>
                <a:lnTo>
                  <a:pt x="523129" y="2654300"/>
                </a:lnTo>
                <a:lnTo>
                  <a:pt x="543521" y="2527300"/>
                </a:lnTo>
                <a:lnTo>
                  <a:pt x="585381" y="2527300"/>
                </a:lnTo>
                <a:lnTo>
                  <a:pt x="606847" y="2400300"/>
                </a:lnTo>
                <a:lnTo>
                  <a:pt x="628667" y="2400300"/>
                </a:lnTo>
                <a:lnTo>
                  <a:pt x="650840" y="2273300"/>
                </a:lnTo>
                <a:lnTo>
                  <a:pt x="696238" y="2273300"/>
                </a:lnTo>
                <a:lnTo>
                  <a:pt x="719459" y="2146300"/>
                </a:lnTo>
                <a:lnTo>
                  <a:pt x="766938" y="2146300"/>
                </a:lnTo>
                <a:lnTo>
                  <a:pt x="791192" y="2019300"/>
                </a:lnTo>
                <a:lnTo>
                  <a:pt x="840721" y="2019300"/>
                </a:lnTo>
                <a:lnTo>
                  <a:pt x="865992" y="1892300"/>
                </a:lnTo>
                <a:lnTo>
                  <a:pt x="917541" y="1892300"/>
                </a:lnTo>
                <a:lnTo>
                  <a:pt x="943814" y="1765300"/>
                </a:lnTo>
                <a:lnTo>
                  <a:pt x="970418" y="1765300"/>
                </a:lnTo>
                <a:lnTo>
                  <a:pt x="997351" y="1638300"/>
                </a:lnTo>
                <a:lnTo>
                  <a:pt x="1052196" y="1638300"/>
                </a:lnTo>
                <a:lnTo>
                  <a:pt x="1080105" y="1511300"/>
                </a:lnTo>
                <a:lnTo>
                  <a:pt x="1136887" y="1511300"/>
                </a:lnTo>
                <a:lnTo>
                  <a:pt x="1165757" y="1384300"/>
                </a:lnTo>
                <a:lnTo>
                  <a:pt x="1224446" y="1384300"/>
                </a:lnTo>
                <a:lnTo>
                  <a:pt x="1254261" y="1257300"/>
                </a:lnTo>
                <a:lnTo>
                  <a:pt x="1314825" y="1257300"/>
                </a:lnTo>
                <a:lnTo>
                  <a:pt x="1345570" y="1130300"/>
                </a:lnTo>
                <a:lnTo>
                  <a:pt x="1439639" y="1130300"/>
                </a:lnTo>
                <a:lnTo>
                  <a:pt x="1471600" y="1003300"/>
                </a:lnTo>
                <a:lnTo>
                  <a:pt x="1536420" y="1003300"/>
                </a:lnTo>
                <a:lnTo>
                  <a:pt x="1569276" y="876300"/>
                </a:lnTo>
                <a:lnTo>
                  <a:pt x="1635868" y="876300"/>
                </a:lnTo>
                <a:lnTo>
                  <a:pt x="1669602" y="749300"/>
                </a:lnTo>
                <a:lnTo>
                  <a:pt x="1737937" y="749300"/>
                </a:lnTo>
                <a:lnTo>
                  <a:pt x="1772534" y="622300"/>
                </a:lnTo>
                <a:lnTo>
                  <a:pt x="1878024" y="622300"/>
                </a:lnTo>
                <a:lnTo>
                  <a:pt x="1913748" y="495300"/>
                </a:lnTo>
                <a:lnTo>
                  <a:pt x="1986027" y="495300"/>
                </a:lnTo>
                <a:lnTo>
                  <a:pt x="2022578" y="368300"/>
                </a:lnTo>
                <a:lnTo>
                  <a:pt x="2133859" y="368300"/>
                </a:lnTo>
                <a:lnTo>
                  <a:pt x="2171489" y="241300"/>
                </a:lnTo>
                <a:lnTo>
                  <a:pt x="2285966" y="241300"/>
                </a:lnTo>
                <a:lnTo>
                  <a:pt x="2324648" y="114300"/>
                </a:lnTo>
                <a:lnTo>
                  <a:pt x="2442238" y="114300"/>
                </a:lnTo>
                <a:lnTo>
                  <a:pt x="2478619" y="0"/>
                </a:lnTo>
                <a:lnTo>
                  <a:pt x="5099695" y="0"/>
                </a:lnTo>
                <a:lnTo>
                  <a:pt x="5099695" y="1027430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10450004" y="0"/>
            <a:ext cx="7838440" cy="8974455"/>
          </a:xfrm>
          <a:custGeom>
            <a:avLst/>
            <a:gdLst/>
            <a:ahLst/>
            <a:cxnLst/>
            <a:rect l="l" t="t" r="r" b="b"/>
            <a:pathLst>
              <a:path w="7838440" h="8974455">
                <a:moveTo>
                  <a:pt x="7837995" y="3035"/>
                </a:moveTo>
                <a:lnTo>
                  <a:pt x="3414992" y="3035"/>
                </a:lnTo>
                <a:lnTo>
                  <a:pt x="3417163" y="0"/>
                </a:lnTo>
                <a:lnTo>
                  <a:pt x="3274695" y="2921"/>
                </a:lnTo>
                <a:lnTo>
                  <a:pt x="459066" y="3951351"/>
                </a:lnTo>
                <a:lnTo>
                  <a:pt x="437375" y="4003649"/>
                </a:lnTo>
                <a:lnTo>
                  <a:pt x="421894" y="4047236"/>
                </a:lnTo>
                <a:lnTo>
                  <a:pt x="370903" y="4118737"/>
                </a:lnTo>
                <a:lnTo>
                  <a:pt x="350062" y="4169829"/>
                </a:lnTo>
                <a:lnTo>
                  <a:pt x="335457" y="4212196"/>
                </a:lnTo>
                <a:lnTo>
                  <a:pt x="310718" y="4246892"/>
                </a:lnTo>
                <a:lnTo>
                  <a:pt x="290525" y="4297070"/>
                </a:lnTo>
                <a:lnTo>
                  <a:pt x="276555" y="4338536"/>
                </a:lnTo>
                <a:lnTo>
                  <a:pt x="252463" y="4372318"/>
                </a:lnTo>
                <a:lnTo>
                  <a:pt x="232918" y="4421594"/>
                </a:lnTo>
                <a:lnTo>
                  <a:pt x="219595" y="4462157"/>
                </a:lnTo>
                <a:lnTo>
                  <a:pt x="200482" y="4510837"/>
                </a:lnTo>
                <a:lnTo>
                  <a:pt x="174891" y="4590466"/>
                </a:lnTo>
                <a:lnTo>
                  <a:pt x="156425" y="4638243"/>
                </a:lnTo>
                <a:lnTo>
                  <a:pt x="144157" y="4677321"/>
                </a:lnTo>
                <a:lnTo>
                  <a:pt x="136448" y="4731880"/>
                </a:lnTo>
                <a:lnTo>
                  <a:pt x="124612" y="4770361"/>
                </a:lnTo>
                <a:lnTo>
                  <a:pt x="106972" y="4816957"/>
                </a:lnTo>
                <a:lnTo>
                  <a:pt x="95554" y="4854841"/>
                </a:lnTo>
                <a:lnTo>
                  <a:pt x="88684" y="4908220"/>
                </a:lnTo>
                <a:lnTo>
                  <a:pt x="77685" y="4945519"/>
                </a:lnTo>
                <a:lnTo>
                  <a:pt x="71234" y="4998313"/>
                </a:lnTo>
                <a:lnTo>
                  <a:pt x="60655" y="5035029"/>
                </a:lnTo>
                <a:lnTo>
                  <a:pt x="54622" y="5087239"/>
                </a:lnTo>
                <a:lnTo>
                  <a:pt x="44462" y="5123358"/>
                </a:lnTo>
                <a:lnTo>
                  <a:pt x="38849" y="5174983"/>
                </a:lnTo>
                <a:lnTo>
                  <a:pt x="29095" y="5210530"/>
                </a:lnTo>
                <a:lnTo>
                  <a:pt x="23888" y="5261572"/>
                </a:lnTo>
                <a:lnTo>
                  <a:pt x="24904" y="5303913"/>
                </a:lnTo>
                <a:lnTo>
                  <a:pt x="20116" y="5354371"/>
                </a:lnTo>
                <a:lnTo>
                  <a:pt x="11188" y="5388749"/>
                </a:lnTo>
                <a:lnTo>
                  <a:pt x="6819" y="5438648"/>
                </a:lnTo>
                <a:lnTo>
                  <a:pt x="8648" y="5479821"/>
                </a:lnTo>
                <a:lnTo>
                  <a:pt x="914" y="5578157"/>
                </a:lnTo>
                <a:lnTo>
                  <a:pt x="3365" y="5618480"/>
                </a:lnTo>
                <a:lnTo>
                  <a:pt x="0" y="5666930"/>
                </a:lnTo>
                <a:lnTo>
                  <a:pt x="2857" y="5706681"/>
                </a:lnTo>
                <a:lnTo>
                  <a:pt x="10248" y="5761926"/>
                </a:lnTo>
                <a:lnTo>
                  <a:pt x="10972" y="5848426"/>
                </a:lnTo>
                <a:lnTo>
                  <a:pt x="14630" y="5887034"/>
                </a:lnTo>
                <a:lnTo>
                  <a:pt x="12496" y="5933783"/>
                </a:lnTo>
                <a:lnTo>
                  <a:pt x="16560" y="5971832"/>
                </a:lnTo>
                <a:lnTo>
                  <a:pt x="25158" y="6025388"/>
                </a:lnTo>
                <a:lnTo>
                  <a:pt x="29629" y="6062865"/>
                </a:lnTo>
                <a:lnTo>
                  <a:pt x="38633" y="6115863"/>
                </a:lnTo>
                <a:lnTo>
                  <a:pt x="43497" y="6152781"/>
                </a:lnTo>
                <a:lnTo>
                  <a:pt x="52908" y="6205220"/>
                </a:lnTo>
                <a:lnTo>
                  <a:pt x="58166" y="6241580"/>
                </a:lnTo>
                <a:lnTo>
                  <a:pt x="67970" y="6293459"/>
                </a:lnTo>
                <a:lnTo>
                  <a:pt x="73634" y="6329261"/>
                </a:lnTo>
                <a:lnTo>
                  <a:pt x="83832" y="6380581"/>
                </a:lnTo>
                <a:lnTo>
                  <a:pt x="89890" y="6415837"/>
                </a:lnTo>
                <a:lnTo>
                  <a:pt x="100482" y="6466599"/>
                </a:lnTo>
                <a:lnTo>
                  <a:pt x="117284" y="6508674"/>
                </a:lnTo>
                <a:lnTo>
                  <a:pt x="123926" y="6543091"/>
                </a:lnTo>
                <a:lnTo>
                  <a:pt x="135115" y="6593040"/>
                </a:lnTo>
                <a:lnTo>
                  <a:pt x="152501" y="6634277"/>
                </a:lnTo>
                <a:lnTo>
                  <a:pt x="164071" y="6683667"/>
                </a:lnTo>
                <a:lnTo>
                  <a:pt x="181838" y="6724370"/>
                </a:lnTo>
                <a:lnTo>
                  <a:pt x="199809" y="6764795"/>
                </a:lnTo>
                <a:lnTo>
                  <a:pt x="211963" y="6813372"/>
                </a:lnTo>
                <a:lnTo>
                  <a:pt x="230327" y="6853250"/>
                </a:lnTo>
                <a:lnTo>
                  <a:pt x="238531" y="6885483"/>
                </a:lnTo>
                <a:lnTo>
                  <a:pt x="261607" y="6940613"/>
                </a:lnTo>
                <a:lnTo>
                  <a:pt x="280543" y="6979679"/>
                </a:lnTo>
                <a:lnTo>
                  <a:pt x="299681" y="7018477"/>
                </a:lnTo>
                <a:lnTo>
                  <a:pt x="318998" y="7057009"/>
                </a:lnTo>
                <a:lnTo>
                  <a:pt x="338505" y="7095274"/>
                </a:lnTo>
                <a:lnTo>
                  <a:pt x="352209" y="7141680"/>
                </a:lnTo>
                <a:lnTo>
                  <a:pt x="372110" y="7179399"/>
                </a:lnTo>
                <a:lnTo>
                  <a:pt x="392188" y="7216851"/>
                </a:lnTo>
                <a:lnTo>
                  <a:pt x="412470" y="7254049"/>
                </a:lnTo>
                <a:lnTo>
                  <a:pt x="443268" y="7298347"/>
                </a:lnTo>
                <a:lnTo>
                  <a:pt x="463931" y="7334999"/>
                </a:lnTo>
                <a:lnTo>
                  <a:pt x="484771" y="7371385"/>
                </a:lnTo>
                <a:lnTo>
                  <a:pt x="510146" y="7423302"/>
                </a:lnTo>
                <a:lnTo>
                  <a:pt x="531368" y="7459167"/>
                </a:lnTo>
                <a:lnTo>
                  <a:pt x="552767" y="7494765"/>
                </a:lnTo>
                <a:lnTo>
                  <a:pt x="584708" y="7537475"/>
                </a:lnTo>
                <a:lnTo>
                  <a:pt x="612495" y="7564133"/>
                </a:lnTo>
                <a:lnTo>
                  <a:pt x="634466" y="7598943"/>
                </a:lnTo>
                <a:lnTo>
                  <a:pt x="666965" y="7640866"/>
                </a:lnTo>
                <a:lnTo>
                  <a:pt x="689317" y="7675143"/>
                </a:lnTo>
                <a:lnTo>
                  <a:pt x="722185" y="7716545"/>
                </a:lnTo>
                <a:lnTo>
                  <a:pt x="744905" y="7750315"/>
                </a:lnTo>
                <a:lnTo>
                  <a:pt x="778141" y="7791196"/>
                </a:lnTo>
                <a:lnTo>
                  <a:pt x="807237" y="7816024"/>
                </a:lnTo>
                <a:lnTo>
                  <a:pt x="840841" y="7856385"/>
                </a:lnTo>
                <a:lnTo>
                  <a:pt x="864298" y="7889113"/>
                </a:lnTo>
                <a:lnTo>
                  <a:pt x="898283" y="7928953"/>
                </a:lnTo>
                <a:lnTo>
                  <a:pt x="928103" y="7952753"/>
                </a:lnTo>
                <a:lnTo>
                  <a:pt x="962456" y="7992084"/>
                </a:lnTo>
                <a:lnTo>
                  <a:pt x="996975" y="8031162"/>
                </a:lnTo>
                <a:lnTo>
                  <a:pt x="1027353" y="8054187"/>
                </a:lnTo>
                <a:lnTo>
                  <a:pt x="1062240" y="8092757"/>
                </a:lnTo>
                <a:lnTo>
                  <a:pt x="1103325" y="8122653"/>
                </a:lnTo>
                <a:lnTo>
                  <a:pt x="1138580" y="8160702"/>
                </a:lnTo>
                <a:lnTo>
                  <a:pt x="1169682" y="8182711"/>
                </a:lnTo>
                <a:lnTo>
                  <a:pt x="1211300" y="8211845"/>
                </a:lnTo>
                <a:lnTo>
                  <a:pt x="1237742" y="8240382"/>
                </a:lnTo>
                <a:lnTo>
                  <a:pt x="1299794" y="8284616"/>
                </a:lnTo>
                <a:lnTo>
                  <a:pt x="1320888" y="8298777"/>
                </a:lnTo>
                <a:lnTo>
                  <a:pt x="1320469" y="8299374"/>
                </a:lnTo>
                <a:lnTo>
                  <a:pt x="1496250" y="8424723"/>
                </a:lnTo>
                <a:lnTo>
                  <a:pt x="1560525" y="8465833"/>
                </a:lnTo>
                <a:lnTo>
                  <a:pt x="1765922" y="8593391"/>
                </a:lnTo>
                <a:lnTo>
                  <a:pt x="1804962" y="8604275"/>
                </a:lnTo>
                <a:lnTo>
                  <a:pt x="1891919" y="8657323"/>
                </a:lnTo>
                <a:lnTo>
                  <a:pt x="1931162" y="8667928"/>
                </a:lnTo>
                <a:lnTo>
                  <a:pt x="1974799" y="8694217"/>
                </a:lnTo>
                <a:lnTo>
                  <a:pt x="2014156" y="8704643"/>
                </a:lnTo>
                <a:lnTo>
                  <a:pt x="2057920" y="8730780"/>
                </a:lnTo>
                <a:lnTo>
                  <a:pt x="2147265" y="8758593"/>
                </a:lnTo>
                <a:lnTo>
                  <a:pt x="2191194" y="8784501"/>
                </a:lnTo>
                <a:lnTo>
                  <a:pt x="2620454" y="8904376"/>
                </a:lnTo>
                <a:lnTo>
                  <a:pt x="2666466" y="8905469"/>
                </a:lnTo>
                <a:lnTo>
                  <a:pt x="2756916" y="8931758"/>
                </a:lnTo>
                <a:lnTo>
                  <a:pt x="3267710" y="8932481"/>
                </a:lnTo>
                <a:lnTo>
                  <a:pt x="2896628" y="8932697"/>
                </a:lnTo>
                <a:lnTo>
                  <a:pt x="2803004" y="8932748"/>
                </a:lnTo>
                <a:lnTo>
                  <a:pt x="2853448" y="8949499"/>
                </a:lnTo>
                <a:lnTo>
                  <a:pt x="2908185" y="8949347"/>
                </a:lnTo>
                <a:lnTo>
                  <a:pt x="2939707" y="8959774"/>
                </a:lnTo>
                <a:lnTo>
                  <a:pt x="3427311" y="8960193"/>
                </a:lnTo>
                <a:lnTo>
                  <a:pt x="3032023" y="8961564"/>
                </a:lnTo>
                <a:lnTo>
                  <a:pt x="3072193" y="8970861"/>
                </a:lnTo>
                <a:lnTo>
                  <a:pt x="3615753" y="8974188"/>
                </a:lnTo>
                <a:lnTo>
                  <a:pt x="3654691" y="8960396"/>
                </a:lnTo>
                <a:lnTo>
                  <a:pt x="3703561" y="8960434"/>
                </a:lnTo>
                <a:lnTo>
                  <a:pt x="3741712" y="8946959"/>
                </a:lnTo>
                <a:lnTo>
                  <a:pt x="3791254" y="8946820"/>
                </a:lnTo>
                <a:lnTo>
                  <a:pt x="3829710" y="8933294"/>
                </a:lnTo>
                <a:lnTo>
                  <a:pt x="3878846" y="8933370"/>
                </a:lnTo>
                <a:lnTo>
                  <a:pt x="3920426" y="8918804"/>
                </a:lnTo>
                <a:lnTo>
                  <a:pt x="3966299" y="8920099"/>
                </a:lnTo>
                <a:lnTo>
                  <a:pt x="4101020" y="8884285"/>
                </a:lnTo>
                <a:lnTo>
                  <a:pt x="4146740" y="8885796"/>
                </a:lnTo>
                <a:lnTo>
                  <a:pt x="4188066" y="8871585"/>
                </a:lnTo>
                <a:lnTo>
                  <a:pt x="3909149" y="8871941"/>
                </a:lnTo>
                <a:lnTo>
                  <a:pt x="3915626" y="8870086"/>
                </a:lnTo>
                <a:lnTo>
                  <a:pt x="4188066" y="8871585"/>
                </a:lnTo>
                <a:lnTo>
                  <a:pt x="4404284" y="8808999"/>
                </a:lnTo>
                <a:lnTo>
                  <a:pt x="4440948" y="8779446"/>
                </a:lnTo>
                <a:lnTo>
                  <a:pt x="4573930" y="8746096"/>
                </a:lnTo>
                <a:lnTo>
                  <a:pt x="4610341" y="8716912"/>
                </a:lnTo>
                <a:lnTo>
                  <a:pt x="4651006" y="8703615"/>
                </a:lnTo>
                <a:lnTo>
                  <a:pt x="4697615" y="8682012"/>
                </a:lnTo>
                <a:lnTo>
                  <a:pt x="4738141" y="8668931"/>
                </a:lnTo>
                <a:lnTo>
                  <a:pt x="4774260" y="8640153"/>
                </a:lnTo>
                <a:lnTo>
                  <a:pt x="4814621" y="8627300"/>
                </a:lnTo>
                <a:lnTo>
                  <a:pt x="4860925" y="8606130"/>
                </a:lnTo>
                <a:lnTo>
                  <a:pt x="4901120" y="8593493"/>
                </a:lnTo>
                <a:lnTo>
                  <a:pt x="5018544" y="8516328"/>
                </a:lnTo>
                <a:lnTo>
                  <a:pt x="5058397" y="8504199"/>
                </a:lnTo>
                <a:lnTo>
                  <a:pt x="5174691" y="8428609"/>
                </a:lnTo>
                <a:lnTo>
                  <a:pt x="5279733" y="8346922"/>
                </a:lnTo>
                <a:lnTo>
                  <a:pt x="5324881" y="8327364"/>
                </a:lnTo>
                <a:lnTo>
                  <a:pt x="5355234" y="8284794"/>
                </a:lnTo>
                <a:lnTo>
                  <a:pt x="5424284" y="8231721"/>
                </a:lnTo>
                <a:lnTo>
                  <a:pt x="5468963" y="8212798"/>
                </a:lnTo>
                <a:lnTo>
                  <a:pt x="5498858" y="8170875"/>
                </a:lnTo>
                <a:lnTo>
                  <a:pt x="5532971" y="8144916"/>
                </a:lnTo>
                <a:lnTo>
                  <a:pt x="5572963" y="8110715"/>
                </a:lnTo>
                <a:lnTo>
                  <a:pt x="5606821" y="8085099"/>
                </a:lnTo>
                <a:lnTo>
                  <a:pt x="5636222" y="8043875"/>
                </a:lnTo>
                <a:lnTo>
                  <a:pt x="5669826" y="8018627"/>
                </a:lnTo>
                <a:lnTo>
                  <a:pt x="5698960" y="7977772"/>
                </a:lnTo>
                <a:lnTo>
                  <a:pt x="5732297" y="7952892"/>
                </a:lnTo>
                <a:lnTo>
                  <a:pt x="5771502" y="7919796"/>
                </a:lnTo>
                <a:lnTo>
                  <a:pt x="5828817" y="7839418"/>
                </a:lnTo>
                <a:lnTo>
                  <a:pt x="5861596" y="7815326"/>
                </a:lnTo>
                <a:lnTo>
                  <a:pt x="7828000" y="5057787"/>
                </a:lnTo>
                <a:lnTo>
                  <a:pt x="7829512" y="4979492"/>
                </a:lnTo>
                <a:lnTo>
                  <a:pt x="7837995" y="4967592"/>
                </a:lnTo>
                <a:lnTo>
                  <a:pt x="7837995" y="3035"/>
                </a:lnTo>
                <a:close/>
              </a:path>
            </a:pathLst>
          </a:custGeom>
          <a:solidFill>
            <a:srgbClr val="F1EDE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07104" y="2945917"/>
            <a:ext cx="5246369" cy="52450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5/21/2025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4008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5/21/2025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9761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5/21/2025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4800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5/21/2025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5529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257299" y="2781300"/>
            <a:ext cx="7248525" cy="647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07413" y="2781300"/>
            <a:ext cx="7248525" cy="647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5/21/2025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4199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3188304" y="0"/>
            <a:ext cx="5100320" cy="10274300"/>
          </a:xfrm>
          <a:custGeom>
            <a:avLst/>
            <a:gdLst/>
            <a:ahLst/>
            <a:cxnLst/>
            <a:rect l="l" t="t" r="r" b="b"/>
            <a:pathLst>
              <a:path w="5100319" h="10274300">
                <a:moveTo>
                  <a:pt x="5099695" y="10274300"/>
                </a:moveTo>
                <a:lnTo>
                  <a:pt x="2285966" y="10274300"/>
                </a:lnTo>
                <a:lnTo>
                  <a:pt x="2247545" y="10147300"/>
                </a:lnTo>
                <a:lnTo>
                  <a:pt x="2133859" y="10147300"/>
                </a:lnTo>
                <a:lnTo>
                  <a:pt x="2096496" y="10020300"/>
                </a:lnTo>
                <a:lnTo>
                  <a:pt x="2022578" y="10020300"/>
                </a:lnTo>
                <a:lnTo>
                  <a:pt x="1986027" y="9893300"/>
                </a:lnTo>
                <a:lnTo>
                  <a:pt x="1878024" y="9893300"/>
                </a:lnTo>
                <a:lnTo>
                  <a:pt x="1842579" y="9766300"/>
                </a:lnTo>
                <a:lnTo>
                  <a:pt x="1772534" y="9766300"/>
                </a:lnTo>
                <a:lnTo>
                  <a:pt x="1737937" y="9639300"/>
                </a:lnTo>
                <a:lnTo>
                  <a:pt x="1635868" y="9639300"/>
                </a:lnTo>
                <a:lnTo>
                  <a:pt x="1602426" y="9512300"/>
                </a:lnTo>
                <a:lnTo>
                  <a:pt x="1536420" y="9512300"/>
                </a:lnTo>
                <a:lnTo>
                  <a:pt x="1503861" y="9385300"/>
                </a:lnTo>
                <a:lnTo>
                  <a:pt x="1439639" y="9385300"/>
                </a:lnTo>
                <a:lnTo>
                  <a:pt x="1407979" y="9258300"/>
                </a:lnTo>
                <a:lnTo>
                  <a:pt x="1345570" y="9258300"/>
                </a:lnTo>
                <a:lnTo>
                  <a:pt x="1314825" y="9131300"/>
                </a:lnTo>
                <a:lnTo>
                  <a:pt x="1254261" y="9131300"/>
                </a:lnTo>
                <a:lnTo>
                  <a:pt x="1224446" y="9004300"/>
                </a:lnTo>
                <a:lnTo>
                  <a:pt x="1165757" y="9004300"/>
                </a:lnTo>
                <a:lnTo>
                  <a:pt x="1136887" y="8877300"/>
                </a:lnTo>
                <a:lnTo>
                  <a:pt x="1080105" y="8877300"/>
                </a:lnTo>
                <a:lnTo>
                  <a:pt x="1052196" y="8750300"/>
                </a:lnTo>
                <a:lnTo>
                  <a:pt x="997351" y="8750300"/>
                </a:lnTo>
                <a:lnTo>
                  <a:pt x="970418" y="8623300"/>
                </a:lnTo>
                <a:lnTo>
                  <a:pt x="917541" y="8623300"/>
                </a:lnTo>
                <a:lnTo>
                  <a:pt x="891600" y="8496300"/>
                </a:lnTo>
                <a:lnTo>
                  <a:pt x="840721" y="8496300"/>
                </a:lnTo>
                <a:lnTo>
                  <a:pt x="815787" y="8369300"/>
                </a:lnTo>
                <a:lnTo>
                  <a:pt x="766938" y="8369300"/>
                </a:lnTo>
                <a:lnTo>
                  <a:pt x="743027" y="8242300"/>
                </a:lnTo>
                <a:lnTo>
                  <a:pt x="719459" y="8242300"/>
                </a:lnTo>
                <a:lnTo>
                  <a:pt x="696238" y="8115300"/>
                </a:lnTo>
                <a:lnTo>
                  <a:pt x="650840" y="8115300"/>
                </a:lnTo>
                <a:lnTo>
                  <a:pt x="628667" y="7988300"/>
                </a:lnTo>
                <a:lnTo>
                  <a:pt x="585381" y="7988300"/>
                </a:lnTo>
                <a:lnTo>
                  <a:pt x="564272" y="7861300"/>
                </a:lnTo>
                <a:lnTo>
                  <a:pt x="543521" y="7861300"/>
                </a:lnTo>
                <a:lnTo>
                  <a:pt x="523129" y="7734300"/>
                </a:lnTo>
                <a:lnTo>
                  <a:pt x="483431" y="7734300"/>
                </a:lnTo>
                <a:lnTo>
                  <a:pt x="464129" y="7607300"/>
                </a:lnTo>
                <a:lnTo>
                  <a:pt x="426625" y="7607300"/>
                </a:lnTo>
                <a:lnTo>
                  <a:pt x="408428" y="7480300"/>
                </a:lnTo>
                <a:lnTo>
                  <a:pt x="390602" y="7480300"/>
                </a:lnTo>
                <a:lnTo>
                  <a:pt x="373149" y="7353300"/>
                </a:lnTo>
                <a:lnTo>
                  <a:pt x="339371" y="7353300"/>
                </a:lnTo>
                <a:lnTo>
                  <a:pt x="323049" y="7226300"/>
                </a:lnTo>
                <a:lnTo>
                  <a:pt x="307107" y="7226300"/>
                </a:lnTo>
                <a:lnTo>
                  <a:pt x="291547" y="7099300"/>
                </a:lnTo>
                <a:lnTo>
                  <a:pt x="261580" y="7099300"/>
                </a:lnTo>
                <a:lnTo>
                  <a:pt x="247176" y="6972300"/>
                </a:lnTo>
                <a:lnTo>
                  <a:pt x="233161" y="6972300"/>
                </a:lnTo>
                <a:lnTo>
                  <a:pt x="219536" y="6845300"/>
                </a:lnTo>
                <a:lnTo>
                  <a:pt x="193466" y="6845300"/>
                </a:lnTo>
                <a:lnTo>
                  <a:pt x="181023" y="6718300"/>
                </a:lnTo>
                <a:lnTo>
                  <a:pt x="168978" y="6718300"/>
                </a:lnTo>
                <a:lnTo>
                  <a:pt x="157332" y="6591300"/>
                </a:lnTo>
                <a:lnTo>
                  <a:pt x="135243" y="6591300"/>
                </a:lnTo>
                <a:lnTo>
                  <a:pt x="124805" y="6464300"/>
                </a:lnTo>
                <a:lnTo>
                  <a:pt x="114772" y="6464300"/>
                </a:lnTo>
                <a:lnTo>
                  <a:pt x="105147" y="6337300"/>
                </a:lnTo>
                <a:lnTo>
                  <a:pt x="87127" y="6337300"/>
                </a:lnTo>
                <a:lnTo>
                  <a:pt x="78735" y="6210300"/>
                </a:lnTo>
                <a:lnTo>
                  <a:pt x="70757" y="6210300"/>
                </a:lnTo>
                <a:lnTo>
                  <a:pt x="63196" y="6083300"/>
                </a:lnTo>
                <a:lnTo>
                  <a:pt x="56053" y="6083300"/>
                </a:lnTo>
                <a:lnTo>
                  <a:pt x="49330" y="5956300"/>
                </a:lnTo>
                <a:lnTo>
                  <a:pt x="37148" y="5956300"/>
                </a:lnTo>
                <a:lnTo>
                  <a:pt x="31694" y="5829300"/>
                </a:lnTo>
                <a:lnTo>
                  <a:pt x="26666" y="5829300"/>
                </a:lnTo>
                <a:lnTo>
                  <a:pt x="22067" y="5702300"/>
                </a:lnTo>
                <a:lnTo>
                  <a:pt x="14159" y="5702300"/>
                </a:lnTo>
                <a:lnTo>
                  <a:pt x="10854" y="5575300"/>
                </a:lnTo>
                <a:lnTo>
                  <a:pt x="7985" y="5575300"/>
                </a:lnTo>
                <a:lnTo>
                  <a:pt x="5552" y="5448300"/>
                </a:lnTo>
                <a:lnTo>
                  <a:pt x="3558" y="5448300"/>
                </a:lnTo>
                <a:lnTo>
                  <a:pt x="2004" y="5321300"/>
                </a:lnTo>
                <a:lnTo>
                  <a:pt x="223" y="5321300"/>
                </a:lnTo>
                <a:lnTo>
                  <a:pt x="0" y="5194300"/>
                </a:lnTo>
                <a:lnTo>
                  <a:pt x="223" y="5194300"/>
                </a:lnTo>
                <a:lnTo>
                  <a:pt x="891" y="5067300"/>
                </a:lnTo>
                <a:lnTo>
                  <a:pt x="2004" y="5067300"/>
                </a:lnTo>
                <a:lnTo>
                  <a:pt x="3558" y="4940300"/>
                </a:lnTo>
                <a:lnTo>
                  <a:pt x="5552" y="4940300"/>
                </a:lnTo>
                <a:lnTo>
                  <a:pt x="7985" y="4813300"/>
                </a:lnTo>
                <a:lnTo>
                  <a:pt x="14159" y="4813300"/>
                </a:lnTo>
                <a:lnTo>
                  <a:pt x="17897" y="4686300"/>
                </a:lnTo>
                <a:lnTo>
                  <a:pt x="22067" y="4686300"/>
                </a:lnTo>
                <a:lnTo>
                  <a:pt x="26666" y="4559300"/>
                </a:lnTo>
                <a:lnTo>
                  <a:pt x="37148" y="4559300"/>
                </a:lnTo>
                <a:lnTo>
                  <a:pt x="43028" y="4432300"/>
                </a:lnTo>
                <a:lnTo>
                  <a:pt x="49330" y="4432300"/>
                </a:lnTo>
                <a:lnTo>
                  <a:pt x="56053" y="4305300"/>
                </a:lnTo>
                <a:lnTo>
                  <a:pt x="63196" y="4305300"/>
                </a:lnTo>
                <a:lnTo>
                  <a:pt x="70757" y="4178300"/>
                </a:lnTo>
                <a:lnTo>
                  <a:pt x="87127" y="4178300"/>
                </a:lnTo>
                <a:lnTo>
                  <a:pt x="95931" y="4051300"/>
                </a:lnTo>
                <a:lnTo>
                  <a:pt x="105147" y="4051300"/>
                </a:lnTo>
                <a:lnTo>
                  <a:pt x="114772" y="3924300"/>
                </a:lnTo>
                <a:lnTo>
                  <a:pt x="135243" y="3924300"/>
                </a:lnTo>
                <a:lnTo>
                  <a:pt x="146086" y="3797300"/>
                </a:lnTo>
                <a:lnTo>
                  <a:pt x="157332" y="3797300"/>
                </a:lnTo>
                <a:lnTo>
                  <a:pt x="168978" y="3670300"/>
                </a:lnTo>
                <a:lnTo>
                  <a:pt x="181023" y="3670300"/>
                </a:lnTo>
                <a:lnTo>
                  <a:pt x="193466" y="3543300"/>
                </a:lnTo>
                <a:lnTo>
                  <a:pt x="219536" y="3543300"/>
                </a:lnTo>
                <a:lnTo>
                  <a:pt x="233161" y="3416300"/>
                </a:lnTo>
                <a:lnTo>
                  <a:pt x="247176" y="3416300"/>
                </a:lnTo>
                <a:lnTo>
                  <a:pt x="261580" y="3289300"/>
                </a:lnTo>
                <a:lnTo>
                  <a:pt x="291547" y="3289300"/>
                </a:lnTo>
                <a:lnTo>
                  <a:pt x="307107" y="3162300"/>
                </a:lnTo>
                <a:lnTo>
                  <a:pt x="339371" y="3162300"/>
                </a:lnTo>
                <a:lnTo>
                  <a:pt x="356072" y="3035300"/>
                </a:lnTo>
                <a:lnTo>
                  <a:pt x="373149" y="3035300"/>
                </a:lnTo>
                <a:lnTo>
                  <a:pt x="390602" y="2908300"/>
                </a:lnTo>
                <a:lnTo>
                  <a:pt x="426625" y="2908300"/>
                </a:lnTo>
                <a:lnTo>
                  <a:pt x="445193" y="2781300"/>
                </a:lnTo>
                <a:lnTo>
                  <a:pt x="464129" y="2781300"/>
                </a:lnTo>
                <a:lnTo>
                  <a:pt x="483431" y="2654300"/>
                </a:lnTo>
                <a:lnTo>
                  <a:pt x="523129" y="2654300"/>
                </a:lnTo>
                <a:lnTo>
                  <a:pt x="543521" y="2527300"/>
                </a:lnTo>
                <a:lnTo>
                  <a:pt x="585381" y="2527300"/>
                </a:lnTo>
                <a:lnTo>
                  <a:pt x="606847" y="2400300"/>
                </a:lnTo>
                <a:lnTo>
                  <a:pt x="628667" y="2400300"/>
                </a:lnTo>
                <a:lnTo>
                  <a:pt x="650840" y="2273300"/>
                </a:lnTo>
                <a:lnTo>
                  <a:pt x="696238" y="2273300"/>
                </a:lnTo>
                <a:lnTo>
                  <a:pt x="719459" y="2146300"/>
                </a:lnTo>
                <a:lnTo>
                  <a:pt x="766938" y="2146300"/>
                </a:lnTo>
                <a:lnTo>
                  <a:pt x="791192" y="2019300"/>
                </a:lnTo>
                <a:lnTo>
                  <a:pt x="840721" y="2019300"/>
                </a:lnTo>
                <a:lnTo>
                  <a:pt x="865992" y="1892300"/>
                </a:lnTo>
                <a:lnTo>
                  <a:pt x="917541" y="1892300"/>
                </a:lnTo>
                <a:lnTo>
                  <a:pt x="943814" y="1765300"/>
                </a:lnTo>
                <a:lnTo>
                  <a:pt x="970418" y="1765300"/>
                </a:lnTo>
                <a:lnTo>
                  <a:pt x="997351" y="1638300"/>
                </a:lnTo>
                <a:lnTo>
                  <a:pt x="1052196" y="1638300"/>
                </a:lnTo>
                <a:lnTo>
                  <a:pt x="1080105" y="1511300"/>
                </a:lnTo>
                <a:lnTo>
                  <a:pt x="1136887" y="1511300"/>
                </a:lnTo>
                <a:lnTo>
                  <a:pt x="1165757" y="1384300"/>
                </a:lnTo>
                <a:lnTo>
                  <a:pt x="1224446" y="1384300"/>
                </a:lnTo>
                <a:lnTo>
                  <a:pt x="1254261" y="1257300"/>
                </a:lnTo>
                <a:lnTo>
                  <a:pt x="1314825" y="1257300"/>
                </a:lnTo>
                <a:lnTo>
                  <a:pt x="1345570" y="1130300"/>
                </a:lnTo>
                <a:lnTo>
                  <a:pt x="1439639" y="1130300"/>
                </a:lnTo>
                <a:lnTo>
                  <a:pt x="1471600" y="1003300"/>
                </a:lnTo>
                <a:lnTo>
                  <a:pt x="1536420" y="1003300"/>
                </a:lnTo>
                <a:lnTo>
                  <a:pt x="1569276" y="876300"/>
                </a:lnTo>
                <a:lnTo>
                  <a:pt x="1635868" y="876300"/>
                </a:lnTo>
                <a:lnTo>
                  <a:pt x="1669602" y="749300"/>
                </a:lnTo>
                <a:lnTo>
                  <a:pt x="1737937" y="749300"/>
                </a:lnTo>
                <a:lnTo>
                  <a:pt x="1772534" y="622300"/>
                </a:lnTo>
                <a:lnTo>
                  <a:pt x="1878024" y="622300"/>
                </a:lnTo>
                <a:lnTo>
                  <a:pt x="1913748" y="495300"/>
                </a:lnTo>
                <a:lnTo>
                  <a:pt x="1986027" y="495300"/>
                </a:lnTo>
                <a:lnTo>
                  <a:pt x="2022578" y="368300"/>
                </a:lnTo>
                <a:lnTo>
                  <a:pt x="2133859" y="368300"/>
                </a:lnTo>
                <a:lnTo>
                  <a:pt x="2171489" y="241300"/>
                </a:lnTo>
                <a:lnTo>
                  <a:pt x="2285966" y="241300"/>
                </a:lnTo>
                <a:lnTo>
                  <a:pt x="2324648" y="114300"/>
                </a:lnTo>
                <a:lnTo>
                  <a:pt x="2442238" y="114300"/>
                </a:lnTo>
                <a:lnTo>
                  <a:pt x="2478619" y="0"/>
                </a:lnTo>
                <a:lnTo>
                  <a:pt x="5099695" y="0"/>
                </a:lnTo>
                <a:lnTo>
                  <a:pt x="5099695" y="1027430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10450004" y="0"/>
            <a:ext cx="7838440" cy="8974455"/>
          </a:xfrm>
          <a:custGeom>
            <a:avLst/>
            <a:gdLst/>
            <a:ahLst/>
            <a:cxnLst/>
            <a:rect l="l" t="t" r="r" b="b"/>
            <a:pathLst>
              <a:path w="7838440" h="8974455">
                <a:moveTo>
                  <a:pt x="7837995" y="3035"/>
                </a:moveTo>
                <a:lnTo>
                  <a:pt x="3414992" y="3035"/>
                </a:lnTo>
                <a:lnTo>
                  <a:pt x="3417163" y="0"/>
                </a:lnTo>
                <a:lnTo>
                  <a:pt x="3274695" y="2921"/>
                </a:lnTo>
                <a:lnTo>
                  <a:pt x="459066" y="3951351"/>
                </a:lnTo>
                <a:lnTo>
                  <a:pt x="437375" y="4003649"/>
                </a:lnTo>
                <a:lnTo>
                  <a:pt x="421894" y="4047236"/>
                </a:lnTo>
                <a:lnTo>
                  <a:pt x="370903" y="4118737"/>
                </a:lnTo>
                <a:lnTo>
                  <a:pt x="350062" y="4169829"/>
                </a:lnTo>
                <a:lnTo>
                  <a:pt x="335457" y="4212196"/>
                </a:lnTo>
                <a:lnTo>
                  <a:pt x="310718" y="4246892"/>
                </a:lnTo>
                <a:lnTo>
                  <a:pt x="290525" y="4297070"/>
                </a:lnTo>
                <a:lnTo>
                  <a:pt x="276555" y="4338536"/>
                </a:lnTo>
                <a:lnTo>
                  <a:pt x="252463" y="4372318"/>
                </a:lnTo>
                <a:lnTo>
                  <a:pt x="232918" y="4421594"/>
                </a:lnTo>
                <a:lnTo>
                  <a:pt x="219595" y="4462157"/>
                </a:lnTo>
                <a:lnTo>
                  <a:pt x="200482" y="4510837"/>
                </a:lnTo>
                <a:lnTo>
                  <a:pt x="174891" y="4590466"/>
                </a:lnTo>
                <a:lnTo>
                  <a:pt x="156425" y="4638243"/>
                </a:lnTo>
                <a:lnTo>
                  <a:pt x="144157" y="4677321"/>
                </a:lnTo>
                <a:lnTo>
                  <a:pt x="136448" y="4731880"/>
                </a:lnTo>
                <a:lnTo>
                  <a:pt x="124612" y="4770361"/>
                </a:lnTo>
                <a:lnTo>
                  <a:pt x="106972" y="4816957"/>
                </a:lnTo>
                <a:lnTo>
                  <a:pt x="95554" y="4854841"/>
                </a:lnTo>
                <a:lnTo>
                  <a:pt x="88684" y="4908220"/>
                </a:lnTo>
                <a:lnTo>
                  <a:pt x="77685" y="4945519"/>
                </a:lnTo>
                <a:lnTo>
                  <a:pt x="71234" y="4998313"/>
                </a:lnTo>
                <a:lnTo>
                  <a:pt x="60655" y="5035029"/>
                </a:lnTo>
                <a:lnTo>
                  <a:pt x="54622" y="5087239"/>
                </a:lnTo>
                <a:lnTo>
                  <a:pt x="44462" y="5123358"/>
                </a:lnTo>
                <a:lnTo>
                  <a:pt x="38849" y="5174983"/>
                </a:lnTo>
                <a:lnTo>
                  <a:pt x="29095" y="5210530"/>
                </a:lnTo>
                <a:lnTo>
                  <a:pt x="23888" y="5261572"/>
                </a:lnTo>
                <a:lnTo>
                  <a:pt x="24904" y="5303913"/>
                </a:lnTo>
                <a:lnTo>
                  <a:pt x="20116" y="5354371"/>
                </a:lnTo>
                <a:lnTo>
                  <a:pt x="11188" y="5388749"/>
                </a:lnTo>
                <a:lnTo>
                  <a:pt x="6819" y="5438648"/>
                </a:lnTo>
                <a:lnTo>
                  <a:pt x="8648" y="5479821"/>
                </a:lnTo>
                <a:lnTo>
                  <a:pt x="914" y="5578157"/>
                </a:lnTo>
                <a:lnTo>
                  <a:pt x="3365" y="5618480"/>
                </a:lnTo>
                <a:lnTo>
                  <a:pt x="0" y="5666930"/>
                </a:lnTo>
                <a:lnTo>
                  <a:pt x="2857" y="5706681"/>
                </a:lnTo>
                <a:lnTo>
                  <a:pt x="10248" y="5761926"/>
                </a:lnTo>
                <a:lnTo>
                  <a:pt x="10972" y="5848426"/>
                </a:lnTo>
                <a:lnTo>
                  <a:pt x="14630" y="5887034"/>
                </a:lnTo>
                <a:lnTo>
                  <a:pt x="12496" y="5933783"/>
                </a:lnTo>
                <a:lnTo>
                  <a:pt x="16560" y="5971832"/>
                </a:lnTo>
                <a:lnTo>
                  <a:pt x="25158" y="6025388"/>
                </a:lnTo>
                <a:lnTo>
                  <a:pt x="29629" y="6062865"/>
                </a:lnTo>
                <a:lnTo>
                  <a:pt x="38633" y="6115863"/>
                </a:lnTo>
                <a:lnTo>
                  <a:pt x="43497" y="6152781"/>
                </a:lnTo>
                <a:lnTo>
                  <a:pt x="52908" y="6205220"/>
                </a:lnTo>
                <a:lnTo>
                  <a:pt x="58166" y="6241580"/>
                </a:lnTo>
                <a:lnTo>
                  <a:pt x="67970" y="6293459"/>
                </a:lnTo>
                <a:lnTo>
                  <a:pt x="73634" y="6329261"/>
                </a:lnTo>
                <a:lnTo>
                  <a:pt x="83832" y="6380581"/>
                </a:lnTo>
                <a:lnTo>
                  <a:pt x="89890" y="6415837"/>
                </a:lnTo>
                <a:lnTo>
                  <a:pt x="100482" y="6466599"/>
                </a:lnTo>
                <a:lnTo>
                  <a:pt x="117284" y="6508674"/>
                </a:lnTo>
                <a:lnTo>
                  <a:pt x="123926" y="6543091"/>
                </a:lnTo>
                <a:lnTo>
                  <a:pt x="135115" y="6593040"/>
                </a:lnTo>
                <a:lnTo>
                  <a:pt x="152501" y="6634277"/>
                </a:lnTo>
                <a:lnTo>
                  <a:pt x="164071" y="6683667"/>
                </a:lnTo>
                <a:lnTo>
                  <a:pt x="181838" y="6724370"/>
                </a:lnTo>
                <a:lnTo>
                  <a:pt x="199809" y="6764795"/>
                </a:lnTo>
                <a:lnTo>
                  <a:pt x="211963" y="6813372"/>
                </a:lnTo>
                <a:lnTo>
                  <a:pt x="230327" y="6853250"/>
                </a:lnTo>
                <a:lnTo>
                  <a:pt x="238531" y="6885483"/>
                </a:lnTo>
                <a:lnTo>
                  <a:pt x="261607" y="6940613"/>
                </a:lnTo>
                <a:lnTo>
                  <a:pt x="280543" y="6979679"/>
                </a:lnTo>
                <a:lnTo>
                  <a:pt x="299681" y="7018477"/>
                </a:lnTo>
                <a:lnTo>
                  <a:pt x="318998" y="7057009"/>
                </a:lnTo>
                <a:lnTo>
                  <a:pt x="338505" y="7095274"/>
                </a:lnTo>
                <a:lnTo>
                  <a:pt x="352209" y="7141680"/>
                </a:lnTo>
                <a:lnTo>
                  <a:pt x="372110" y="7179399"/>
                </a:lnTo>
                <a:lnTo>
                  <a:pt x="392188" y="7216851"/>
                </a:lnTo>
                <a:lnTo>
                  <a:pt x="412470" y="7254049"/>
                </a:lnTo>
                <a:lnTo>
                  <a:pt x="443268" y="7298347"/>
                </a:lnTo>
                <a:lnTo>
                  <a:pt x="463931" y="7334999"/>
                </a:lnTo>
                <a:lnTo>
                  <a:pt x="484771" y="7371385"/>
                </a:lnTo>
                <a:lnTo>
                  <a:pt x="510146" y="7423302"/>
                </a:lnTo>
                <a:lnTo>
                  <a:pt x="531368" y="7459167"/>
                </a:lnTo>
                <a:lnTo>
                  <a:pt x="552767" y="7494765"/>
                </a:lnTo>
                <a:lnTo>
                  <a:pt x="584708" y="7537475"/>
                </a:lnTo>
                <a:lnTo>
                  <a:pt x="612495" y="7564133"/>
                </a:lnTo>
                <a:lnTo>
                  <a:pt x="634466" y="7598943"/>
                </a:lnTo>
                <a:lnTo>
                  <a:pt x="666965" y="7640866"/>
                </a:lnTo>
                <a:lnTo>
                  <a:pt x="689317" y="7675143"/>
                </a:lnTo>
                <a:lnTo>
                  <a:pt x="722185" y="7716545"/>
                </a:lnTo>
                <a:lnTo>
                  <a:pt x="744905" y="7750315"/>
                </a:lnTo>
                <a:lnTo>
                  <a:pt x="778141" y="7791196"/>
                </a:lnTo>
                <a:lnTo>
                  <a:pt x="807237" y="7816024"/>
                </a:lnTo>
                <a:lnTo>
                  <a:pt x="840841" y="7856385"/>
                </a:lnTo>
                <a:lnTo>
                  <a:pt x="864298" y="7889113"/>
                </a:lnTo>
                <a:lnTo>
                  <a:pt x="898283" y="7928953"/>
                </a:lnTo>
                <a:lnTo>
                  <a:pt x="928103" y="7952753"/>
                </a:lnTo>
                <a:lnTo>
                  <a:pt x="962456" y="7992084"/>
                </a:lnTo>
                <a:lnTo>
                  <a:pt x="996975" y="8031162"/>
                </a:lnTo>
                <a:lnTo>
                  <a:pt x="1027353" y="8054187"/>
                </a:lnTo>
                <a:lnTo>
                  <a:pt x="1062240" y="8092757"/>
                </a:lnTo>
                <a:lnTo>
                  <a:pt x="1103325" y="8122653"/>
                </a:lnTo>
                <a:lnTo>
                  <a:pt x="1138580" y="8160702"/>
                </a:lnTo>
                <a:lnTo>
                  <a:pt x="1169682" y="8182711"/>
                </a:lnTo>
                <a:lnTo>
                  <a:pt x="1211300" y="8211845"/>
                </a:lnTo>
                <a:lnTo>
                  <a:pt x="1237742" y="8240382"/>
                </a:lnTo>
                <a:lnTo>
                  <a:pt x="1299794" y="8284616"/>
                </a:lnTo>
                <a:lnTo>
                  <a:pt x="1320888" y="8298777"/>
                </a:lnTo>
                <a:lnTo>
                  <a:pt x="1320469" y="8299374"/>
                </a:lnTo>
                <a:lnTo>
                  <a:pt x="1496250" y="8424723"/>
                </a:lnTo>
                <a:lnTo>
                  <a:pt x="1560525" y="8465833"/>
                </a:lnTo>
                <a:lnTo>
                  <a:pt x="1765922" y="8593391"/>
                </a:lnTo>
                <a:lnTo>
                  <a:pt x="1804962" y="8604275"/>
                </a:lnTo>
                <a:lnTo>
                  <a:pt x="1891919" y="8657323"/>
                </a:lnTo>
                <a:lnTo>
                  <a:pt x="1931162" y="8667928"/>
                </a:lnTo>
                <a:lnTo>
                  <a:pt x="1974799" y="8694217"/>
                </a:lnTo>
                <a:lnTo>
                  <a:pt x="2014156" y="8704643"/>
                </a:lnTo>
                <a:lnTo>
                  <a:pt x="2057920" y="8730780"/>
                </a:lnTo>
                <a:lnTo>
                  <a:pt x="2147265" y="8758593"/>
                </a:lnTo>
                <a:lnTo>
                  <a:pt x="2191194" y="8784501"/>
                </a:lnTo>
                <a:lnTo>
                  <a:pt x="2620454" y="8904376"/>
                </a:lnTo>
                <a:lnTo>
                  <a:pt x="2666466" y="8905469"/>
                </a:lnTo>
                <a:lnTo>
                  <a:pt x="2756916" y="8931758"/>
                </a:lnTo>
                <a:lnTo>
                  <a:pt x="3267710" y="8932481"/>
                </a:lnTo>
                <a:lnTo>
                  <a:pt x="2896628" y="8932697"/>
                </a:lnTo>
                <a:lnTo>
                  <a:pt x="2803004" y="8932748"/>
                </a:lnTo>
                <a:lnTo>
                  <a:pt x="2853448" y="8949499"/>
                </a:lnTo>
                <a:lnTo>
                  <a:pt x="2908185" y="8949347"/>
                </a:lnTo>
                <a:lnTo>
                  <a:pt x="2939707" y="8959774"/>
                </a:lnTo>
                <a:lnTo>
                  <a:pt x="3427311" y="8960193"/>
                </a:lnTo>
                <a:lnTo>
                  <a:pt x="3032023" y="8961564"/>
                </a:lnTo>
                <a:lnTo>
                  <a:pt x="3072193" y="8970861"/>
                </a:lnTo>
                <a:lnTo>
                  <a:pt x="3615753" y="8974188"/>
                </a:lnTo>
                <a:lnTo>
                  <a:pt x="3654691" y="8960396"/>
                </a:lnTo>
                <a:lnTo>
                  <a:pt x="3703561" y="8960434"/>
                </a:lnTo>
                <a:lnTo>
                  <a:pt x="3741712" y="8946959"/>
                </a:lnTo>
                <a:lnTo>
                  <a:pt x="3791254" y="8946820"/>
                </a:lnTo>
                <a:lnTo>
                  <a:pt x="3829710" y="8933294"/>
                </a:lnTo>
                <a:lnTo>
                  <a:pt x="3878846" y="8933370"/>
                </a:lnTo>
                <a:lnTo>
                  <a:pt x="3920426" y="8918804"/>
                </a:lnTo>
                <a:lnTo>
                  <a:pt x="3966299" y="8920099"/>
                </a:lnTo>
                <a:lnTo>
                  <a:pt x="4101020" y="8884285"/>
                </a:lnTo>
                <a:lnTo>
                  <a:pt x="4146740" y="8885796"/>
                </a:lnTo>
                <a:lnTo>
                  <a:pt x="4188066" y="8871585"/>
                </a:lnTo>
                <a:lnTo>
                  <a:pt x="3909149" y="8871941"/>
                </a:lnTo>
                <a:lnTo>
                  <a:pt x="3915626" y="8870086"/>
                </a:lnTo>
                <a:lnTo>
                  <a:pt x="4188066" y="8871585"/>
                </a:lnTo>
                <a:lnTo>
                  <a:pt x="4404284" y="8808999"/>
                </a:lnTo>
                <a:lnTo>
                  <a:pt x="4440948" y="8779446"/>
                </a:lnTo>
                <a:lnTo>
                  <a:pt x="4573930" y="8746096"/>
                </a:lnTo>
                <a:lnTo>
                  <a:pt x="4610341" y="8716912"/>
                </a:lnTo>
                <a:lnTo>
                  <a:pt x="4651006" y="8703615"/>
                </a:lnTo>
                <a:lnTo>
                  <a:pt x="4697615" y="8682012"/>
                </a:lnTo>
                <a:lnTo>
                  <a:pt x="4738141" y="8668931"/>
                </a:lnTo>
                <a:lnTo>
                  <a:pt x="4774260" y="8640153"/>
                </a:lnTo>
                <a:lnTo>
                  <a:pt x="4814621" y="8627300"/>
                </a:lnTo>
                <a:lnTo>
                  <a:pt x="4860925" y="8606130"/>
                </a:lnTo>
                <a:lnTo>
                  <a:pt x="4901120" y="8593493"/>
                </a:lnTo>
                <a:lnTo>
                  <a:pt x="5018544" y="8516328"/>
                </a:lnTo>
                <a:lnTo>
                  <a:pt x="5058397" y="8504199"/>
                </a:lnTo>
                <a:lnTo>
                  <a:pt x="5174691" y="8428609"/>
                </a:lnTo>
                <a:lnTo>
                  <a:pt x="5279733" y="8346922"/>
                </a:lnTo>
                <a:lnTo>
                  <a:pt x="5324881" y="8327364"/>
                </a:lnTo>
                <a:lnTo>
                  <a:pt x="5355234" y="8284794"/>
                </a:lnTo>
                <a:lnTo>
                  <a:pt x="5424284" y="8231721"/>
                </a:lnTo>
                <a:lnTo>
                  <a:pt x="5468963" y="8212798"/>
                </a:lnTo>
                <a:lnTo>
                  <a:pt x="5498858" y="8170875"/>
                </a:lnTo>
                <a:lnTo>
                  <a:pt x="5532971" y="8144916"/>
                </a:lnTo>
                <a:lnTo>
                  <a:pt x="5572963" y="8110715"/>
                </a:lnTo>
                <a:lnTo>
                  <a:pt x="5606821" y="8085099"/>
                </a:lnTo>
                <a:lnTo>
                  <a:pt x="5636222" y="8043875"/>
                </a:lnTo>
                <a:lnTo>
                  <a:pt x="5669826" y="8018627"/>
                </a:lnTo>
                <a:lnTo>
                  <a:pt x="5698960" y="7977772"/>
                </a:lnTo>
                <a:lnTo>
                  <a:pt x="5732297" y="7952892"/>
                </a:lnTo>
                <a:lnTo>
                  <a:pt x="5771502" y="7919796"/>
                </a:lnTo>
                <a:lnTo>
                  <a:pt x="5828817" y="7839418"/>
                </a:lnTo>
                <a:lnTo>
                  <a:pt x="5861596" y="7815326"/>
                </a:lnTo>
                <a:lnTo>
                  <a:pt x="7828000" y="5057787"/>
                </a:lnTo>
                <a:lnTo>
                  <a:pt x="7829512" y="4979492"/>
                </a:lnTo>
                <a:lnTo>
                  <a:pt x="7837995" y="4967592"/>
                </a:lnTo>
                <a:lnTo>
                  <a:pt x="7837995" y="3035"/>
                </a:lnTo>
                <a:close/>
              </a:path>
            </a:pathLst>
          </a:custGeom>
          <a:solidFill>
            <a:srgbClr val="F1EDE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07104" y="2945917"/>
            <a:ext cx="5246369" cy="52450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5/21/2025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5425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5/21/2025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5604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2514600"/>
            <a:ext cx="15544800" cy="2743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743200" y="5829300"/>
            <a:ext cx="12801600" cy="26289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fld id="{AA152ACE-CB36-4DD0-A52F-793EB193A98D}" type="slidenum">
              <a:rPr lang="en-US" altLang="en-US" smtClean="0">
                <a:solidFill>
                  <a:srgbClr val="000000"/>
                </a:solidFill>
              </a:rPr>
              <a:pPr defTabSz="13716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56164"/>
      </p:ext>
    </p:extLst>
  </p:cSld>
  <p:clrMapOvr>
    <a:masterClrMapping/>
  </p:clrMapOvr>
  <p:transition spd="med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fld id="{774F5B7E-85B2-4659-BD8A-C3D0F9BF621E}" type="slidenum">
              <a:rPr lang="en-US" altLang="en-US" smtClean="0">
                <a:solidFill>
                  <a:srgbClr val="000000"/>
                </a:solidFill>
              </a:rPr>
              <a:pPr defTabSz="13716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173378"/>
      </p:ext>
    </p:extLst>
  </p:cSld>
  <p:clrMapOvr>
    <a:masterClrMapping/>
  </p:clrMapOvr>
  <p:transition spd="med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26" y="6610351"/>
            <a:ext cx="15544800" cy="2043113"/>
          </a:xfrm>
        </p:spPr>
        <p:txBody>
          <a:bodyPr anchor="t"/>
          <a:lstStyle>
            <a:lvl1pPr algn="l">
              <a:defRPr sz="6000" b="1" cap="all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4626" y="4360070"/>
            <a:ext cx="15544800" cy="2250281"/>
          </a:xfrm>
        </p:spPr>
        <p:txBody>
          <a:bodyPr anchor="b"/>
          <a:lstStyle>
            <a:lvl1pPr marL="0" indent="0">
              <a:buNone/>
              <a:defRPr sz="3000"/>
            </a:lvl1pPr>
            <a:lvl2pPr marL="685800" indent="0">
              <a:buNone/>
              <a:defRPr sz="2700"/>
            </a:lvl2pPr>
            <a:lvl3pPr marL="1371600" indent="0">
              <a:buNone/>
              <a:defRPr sz="2400"/>
            </a:lvl3pPr>
            <a:lvl4pPr marL="2057400" indent="0">
              <a:buNone/>
              <a:defRPr sz="2100"/>
            </a:lvl4pPr>
            <a:lvl5pPr marL="2743200" indent="0">
              <a:buNone/>
              <a:defRPr sz="2100"/>
            </a:lvl5pPr>
            <a:lvl6pPr marL="3429000" indent="0">
              <a:buNone/>
              <a:defRPr sz="2100"/>
            </a:lvl6pPr>
            <a:lvl7pPr marL="4114800" indent="0">
              <a:buNone/>
              <a:defRPr sz="2100"/>
            </a:lvl7pPr>
            <a:lvl8pPr marL="4800600" indent="0">
              <a:buNone/>
              <a:defRPr sz="2100"/>
            </a:lvl8pPr>
            <a:lvl9pPr marL="5486400" indent="0">
              <a:buNone/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fld id="{7C3F8FBA-BD0A-46BB-ACBC-F21F5ADD9085}" type="slidenum">
              <a:rPr lang="en-US" altLang="en-US" smtClean="0">
                <a:solidFill>
                  <a:srgbClr val="000000"/>
                </a:solidFill>
              </a:rPr>
              <a:pPr defTabSz="13716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98036"/>
      </p:ext>
    </p:extLst>
  </p:cSld>
  <p:clrMapOvr>
    <a:masterClrMapping/>
  </p:clrMapOvr>
  <p:transition spd="med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971800"/>
            <a:ext cx="8077200" cy="6172200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6400" y="2971800"/>
            <a:ext cx="8077200" cy="6172200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fld id="{B2673A73-11FA-4481-BA00-C26ECFAFFE3E}" type="slidenum">
              <a:rPr lang="en-US" altLang="en-US" smtClean="0">
                <a:solidFill>
                  <a:srgbClr val="000000"/>
                </a:solidFill>
              </a:rPr>
              <a:pPr defTabSz="13716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276600"/>
      </p:ext>
    </p:extLst>
  </p:cSld>
  <p:clrMapOvr>
    <a:masterClrMapping/>
  </p:clrMapOvr>
  <p:transition spd="med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11957"/>
            <a:ext cx="16459200" cy="1714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302670"/>
            <a:ext cx="8080376" cy="959643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3262313"/>
            <a:ext cx="8080376" cy="5926932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90051" y="2302670"/>
            <a:ext cx="8083550" cy="959643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90051" y="3262313"/>
            <a:ext cx="8083550" cy="5926932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fld id="{B0B7FD4C-F004-47D6-9B18-211559715479}" type="slidenum">
              <a:rPr lang="en-US" altLang="en-US" smtClean="0">
                <a:solidFill>
                  <a:srgbClr val="000000"/>
                </a:solidFill>
              </a:rPr>
              <a:pPr defTabSz="13716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079696"/>
      </p:ext>
    </p:extLst>
  </p:cSld>
  <p:clrMapOvr>
    <a:masterClrMapping/>
  </p:clrMapOvr>
  <p:transition spd="med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fld id="{5787CC6E-E290-4B92-B750-B84E42AE341F}" type="slidenum">
              <a:rPr lang="en-US" altLang="en-US" smtClean="0">
                <a:solidFill>
                  <a:srgbClr val="000000"/>
                </a:solidFill>
              </a:rPr>
              <a:pPr defTabSz="13716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799032"/>
      </p:ext>
    </p:extLst>
  </p:cSld>
  <p:clrMapOvr>
    <a:masterClrMapping/>
  </p:clrMapOvr>
  <p:transition spd="med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fld id="{FF28A051-324D-4AFE-B103-2C021814738F}" type="slidenum">
              <a:rPr lang="en-US" altLang="en-US" smtClean="0">
                <a:solidFill>
                  <a:srgbClr val="000000"/>
                </a:solidFill>
              </a:rPr>
              <a:pPr defTabSz="13716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653778"/>
      </p:ext>
    </p:extLst>
  </p:cSld>
  <p:clrMapOvr>
    <a:masterClrMapping/>
  </p:clrMapOvr>
  <p:transition spd="med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1" y="409575"/>
            <a:ext cx="6016626" cy="1743075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50100" y="409576"/>
            <a:ext cx="10223500" cy="8779670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1" y="2152651"/>
            <a:ext cx="6016626" cy="7036595"/>
          </a:xfrm>
        </p:spPr>
        <p:txBody>
          <a:bodyPr/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fld id="{1FFF14DA-3211-4A15-A55F-ACF30E450261}" type="slidenum">
              <a:rPr lang="en-US" altLang="en-US" smtClean="0">
                <a:solidFill>
                  <a:srgbClr val="000000"/>
                </a:solidFill>
              </a:rPr>
              <a:pPr defTabSz="13716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338118"/>
      </p:ext>
    </p:extLst>
  </p:cSld>
  <p:clrMapOvr>
    <a:masterClrMapping/>
  </p:clrMapOvr>
  <p:transition spd="med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4576" y="7200900"/>
            <a:ext cx="10972800" cy="850107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84576" y="919163"/>
            <a:ext cx="10972800" cy="6172200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sr-Latn-C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84576" y="8051007"/>
            <a:ext cx="10972800" cy="1207293"/>
          </a:xfrm>
        </p:spPr>
        <p:txBody>
          <a:bodyPr/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fld id="{00AB3716-1FBC-4B9B-9223-B52DF5D119DB}" type="slidenum">
              <a:rPr lang="en-US" altLang="en-US" smtClean="0">
                <a:solidFill>
                  <a:srgbClr val="000000"/>
                </a:solidFill>
              </a:rPr>
              <a:pPr defTabSz="13716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446307"/>
      </p:ext>
    </p:extLst>
  </p:cSld>
  <p:clrMapOvr>
    <a:masterClrMapping/>
  </p:clrMapOvr>
  <p:transition spd="med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fld id="{E74AF9CE-C23A-495A-9863-9DD5ED123B97}" type="slidenum">
              <a:rPr lang="en-US" altLang="en-US" smtClean="0">
                <a:solidFill>
                  <a:srgbClr val="000000"/>
                </a:solidFill>
              </a:rPr>
              <a:pPr defTabSz="13716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603337"/>
      </p:ext>
    </p:extLst>
  </p:cSld>
  <p:clrMapOvr>
    <a:masterClrMapping/>
  </p:clrMapOvr>
  <p:transition spd="med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58800" y="571500"/>
            <a:ext cx="4114800" cy="8572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571500"/>
            <a:ext cx="12039600" cy="8572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fld id="{87E1C1EE-347E-4D98-A1CC-2D1EE7D331C1}" type="slidenum">
              <a:rPr lang="en-US" altLang="en-US" smtClean="0">
                <a:solidFill>
                  <a:srgbClr val="000000"/>
                </a:solidFill>
              </a:rPr>
              <a:pPr defTabSz="13716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388455"/>
      </p:ext>
    </p:extLst>
  </p:cSld>
  <p:clrMapOvr>
    <a:masterClrMapping/>
  </p:clrMapOvr>
  <p:transition spd="med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411958"/>
            <a:ext cx="16459200" cy="877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fld id="{E780A9EC-4A1D-4E9B-AD9F-FBF4759ABC6C}" type="slidenum">
              <a:rPr lang="en-US" altLang="en-US" smtClean="0">
                <a:solidFill>
                  <a:srgbClr val="000000"/>
                </a:solidFill>
              </a:rPr>
              <a:pPr defTabSz="13716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766960"/>
      </p:ext>
    </p:extLst>
  </p:cSld>
  <p:clrMapOvr>
    <a:masterClrMapping/>
  </p:clrMapOvr>
  <p:transition spd="med">
    <p:push dir="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11957"/>
            <a:ext cx="16459200" cy="1714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2400301"/>
            <a:ext cx="8077200" cy="67889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6400" y="2400301"/>
            <a:ext cx="8077200" cy="67889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fld id="{C33B8180-E3FF-44C1-B537-FF8D84CC18A1}" type="slidenum">
              <a:rPr lang="en-US" altLang="en-US" smtClean="0">
                <a:solidFill>
                  <a:srgbClr val="000000"/>
                </a:solidFill>
              </a:rPr>
              <a:pPr defTabSz="13716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101224"/>
      </p:ext>
    </p:extLst>
  </p:cSld>
  <p:clrMapOvr>
    <a:masterClrMapping/>
  </p:clrMapOvr>
  <p:transition spd="med">
    <p:push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2514600"/>
            <a:ext cx="15544800" cy="2743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743200" y="5829300"/>
            <a:ext cx="12801600" cy="26289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fld id="{AA152ACE-CB36-4DD0-A52F-793EB193A98D}" type="slidenum">
              <a:rPr lang="en-US" altLang="en-US" smtClean="0">
                <a:solidFill>
                  <a:srgbClr val="000000"/>
                </a:solidFill>
              </a:rPr>
              <a:pPr defTabSz="13716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677208"/>
      </p:ext>
    </p:extLst>
  </p:cSld>
  <p:clrMapOvr>
    <a:masterClrMapping/>
  </p:clrMapOvr>
  <p:transition spd="med">
    <p:push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fld id="{774F5B7E-85B2-4659-BD8A-C3D0F9BF621E}" type="slidenum">
              <a:rPr lang="en-US" altLang="en-US" smtClean="0">
                <a:solidFill>
                  <a:srgbClr val="000000"/>
                </a:solidFill>
              </a:rPr>
              <a:pPr defTabSz="13716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490580"/>
      </p:ext>
    </p:extLst>
  </p:cSld>
  <p:clrMapOvr>
    <a:masterClrMapping/>
  </p:clrMapOvr>
  <p:transition spd="med">
    <p:push dir="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26" y="6610351"/>
            <a:ext cx="15544800" cy="2043113"/>
          </a:xfrm>
        </p:spPr>
        <p:txBody>
          <a:bodyPr anchor="t"/>
          <a:lstStyle>
            <a:lvl1pPr algn="l">
              <a:defRPr sz="6000" b="1" cap="all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4626" y="4360070"/>
            <a:ext cx="15544800" cy="2250281"/>
          </a:xfrm>
        </p:spPr>
        <p:txBody>
          <a:bodyPr anchor="b"/>
          <a:lstStyle>
            <a:lvl1pPr marL="0" indent="0">
              <a:buNone/>
              <a:defRPr sz="3000"/>
            </a:lvl1pPr>
            <a:lvl2pPr marL="685800" indent="0">
              <a:buNone/>
              <a:defRPr sz="2700"/>
            </a:lvl2pPr>
            <a:lvl3pPr marL="1371600" indent="0">
              <a:buNone/>
              <a:defRPr sz="2400"/>
            </a:lvl3pPr>
            <a:lvl4pPr marL="2057400" indent="0">
              <a:buNone/>
              <a:defRPr sz="2100"/>
            </a:lvl4pPr>
            <a:lvl5pPr marL="2743200" indent="0">
              <a:buNone/>
              <a:defRPr sz="2100"/>
            </a:lvl5pPr>
            <a:lvl6pPr marL="3429000" indent="0">
              <a:buNone/>
              <a:defRPr sz="2100"/>
            </a:lvl6pPr>
            <a:lvl7pPr marL="4114800" indent="0">
              <a:buNone/>
              <a:defRPr sz="2100"/>
            </a:lvl7pPr>
            <a:lvl8pPr marL="4800600" indent="0">
              <a:buNone/>
              <a:defRPr sz="2100"/>
            </a:lvl8pPr>
            <a:lvl9pPr marL="5486400" indent="0">
              <a:buNone/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fld id="{7C3F8FBA-BD0A-46BB-ACBC-F21F5ADD9085}" type="slidenum">
              <a:rPr lang="en-US" altLang="en-US" smtClean="0">
                <a:solidFill>
                  <a:srgbClr val="000000"/>
                </a:solidFill>
              </a:rPr>
              <a:pPr defTabSz="13716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816832"/>
      </p:ext>
    </p:extLst>
  </p:cSld>
  <p:clrMapOvr>
    <a:masterClrMapping/>
  </p:clrMapOvr>
  <p:transition spd="med">
    <p:push dir="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971800"/>
            <a:ext cx="8077200" cy="6172200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6400" y="2971800"/>
            <a:ext cx="8077200" cy="6172200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fld id="{B2673A73-11FA-4481-BA00-C26ECFAFFE3E}" type="slidenum">
              <a:rPr lang="en-US" altLang="en-US" smtClean="0">
                <a:solidFill>
                  <a:srgbClr val="000000"/>
                </a:solidFill>
              </a:rPr>
              <a:pPr defTabSz="13716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834640"/>
      </p:ext>
    </p:extLst>
  </p:cSld>
  <p:clrMapOvr>
    <a:masterClrMapping/>
  </p:clrMapOvr>
  <p:transition spd="med">
    <p:push dir="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11957"/>
            <a:ext cx="16459200" cy="1714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302670"/>
            <a:ext cx="8080376" cy="959643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3262313"/>
            <a:ext cx="8080376" cy="5926932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90051" y="2302670"/>
            <a:ext cx="8083550" cy="959643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90051" y="3262313"/>
            <a:ext cx="8083550" cy="5926932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fld id="{B0B7FD4C-F004-47D6-9B18-211559715479}" type="slidenum">
              <a:rPr lang="en-US" altLang="en-US" smtClean="0">
                <a:solidFill>
                  <a:srgbClr val="000000"/>
                </a:solidFill>
              </a:rPr>
              <a:pPr defTabSz="13716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012521"/>
      </p:ext>
    </p:extLst>
  </p:cSld>
  <p:clrMapOvr>
    <a:masterClrMapping/>
  </p:clrMapOvr>
  <p:transition spd="med">
    <p:push dir="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fld id="{5787CC6E-E290-4B92-B750-B84E42AE341F}" type="slidenum">
              <a:rPr lang="en-US" altLang="en-US" smtClean="0">
                <a:solidFill>
                  <a:srgbClr val="000000"/>
                </a:solidFill>
              </a:rPr>
              <a:pPr defTabSz="13716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996630"/>
      </p:ext>
    </p:extLst>
  </p:cSld>
  <p:clrMapOvr>
    <a:masterClrMapping/>
  </p:clrMapOvr>
  <p:transition spd="med">
    <p:push dir="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fld id="{FF28A051-324D-4AFE-B103-2C021814738F}" type="slidenum">
              <a:rPr lang="en-US" altLang="en-US" smtClean="0">
                <a:solidFill>
                  <a:srgbClr val="000000"/>
                </a:solidFill>
              </a:rPr>
              <a:pPr defTabSz="13716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022283"/>
      </p:ext>
    </p:extLst>
  </p:cSld>
  <p:clrMapOvr>
    <a:masterClrMapping/>
  </p:clrMapOvr>
  <p:transition spd="med">
    <p:push dir="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1" y="409575"/>
            <a:ext cx="6016626" cy="1743075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50100" y="409576"/>
            <a:ext cx="10223500" cy="8779670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1" y="2152651"/>
            <a:ext cx="6016626" cy="7036595"/>
          </a:xfrm>
        </p:spPr>
        <p:txBody>
          <a:bodyPr/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fld id="{1FFF14DA-3211-4A15-A55F-ACF30E450261}" type="slidenum">
              <a:rPr lang="en-US" altLang="en-US" smtClean="0">
                <a:solidFill>
                  <a:srgbClr val="000000"/>
                </a:solidFill>
              </a:rPr>
              <a:pPr defTabSz="13716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343072"/>
      </p:ext>
    </p:extLst>
  </p:cSld>
  <p:clrMapOvr>
    <a:masterClrMapping/>
  </p:clrMapOvr>
  <p:transition spd="med">
    <p:push dir="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4576" y="7200900"/>
            <a:ext cx="10972800" cy="850107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84576" y="919163"/>
            <a:ext cx="10972800" cy="6172200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sr-Latn-C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84576" y="8051007"/>
            <a:ext cx="10972800" cy="1207293"/>
          </a:xfrm>
        </p:spPr>
        <p:txBody>
          <a:bodyPr/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fld id="{00AB3716-1FBC-4B9B-9223-B52DF5D119DB}" type="slidenum">
              <a:rPr lang="en-US" altLang="en-US" smtClean="0">
                <a:solidFill>
                  <a:srgbClr val="000000"/>
                </a:solidFill>
              </a:rPr>
              <a:pPr defTabSz="13716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892110"/>
      </p:ext>
    </p:extLst>
  </p:cSld>
  <p:clrMapOvr>
    <a:masterClrMapping/>
  </p:clrMapOvr>
  <p:transition spd="med">
    <p:push dir="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fld id="{E74AF9CE-C23A-495A-9863-9DD5ED123B97}" type="slidenum">
              <a:rPr lang="en-US" altLang="en-US" smtClean="0">
                <a:solidFill>
                  <a:srgbClr val="000000"/>
                </a:solidFill>
              </a:rPr>
              <a:pPr defTabSz="13716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026935"/>
      </p:ext>
    </p:extLst>
  </p:cSld>
  <p:clrMapOvr>
    <a:masterClrMapping/>
  </p:clrMapOvr>
  <p:transition spd="med">
    <p:push dir="u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58800" y="571500"/>
            <a:ext cx="4114800" cy="8572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571500"/>
            <a:ext cx="12039600" cy="8572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fld id="{87E1C1EE-347E-4D98-A1CC-2D1EE7D331C1}" type="slidenum">
              <a:rPr lang="en-US" altLang="en-US" smtClean="0">
                <a:solidFill>
                  <a:srgbClr val="000000"/>
                </a:solidFill>
              </a:rPr>
              <a:pPr defTabSz="13716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146207"/>
      </p:ext>
    </p:extLst>
  </p:cSld>
  <p:clrMapOvr>
    <a:masterClrMapping/>
  </p:clrMapOvr>
  <p:transition spd="med">
    <p:push dir="u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411958"/>
            <a:ext cx="16459200" cy="877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fld id="{E780A9EC-4A1D-4E9B-AD9F-FBF4759ABC6C}" type="slidenum">
              <a:rPr lang="en-US" altLang="en-US" smtClean="0">
                <a:solidFill>
                  <a:srgbClr val="000000"/>
                </a:solidFill>
              </a:rPr>
              <a:pPr defTabSz="13716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095243"/>
      </p:ext>
    </p:extLst>
  </p:cSld>
  <p:clrMapOvr>
    <a:masterClrMapping/>
  </p:clrMapOvr>
  <p:transition spd="med">
    <p:push dir="u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11957"/>
            <a:ext cx="16459200" cy="1714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2400301"/>
            <a:ext cx="8077200" cy="67889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6400" y="2400301"/>
            <a:ext cx="8077200" cy="67889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fld id="{C33B8180-E3FF-44C1-B537-FF8D84CC18A1}" type="slidenum">
              <a:rPr lang="en-US" altLang="en-US" smtClean="0">
                <a:solidFill>
                  <a:srgbClr val="000000"/>
                </a:solidFill>
              </a:rPr>
              <a:pPr defTabSz="13716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425001"/>
      </p:ext>
    </p:extLst>
  </p:cSld>
  <p:clrMapOvr>
    <a:masterClrMapping/>
  </p:clrMapOvr>
  <p:transition spd="med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8334" y="594096"/>
            <a:ext cx="16991330" cy="1797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61384" y="4038600"/>
            <a:ext cx="13565231" cy="5003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5/21/2025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159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8334" y="594096"/>
            <a:ext cx="16991330" cy="1797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61384" y="4038600"/>
            <a:ext cx="13565231" cy="5003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5/21/2025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5533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571500"/>
            <a:ext cx="16459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971800"/>
            <a:ext cx="164592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9367838"/>
            <a:ext cx="42672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21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248400" y="9367838"/>
            <a:ext cx="57912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21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3106400" y="9367838"/>
            <a:ext cx="42672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210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fld id="{AA9612E0-55F2-498D-81C2-133ECC56F1B4}" type="slidenum">
              <a:rPr lang="en-US" altLang="en-US" smtClean="0">
                <a:solidFill>
                  <a:srgbClr val="000000"/>
                </a:solidFill>
              </a:rPr>
              <a:pPr defTabSz="13716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824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</p:sldLayoutIdLst>
  <p:transition spd="med">
    <p:push dir="u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6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685800" algn="ctr" rtl="0" eaLnBrk="1" fontAlgn="base" hangingPunct="1">
        <a:spcBef>
          <a:spcPct val="0"/>
        </a:spcBef>
        <a:spcAft>
          <a:spcPct val="0"/>
        </a:spcAft>
        <a:defRPr sz="6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1371600" algn="ctr" rtl="0" eaLnBrk="1" fontAlgn="base" hangingPunct="1">
        <a:spcBef>
          <a:spcPct val="0"/>
        </a:spcBef>
        <a:spcAft>
          <a:spcPct val="0"/>
        </a:spcAft>
        <a:defRPr sz="6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2057400" algn="ctr" rtl="0" eaLnBrk="1" fontAlgn="base" hangingPunct="1">
        <a:spcBef>
          <a:spcPct val="0"/>
        </a:spcBef>
        <a:spcAft>
          <a:spcPct val="0"/>
        </a:spcAft>
        <a:defRPr sz="6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2743200" algn="ctr" rtl="0" eaLnBrk="1" fontAlgn="base" hangingPunct="1">
        <a:spcBef>
          <a:spcPct val="0"/>
        </a:spcBef>
        <a:spcAft>
          <a:spcPct val="0"/>
        </a:spcAft>
        <a:defRPr sz="6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514350" indent="-5143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4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1114425" indent="-428625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4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7145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24003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3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30861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3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3771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44577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51435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58293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sr-Latn-C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571500"/>
            <a:ext cx="16459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971800"/>
            <a:ext cx="164592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9367838"/>
            <a:ext cx="42672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21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248400" y="9367838"/>
            <a:ext cx="57912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21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3106400" y="9367838"/>
            <a:ext cx="42672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210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 defTabSz="1371600" fontAlgn="base">
              <a:spcBef>
                <a:spcPct val="0"/>
              </a:spcBef>
              <a:spcAft>
                <a:spcPct val="0"/>
              </a:spcAft>
              <a:defRPr/>
            </a:pPr>
            <a:fld id="{AA9612E0-55F2-498D-81C2-133ECC56F1B4}" type="slidenum">
              <a:rPr lang="en-US" altLang="en-US" smtClean="0">
                <a:solidFill>
                  <a:srgbClr val="000000"/>
                </a:solidFill>
              </a:rPr>
              <a:pPr defTabSz="13716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047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</p:sldLayoutIdLst>
  <p:transition spd="med">
    <p:push dir="u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6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685800" algn="ctr" rtl="0" eaLnBrk="1" fontAlgn="base" hangingPunct="1">
        <a:spcBef>
          <a:spcPct val="0"/>
        </a:spcBef>
        <a:spcAft>
          <a:spcPct val="0"/>
        </a:spcAft>
        <a:defRPr sz="6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1371600" algn="ctr" rtl="0" eaLnBrk="1" fontAlgn="base" hangingPunct="1">
        <a:spcBef>
          <a:spcPct val="0"/>
        </a:spcBef>
        <a:spcAft>
          <a:spcPct val="0"/>
        </a:spcAft>
        <a:defRPr sz="6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2057400" algn="ctr" rtl="0" eaLnBrk="1" fontAlgn="base" hangingPunct="1">
        <a:spcBef>
          <a:spcPct val="0"/>
        </a:spcBef>
        <a:spcAft>
          <a:spcPct val="0"/>
        </a:spcAft>
        <a:defRPr sz="6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2743200" algn="ctr" rtl="0" eaLnBrk="1" fontAlgn="base" hangingPunct="1">
        <a:spcBef>
          <a:spcPct val="0"/>
        </a:spcBef>
        <a:spcAft>
          <a:spcPct val="0"/>
        </a:spcAft>
        <a:defRPr sz="6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514350" indent="-5143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4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1114425" indent="-428625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4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7145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24003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3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30861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3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3771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44577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51435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58293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sr-Latn-C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95400" y="3390900"/>
            <a:ext cx="8584565" cy="2618666"/>
          </a:xfrm>
          <a:prstGeom prst="rect">
            <a:avLst/>
          </a:prstGeom>
        </p:spPr>
        <p:txBody>
          <a:bodyPr vert="horz" wrap="square" lIns="0" tIns="17018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635"/>
              </a:spcBef>
            </a:pPr>
            <a:r>
              <a:rPr lang="sr-Latn-RS" sz="4400" b="1" dirty="0" smtClean="0">
                <a:latin typeface="Trebuchet MS" panose="020B0603020202020204" pitchFamily="34" charset="0"/>
              </a:rPr>
              <a:t>UZORAK </a:t>
            </a:r>
            <a:r>
              <a:rPr lang="sr-Latn-RS" sz="4400" b="1" dirty="0">
                <a:latin typeface="Trebuchet MS" panose="020B0603020202020204" pitchFamily="34" charset="0"/>
              </a:rPr>
              <a:t>I UZORKOVANJE U ANKETNIM </a:t>
            </a:r>
            <a:r>
              <a:rPr lang="sr-Latn-RS" sz="4400" b="1" dirty="0" smtClean="0">
                <a:latin typeface="Trebuchet MS" panose="020B0603020202020204" pitchFamily="34" charset="0"/>
              </a:rPr>
              <a:t>ISTRAŽIVANJIMA TURISTIČKOG TRŽIŠTA</a:t>
            </a:r>
            <a:r>
              <a:rPr lang="sr-Latn-RS" sz="4400" b="1" dirty="0">
                <a:latin typeface="Trebuchet MS" panose="020B0603020202020204" pitchFamily="34" charset="0"/>
              </a:rPr>
              <a:t/>
            </a:r>
            <a:br>
              <a:rPr lang="sr-Latn-RS" sz="4400" b="1" dirty="0">
                <a:latin typeface="Trebuchet MS" panose="020B0603020202020204" pitchFamily="34" charset="0"/>
              </a:rPr>
            </a:br>
            <a:endParaRPr sz="2700" dirty="0"/>
          </a:p>
        </p:txBody>
      </p:sp>
    </p:spTree>
    <p:extLst>
      <p:ext uri="{BB962C8B-B14F-4D97-AF65-F5344CB8AC3E}">
        <p14:creationId xmlns:p14="http://schemas.microsoft.com/office/powerpoint/2010/main" val="3617820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63910" y="647700"/>
            <a:ext cx="17090690" cy="9079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sr-Latn-R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UZORK U ANKETNIM ISTRAŽIVANJIMA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Anketna istraživanja se sprovode na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uzorku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, a ne na celoj populaciji. ZAŠTO?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RAZLOZI: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Istraživanja cele populacije su neekonomična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(skupa su, zahtevaju mnogo vremena i resursa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)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Teško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su izvodljiva u praksi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(mnogim jedinicama je teško pristupiti,npr. geografski udaljeni ili nedostupni ispitanici)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Primena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uzoraka omogućavaju generalizaciju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dobijenuh rezultata (za populaciju)</a:t>
            </a:r>
            <a:b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➡ Ako je uzorak pravilno odabran, rezultati se mogu primeniti na celu populaciju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1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Da bi izbor uzorka bio validan, potrebna je precizna definicija ciljne populacije.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r-Latn-RS" sz="3200" b="1" i="1" dirty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VEĆI UZORCI = POUZDANIJI REZULTATI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Veći </a:t>
            </a:r>
            <a:r>
              <a:rPr lang="sr-Latn-RS" sz="3200" dirty="0">
                <a:latin typeface="Trebuchet MS" panose="020B0603020202020204" pitchFamily="34" charset="0"/>
              </a:rPr>
              <a:t>broj </a:t>
            </a:r>
            <a:r>
              <a:rPr lang="sr-Latn-RS" sz="3200" dirty="0" smtClean="0">
                <a:latin typeface="Trebuchet MS" panose="020B0603020202020204" pitchFamily="34" charset="0"/>
              </a:rPr>
              <a:t>jedinica u uzorku </a:t>
            </a:r>
            <a:r>
              <a:rPr lang="sr-Latn-RS" sz="3200" dirty="0">
                <a:latin typeface="Trebuchet MS" panose="020B0603020202020204" pitchFamily="34" charset="0"/>
              </a:rPr>
              <a:t>→ manja </a:t>
            </a:r>
            <a:r>
              <a:rPr lang="sr-Latn-RS" sz="3200" dirty="0" smtClean="0">
                <a:latin typeface="Trebuchet MS" panose="020B0603020202020204" pitchFamily="34" charset="0"/>
              </a:rPr>
              <a:t>greška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Ocene </a:t>
            </a:r>
            <a:r>
              <a:rPr lang="sr-Latn-RS" sz="3200" dirty="0">
                <a:latin typeface="Trebuchet MS" panose="020B0603020202020204" pitchFamily="34" charset="0"/>
              </a:rPr>
              <a:t>parametara su bliže realnim </a:t>
            </a:r>
            <a:r>
              <a:rPr lang="sr-Latn-RS" sz="3200" dirty="0" smtClean="0">
                <a:latin typeface="Trebuchet MS" panose="020B0603020202020204" pitchFamily="34" charset="0"/>
              </a:rPr>
              <a:t>vrednostima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Pravilno </a:t>
            </a:r>
            <a:r>
              <a:rPr lang="sr-Latn-RS" sz="3200" dirty="0">
                <a:latin typeface="Trebuchet MS" panose="020B0603020202020204" pitchFamily="34" charset="0"/>
              </a:rPr>
              <a:t>izabran uzorak = kvalitetniji </a:t>
            </a:r>
            <a:r>
              <a:rPr lang="sr-Latn-RS" sz="3200" dirty="0" smtClean="0">
                <a:latin typeface="Trebuchet MS" panose="020B0603020202020204" pitchFamily="34" charset="0"/>
              </a:rPr>
              <a:t>zaključci o istraživanoj pojavi populacije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56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400" y="658150"/>
            <a:ext cx="17221200" cy="8856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3600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ŠTA </a:t>
            </a:r>
            <a:r>
              <a:rPr lang="sr-Latn-RS" sz="3600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 UZORAK?</a:t>
            </a:r>
            <a:endParaRPr lang="sr-Latn-RS" sz="3600" dirty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Uzorak 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reprezentativni deo </a:t>
            </a:r>
            <a:r>
              <a:rPr lang="sr-Latn-RS" sz="3200" b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populacije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(tačnije – dostupne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populacije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) na kojem se sprovodi istraživanje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.</a:t>
            </a:r>
            <a:endParaRPr lang="sr-Latn-RS" sz="3200" dirty="0" smtClean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Cilj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da verno odrazi strukturu i karakteristike skupa iz kojeg je </a:t>
            </a: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izabran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Omogućava 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dobijanje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pouzdanih podataka </a:t>
            </a:r>
            <a:r>
              <a:rPr lang="sr-Latn-RS" sz="3200" b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uz manje troškove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u kraćem </a:t>
            </a:r>
            <a:r>
              <a:rPr lang="sr-Latn-RS" sz="3200" b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roku</a:t>
            </a:r>
            <a:endParaRPr lang="sr-Latn-RS" sz="3200" dirty="0" smtClean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Osnova 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statističku </a:t>
            </a:r>
            <a:r>
              <a:rPr lang="sr-Latn-RS" sz="3200" b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analizu rezultata istraživanja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donošenje </a:t>
            </a:r>
            <a:r>
              <a:rPr lang="sr-Latn-RS" sz="3200" b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zaključaka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o celoj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populaciji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Ključno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svojstvo uzorka: </a:t>
            </a: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Reprezentativnost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➡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zavisi od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veličine uzorka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i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načina izbora </a:t>
            </a: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jedinica u uzorak</a:t>
            </a:r>
            <a:endParaRPr lang="sr-Latn-RS" sz="32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>
              <a:defRPr/>
            </a:pPr>
            <a:r>
              <a:rPr lang="sr-Latn-RS" sz="3600" b="1" dirty="0">
                <a:solidFill>
                  <a:srgbClr val="00B0F0"/>
                </a:solidFill>
                <a:latin typeface="Trebuchet MS" panose="020B0603020202020204" pitchFamily="34" charset="0"/>
              </a:rPr>
              <a:t>KADA JE UZORAK REPREZENTATIVAN</a:t>
            </a:r>
            <a:r>
              <a:rPr lang="sr-Latn-RS" sz="36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?</a:t>
            </a:r>
            <a:endParaRPr lang="sr-Latn-RS" sz="32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0" lvl="0" indent="-457200">
              <a:buFont typeface="Courier New" panose="02070309020205020404" pitchFamily="49" charset="0"/>
              <a:buChar char="o"/>
              <a:defRPr/>
            </a:pP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Kada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je izabran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slučajno (probabilistički)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Da bi slučajno biranje bilo moguće potreban nam je odgovarajući </a:t>
            </a:r>
            <a:r>
              <a:rPr lang="sr-Latn-RS" sz="3200" b="1" i="1" dirty="0">
                <a:solidFill>
                  <a:prstClr val="black"/>
                </a:solidFill>
                <a:latin typeface="Trebuchet MS" panose="020B0603020202020204" pitchFamily="34" charset="0"/>
              </a:rPr>
              <a:t>spisak populacije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.</a:t>
            </a:r>
            <a:endParaRPr lang="sr-Latn-RS" sz="3200" b="1" i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0" lvl="0" indent="-457200">
              <a:buFont typeface="Courier New" panose="02070309020205020404" pitchFamily="49" charset="0"/>
              <a:buChar char="o"/>
              <a:defRPr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Ako postoji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kompletan i tačan spisak populacije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Ako je taj spisak manjkav onda ni uzorak neće valjati bez obzira što su članovi populacije birani slučajno. </a:t>
            </a:r>
          </a:p>
          <a:p>
            <a:pPr marL="457200" lvl="0" indent="-457200">
              <a:buFont typeface="Courier New" panose="02070309020205020404" pitchFamily="49" charset="0"/>
              <a:buChar char="o"/>
              <a:defRPr/>
            </a:pP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0" lvl="0" indent="-457200">
              <a:buFont typeface="Wingdings" panose="05000000000000000000" pitchFamily="2" charset="2"/>
              <a:buChar char="ü"/>
              <a:defRPr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Ako je spisak populacije manjkav → uzorak nije validan, čak i ako je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slučajan</a:t>
            </a:r>
            <a:endParaRPr lang="sr-Latn-RS" sz="3200" i="1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935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990600" y="571500"/>
            <a:ext cx="1600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/>
            </a:r>
            <a:b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04900" y="571500"/>
            <a:ext cx="15773400" cy="8788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sr-Latn-RS" sz="36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ZAŠTO SE KORISTI U ANLETNIM ISTRAŽIVANJIMA TURISTIČKOG TRŽIŠTA</a:t>
            </a:r>
            <a:r>
              <a:rPr lang="sr-Latn-RS" sz="36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sr-Latn-RS" sz="3600" b="1" dirty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Istraživanja su skupa i vremenski zahtevna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Turistička populacija je brojna i raznovrsna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Korišćenjem </a:t>
            </a:r>
            <a:r>
              <a:rPr lang="sr-Latn-RS" sz="3200" dirty="0">
                <a:latin typeface="Trebuchet MS" panose="020B0603020202020204" pitchFamily="34" charset="0"/>
              </a:rPr>
              <a:t>uzorka omogućava se: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Analiza </a:t>
            </a:r>
            <a:r>
              <a:rPr lang="sr-Latn-RS" sz="3200" dirty="0">
                <a:latin typeface="Trebuchet MS" panose="020B0603020202020204" pitchFamily="34" charset="0"/>
              </a:rPr>
              <a:t>turističkih potreba i </a:t>
            </a:r>
            <a:r>
              <a:rPr lang="sr-Latn-RS" sz="3200" dirty="0" smtClean="0">
                <a:latin typeface="Trebuchet MS" panose="020B0603020202020204" pitchFamily="34" charset="0"/>
              </a:rPr>
              <a:t>želja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Merenje </a:t>
            </a:r>
            <a:r>
              <a:rPr lang="sr-Latn-RS" sz="3200" dirty="0">
                <a:latin typeface="Trebuchet MS" panose="020B0603020202020204" pitchFamily="34" charset="0"/>
              </a:rPr>
              <a:t>zadovoljstva turista uslugom i </a:t>
            </a:r>
            <a:r>
              <a:rPr lang="sr-Latn-RS" sz="3200" dirty="0" smtClean="0">
                <a:latin typeface="Trebuchet MS" panose="020B0603020202020204" pitchFamily="34" charset="0"/>
              </a:rPr>
              <a:t>destinacijom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Analiza </a:t>
            </a:r>
            <a:r>
              <a:rPr lang="sr-Latn-RS" sz="3200" dirty="0">
                <a:latin typeface="Trebuchet MS" panose="020B0603020202020204" pitchFamily="34" charset="0"/>
              </a:rPr>
              <a:t>strukture i visine turističke </a:t>
            </a:r>
            <a:r>
              <a:rPr lang="sr-Latn-RS" sz="3200" dirty="0" smtClean="0">
                <a:latin typeface="Trebuchet MS" panose="020B0603020202020204" pitchFamily="34" charset="0"/>
              </a:rPr>
              <a:t>potrošnje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Predviđanje </a:t>
            </a:r>
            <a:r>
              <a:rPr lang="sr-Latn-RS" sz="3200" dirty="0">
                <a:latin typeface="Trebuchet MS" panose="020B0603020202020204" pitchFamily="34" charset="0"/>
              </a:rPr>
              <a:t>ponašanja turista i prilagođavanje </a:t>
            </a:r>
            <a:r>
              <a:rPr lang="sr-Latn-RS" sz="3200" dirty="0" smtClean="0">
                <a:latin typeface="Trebuchet MS" panose="020B0603020202020204" pitchFamily="34" charset="0"/>
              </a:rPr>
              <a:t>ponude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Testiranje </a:t>
            </a:r>
            <a:r>
              <a:rPr lang="sr-Latn-RS" sz="3200" dirty="0">
                <a:latin typeface="Trebuchet MS" panose="020B0603020202020204" pitchFamily="34" charset="0"/>
              </a:rPr>
              <a:t>atraktivnosti i konkurentnosti turističkih </a:t>
            </a:r>
            <a:r>
              <a:rPr lang="sr-Latn-RS" sz="3200" dirty="0" smtClean="0">
                <a:latin typeface="Trebuchet MS" panose="020B0603020202020204" pitchFamily="34" charset="0"/>
              </a:rPr>
              <a:t>proizvoda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Procena </a:t>
            </a:r>
            <a:r>
              <a:rPr lang="sr-Latn-RS" sz="3200" dirty="0">
                <a:latin typeface="Trebuchet MS" panose="020B0603020202020204" pitchFamily="34" charset="0"/>
              </a:rPr>
              <a:t>prihvatljivosti i elastičnosti </a:t>
            </a:r>
            <a:r>
              <a:rPr lang="sr-Latn-RS" sz="3200" dirty="0" smtClean="0">
                <a:latin typeface="Trebuchet MS" panose="020B0603020202020204" pitchFamily="34" charset="0"/>
              </a:rPr>
              <a:t>cena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Provera </a:t>
            </a:r>
            <a:r>
              <a:rPr lang="sr-Latn-RS" sz="3200" dirty="0">
                <a:latin typeface="Trebuchet MS" panose="020B0603020202020204" pitchFamily="34" charset="0"/>
              </a:rPr>
              <a:t>efikasnosti promocije i reklamnih </a:t>
            </a:r>
            <a:r>
              <a:rPr lang="sr-Latn-RS" sz="3200" dirty="0" smtClean="0">
                <a:latin typeface="Trebuchet MS" panose="020B0603020202020204" pitchFamily="34" charset="0"/>
              </a:rPr>
              <a:t>kampanja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Ispitivanje </a:t>
            </a:r>
            <a:r>
              <a:rPr lang="sr-Latn-RS" sz="3200" dirty="0">
                <a:latin typeface="Trebuchet MS" panose="020B0603020202020204" pitchFamily="34" charset="0"/>
              </a:rPr>
              <a:t>preferiranih kanala rezervacije i prodaje aranžmana (online, agencije, direktno</a:t>
            </a:r>
            <a:r>
              <a:rPr lang="sr-Latn-RS" sz="3200" dirty="0" smtClean="0">
                <a:latin typeface="Trebuchet MS" panose="020B0603020202020204" pitchFamily="34" charset="0"/>
              </a:rPr>
              <a:t>...)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Identifikovanje </a:t>
            </a:r>
            <a:r>
              <a:rPr lang="sr-Latn-RS" sz="3200" dirty="0">
                <a:latin typeface="Trebuchet MS" panose="020B0603020202020204" pitchFamily="34" charset="0"/>
              </a:rPr>
              <a:t>faktora koji utiču na izbor destinacije (cena, kvalitet, dostupnost, ponuda</a:t>
            </a:r>
            <a:r>
              <a:rPr lang="sr-Latn-RS" sz="3200" dirty="0" smtClean="0">
                <a:latin typeface="Trebuchet MS" panose="020B0603020202020204" pitchFamily="34" charset="0"/>
              </a:rPr>
              <a:t>) isl.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55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81790" y="300424"/>
            <a:ext cx="15316200" cy="957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REPREZENTATIVNOST UZORKA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REPREZENTATIVNOST UZORKA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kvalitativno svojstvo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svojstvo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uzorka koje označava koliko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uzorak odražava strukturu ciljne populacije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Ne postoji precizan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kvantitativni pokazatelj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reprezentativnosti.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Proverava se poređenjem poznatih karakteristika (npr. starost, pol) između uzorka i populacije.</a:t>
            </a:r>
            <a:r>
              <a:rPr kumimoji="0" lang="sr-Latn-RS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Primer: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Ako u populaciji ima 52% žena, a u uzorku 52% žena – to upućuje na to da je uzorak reprezentativan bar po tom obeležju.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Reprezentativnost uzorka se obezbeđuje njegovom dovoljnom veličinom i načinom biranja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MOŽE SE PROVERAVATI INDIREKTNO, TAKO ŠTO SE: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Upoređuje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distribucija poznatih obeležja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(npr. starost, pol, region) u uzorku sa istim obeležjima u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populaciji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(npr. podaci iz popisa)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Bez obzira kako se bira uzorak, vrednosti procena izračunatih na uzoračkim podacima razlikovaće se od pravih vrednosti parametara u populaciji. 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063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186216"/>
            <a:ext cx="15011400" cy="8586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KAKO </a:t>
            </a:r>
            <a:r>
              <a:rPr kumimoji="0" lang="sr-Latn-RS" sz="3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SE POSTIŽE </a:t>
            </a:r>
            <a:r>
              <a:rPr kumimoji="0" lang="sr-Latn-R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REPREZENTATIVNOST UZORKA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USLOVI ZA OSTVARIVANJE DOBRE REPREZENTATIVNOSTI UZORKA SU: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ADEKVATAN OKVIR UZORKOVANJA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Mora obuhvatiti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sve jedinice ciljne populacije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Ako neke jedinice nedostaju → određene grupe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nikad neće biti izabrane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SLUČAJNI ODABIR JEDINICA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Smanjuje pristrasnost, ali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ne garantuje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da će sve važne podgrupe biti uključene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STRATIFIKACIJA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Deljenje populacije na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strateške podgrupe (stratume)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i uzorkovanje unutar njih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Osigurava da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ključne grupe budu 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zastupljene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REPREZENTATIVNOST UZORKA NIJE 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AUTOMATSKA!</a:t>
            </a: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61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7820" y="1028700"/>
            <a:ext cx="17670180" cy="7602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POUZDANOST, VALIDNOST I PRECIZNOST PROCENA NA OSNOVU UZORKA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36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Uzorci bi trebalo da budu takvi da daju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procene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koje su pouzdane, precizne i validne.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1. POUZDANOST (REPRODUCIBILNOST)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Odnosi se na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ponovljivost rezultata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u različitim uzorcima.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Ako pri više ponovljenih uzorkovanja dobijamo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slične vrednosti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, procena je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pouzdana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Tehnički: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obrnuto proporcionalna varijansi uzorka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(manja varijansa = veća pouzdanost).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Bez greške merenja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, pouzdanost zavisi samo od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standardne greške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uzorkovanja.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2. VALIDNOST (TAČNOST U SMISLU ISTINITOSTI)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Odnosi se na to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koliko se procene približavaju stvarnoj vrednosti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u populaciji.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Ako je prosek procena iz više uzoraka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blizak pravoj vrednosti parametra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, procena je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validna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Bez greške merenja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, validnost zavisi od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pristrasnosti procene </a:t>
            </a:r>
            <a:endParaRPr kumimoji="0" lang="sr-Latn-R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376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71600" y="1104900"/>
            <a:ext cx="15163800" cy="8463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3. PRECIZNOST 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(UŽI INTERVAL POUZDANOSTI)</a:t>
            </a: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Odnosi se na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stepen raspršenja procena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oko </a:t>
            </a:r>
            <a:r>
              <a:rPr kumimoji="0" lang="sr-Latn-R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prave </a:t>
            </a:r>
            <a:r>
              <a:rPr kumimoji="0" lang="sr-Latn-RS" sz="3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vrednosti parametra koji se istražuje.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Procena je precizna ako su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odstupanja mala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u proseku.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Mera: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srednje kvadratno odstupanje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ili njegov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kvadratni koren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(standardna greška).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Niža vrednost → veća preciznost.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Premali uzorak neće obezbediti željenu (potrebnu) preciznost rezultata, a pre-veliki uzorak može predstavljati nepotreban gubitak novca i vremena. </a:t>
            </a:r>
            <a:endParaRPr kumimoji="0" 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KAKO VELIČINA UZORKA I NAČIN UZORKOVANJA UTIČU NA CENU ISTRAŽIVANJA?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Što je uzorak veći, cena istraživanja je veća. U zavisnosti od primenjenog načina prikupljanja podataka potrebno je više anketara, više materijala (papiri), više telefonskih poziva, putnih troškova.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515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564920"/>
            <a:ext cx="17297400" cy="9042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ŠTA SVE MOŽE DA UTIČE NA VELIČINU UZORKA?</a:t>
            </a: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Varijabilnost pojave koju ispitujemo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Željena preciznost (npr. margina greške)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Tip uzorkovanja:</a:t>
            </a:r>
            <a:b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    – stratifikovano</a:t>
            </a:r>
            <a:b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    – klastersko</a:t>
            </a:r>
            <a:b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    – višefazno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altLang="sr-Latn-R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PRECIZNO DEFINISANJE JEDINICA UZORKOVANJA</a:t>
            </a:r>
            <a:endParaRPr kumimoji="0" lang="sr-Latn-RS" alt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800" i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„Domaćinstva u Republici Srbiji koja su u proteklih 12 meseci realizovala najmanje jedno turističko putovanje (u zemlji ili inostranstvu), u sopstvenoj režiji ili preko turističke agencije.“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 uključuje: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domaćinstva koja nisu putovala</a:t>
            </a:r>
            <a:b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institucionalizovana domaćinstva (npr. kolektivni smeštaj u domovima, zatvorima, staračkim domovima)</a:t>
            </a:r>
            <a:b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lica koja stalno žive u inostranstvu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800" b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Dodatna napomena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2800" i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Domaćinstvom se smatra grupa lica koja živi u istom stambenom prostoru i zajednički zadovoljava osnovne životne potrebe, uključujući i planiranje i finansiranje </a:t>
            </a:r>
            <a:r>
              <a:rPr lang="sr-Latn-RS" sz="2800" i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turističkia putovanja.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3900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0" y="608201"/>
            <a:ext cx="16611600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UZORKOVANJE U ISTRAŽIVANJU TURISTIČKOG TRŽIŠTA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lvl="0"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ŠTA JE UZORKOVANJE?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/>
            </a:r>
            <a:b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Uzorkovanje je postupak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izbora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manjeg broja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jedinica </a:t>
            </a:r>
            <a:r>
              <a:rPr lang="sr-Latn-RS" sz="3200" dirty="0">
                <a:latin typeface="Trebuchet MS" panose="020B0603020202020204" pitchFamily="34" charset="0"/>
              </a:rPr>
              <a:t>iz </a:t>
            </a:r>
            <a:r>
              <a:rPr lang="sr-Latn-RS" sz="3200" b="1" dirty="0" smtClean="0">
                <a:latin typeface="Trebuchet MS" panose="020B0603020202020204" pitchFamily="34" charset="0"/>
              </a:rPr>
              <a:t>populacije</a:t>
            </a:r>
            <a:r>
              <a:rPr lang="sr-Latn-RS" sz="3200" dirty="0" smtClean="0">
                <a:latin typeface="Trebuchet MS" panose="020B0603020202020204" pitchFamily="34" charset="0"/>
              </a:rPr>
              <a:t>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 uzorak</a:t>
            </a:r>
          </a:p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CILJ UZORKOVANJA: </a:t>
            </a:r>
            <a:r>
              <a:rPr lang="sr-Latn-RS" sz="3200" dirty="0" smtClean="0">
                <a:latin typeface="Trebuchet MS" panose="020B0603020202020204" pitchFamily="34" charset="0"/>
              </a:rPr>
              <a:t>je </a:t>
            </a:r>
            <a:r>
              <a:rPr lang="sr-Latn-RS" sz="3200" dirty="0">
                <a:latin typeface="Trebuchet MS" panose="020B0603020202020204" pitchFamily="34" charset="0"/>
              </a:rPr>
              <a:t>da se, na osnovu podataka dobijenih od tih jedinica, donesu pouzdani zaključci koji se odnose na celu populaciju.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ZAŠTO JE VAŽNO UZORKOVANJE?</a:t>
            </a:r>
            <a:b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Zato što ne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možemo istražiti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sve jedinice ciljne populacije, pa se bira uzorak, a uzorak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mora biti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reprezentativan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da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bi se mogli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generalizovati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zaključci (na osnovu dobijenih rezultata istraživanja)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na celu populaciju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ZA USPEŠNO UZORKOVANJE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Potreban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je: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Dobro definisan okvir populacije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Jasno definisane </a:t>
            </a:r>
            <a:endParaRPr kumimoji="0" 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Odgovarajuća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metoda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uzorkovanja 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Probabilističko uzorkovanje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+ kvalitetan spisak → ključ za 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reprezentativnost uzorka!</a:t>
            </a: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40859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609600" y="638205"/>
            <a:ext cx="17297400" cy="9248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1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r-Latn-RS" altLang="sr-Latn-RS" sz="36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OBELEŽJA</a:t>
            </a:r>
            <a:r>
              <a:rPr kumimoji="0" lang="sr-Latn-RS" altLang="sr-Latn-RS" sz="36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rebuchet MS" panose="020B0603020202020204" pitchFamily="34" charset="0"/>
              </a:rPr>
              <a:t> PROBABILISTIČKOG UZORKOVANJA: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3600" b="1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</a:pPr>
            <a:r>
              <a:rPr kumimoji="0" lang="sr-Latn-RS" altLang="sr-Latn-R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Transparentno</a:t>
            </a:r>
            <a:r>
              <a:rPr kumimoji="0" lang="sr-Latn-RS" altLang="sr-Latn-R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: zna se kako je uzorak izabran.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sr-Latn-RS" altLang="sr-Latn-RS" sz="2800" b="1" dirty="0" smtClean="0">
                <a:latin typeface="Trebuchet MS" panose="020B0603020202020204" pitchFamily="34" charset="0"/>
              </a:rPr>
              <a:t>Slučajno</a:t>
            </a:r>
            <a:r>
              <a:rPr kumimoji="0" lang="sr-Latn-RS" altLang="sr-Latn-R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(n</a:t>
            </a:r>
            <a:r>
              <a:rPr lang="sr-Latn-RS" altLang="sr-Latn-RS" sz="2800" b="1" dirty="0" smtClean="0">
                <a:latin typeface="Trebuchet MS" panose="020B0603020202020204" pitchFamily="34" charset="0"/>
              </a:rPr>
              <a:t>asumično</a:t>
            </a:r>
            <a:r>
              <a:rPr kumimoji="0" lang="sr-Latn-RS" altLang="sr-Latn-R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)</a:t>
            </a:r>
            <a:r>
              <a:rPr kumimoji="0" lang="sr-Latn-RS" altLang="sr-Latn-R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: izbor nije pristrasan.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</a:pPr>
            <a:r>
              <a:rPr kumimoji="0" lang="sr-Latn-RS" altLang="sr-Latn-R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Reprezentativno</a:t>
            </a:r>
            <a:r>
              <a:rPr kumimoji="0" lang="sr-Latn-RS" altLang="sr-Latn-R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: ako je pravilno sprovedeno, omogućava da se rezultati sa uzorka pouzdano generalizuju na celu populaciju.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</a:pPr>
            <a:r>
              <a:rPr kumimoji="0" lang="sr-Latn-RS" altLang="sr-Latn-R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Statistički validno</a:t>
            </a:r>
            <a:r>
              <a:rPr kumimoji="0" lang="sr-Latn-RS" altLang="sr-Latn-R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: omogućava identifikovanje greške uzorkovanja i određivanje intervala poverenja.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sr-Latn-RS" altLang="sr-Latn-RS" sz="2800" dirty="0" smtClean="0">
              <a:latin typeface="Trebuchet MS" panose="020B0603020202020204" pitchFamily="34" charset="0"/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sr-Latn-RS" altLang="sr-Latn-RS" sz="2800" b="1" dirty="0" smtClean="0">
                <a:latin typeface="Trebuchet MS" panose="020B0603020202020204" pitchFamily="34" charset="0"/>
              </a:rPr>
              <a:t>Probabilističko </a:t>
            </a:r>
            <a:r>
              <a:rPr lang="sr-Latn-RS" altLang="sr-Latn-RS" sz="2800" b="1" dirty="0">
                <a:latin typeface="Trebuchet MS" panose="020B0603020202020204" pitchFamily="34" charset="0"/>
              </a:rPr>
              <a:t>biranje (ili probabilističko uzorkovanje) znači da svaka jedinica u populaciji ima poznatu i nenultu (veću od nule) verovatnoću da bude izabrana u uzorak.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sr-Latn-RS" altLang="sr-Latn-RS" sz="2800" dirty="0">
                <a:latin typeface="Trebuchet MS" panose="020B0603020202020204" pitchFamily="34" charset="0"/>
              </a:rPr>
              <a:t>I</a:t>
            </a:r>
            <a:r>
              <a:rPr lang="sr-Latn-RS" altLang="sr-Latn-RS" sz="2800" b="1" dirty="0" smtClean="0">
                <a:latin typeface="Trebuchet MS" panose="020B0603020202020204" pitchFamily="34" charset="0"/>
              </a:rPr>
              <a:t>zbor jedinica </a:t>
            </a:r>
            <a:r>
              <a:rPr lang="sr-Latn-RS" altLang="sr-Latn-RS" sz="2800" b="1" dirty="0">
                <a:latin typeface="Trebuchet MS" panose="020B0603020202020204" pitchFamily="34" charset="0"/>
              </a:rPr>
              <a:t>uzorka se zasniva na </a:t>
            </a:r>
            <a:r>
              <a:rPr lang="sr-Latn-RS" altLang="sr-Latn-RS" sz="2800" b="1" dirty="0" smtClean="0">
                <a:latin typeface="Trebuchet MS" panose="020B0603020202020204" pitchFamily="34" charset="0"/>
              </a:rPr>
              <a:t>slučajnom izboru</a:t>
            </a:r>
            <a:r>
              <a:rPr lang="sr-Latn-RS" altLang="sr-Latn-RS" sz="2800" dirty="0" smtClean="0">
                <a:latin typeface="Trebuchet MS" panose="020B0603020202020204" pitchFamily="34" charset="0"/>
              </a:rPr>
              <a:t>, </a:t>
            </a:r>
            <a:r>
              <a:rPr lang="sr-Latn-RS" altLang="sr-Latn-RS" sz="2800" dirty="0">
                <a:latin typeface="Trebuchet MS" panose="020B0603020202020204" pitchFamily="34" charset="0"/>
              </a:rPr>
              <a:t>a ne na proceni, pogodnosti ili ličnom izboru</a:t>
            </a:r>
            <a:r>
              <a:rPr lang="sr-Latn-RS" altLang="sr-Latn-RS" sz="2800" dirty="0" smtClean="0">
                <a:latin typeface="Trebuchet MS" panose="020B0603020202020204" pitchFamily="34" charset="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sr-Latn-RS" altLang="sr-Latn-RS" sz="2800" dirty="0">
              <a:latin typeface="Trebuchet MS" panose="020B0603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RS" altLang="sr-Latn-RS" sz="36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PRIMERI PROBABILISTIČKOG UZORKOVANJA: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sr-Latn-RS" altLang="sr-Latn-RS" sz="2800" b="1" dirty="0" smtClean="0">
                <a:latin typeface="Trebuchet MS" panose="020B0603020202020204" pitchFamily="34" charset="0"/>
              </a:rPr>
              <a:t>Uzorkovanje po principu slučajnog izbora</a:t>
            </a:r>
            <a:r>
              <a:rPr lang="sr-Latn-RS" altLang="sr-Latn-RS" sz="2800" dirty="0" smtClean="0">
                <a:latin typeface="Trebuchet MS" panose="020B0603020202020204" pitchFamily="34" charset="0"/>
              </a:rPr>
              <a:t> </a:t>
            </a:r>
            <a:r>
              <a:rPr lang="sr-Latn-RS" altLang="sr-Latn-RS" sz="2800" dirty="0">
                <a:latin typeface="Trebuchet MS" panose="020B0603020202020204" pitchFamily="34" charset="0"/>
              </a:rPr>
              <a:t>– svaka osoba ima jednaku šansu da bude izabrana.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sr-Latn-RS" altLang="sr-Latn-RS" sz="2800" b="1" dirty="0">
                <a:latin typeface="Trebuchet MS" panose="020B0603020202020204" pitchFamily="34" charset="0"/>
              </a:rPr>
              <a:t>Stratifikovano uzorkovanje</a:t>
            </a:r>
            <a:r>
              <a:rPr lang="sr-Latn-RS" altLang="sr-Latn-RS" sz="2800" dirty="0">
                <a:latin typeface="Trebuchet MS" panose="020B0603020202020204" pitchFamily="34" charset="0"/>
              </a:rPr>
              <a:t> – populacija se deli na grupe (npr. po uzrastu), pa se iz svake grupe slučajno bira proporcionalan broj jedinica.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sr-Latn-RS" altLang="sr-Latn-RS" sz="2800" b="1" dirty="0">
                <a:latin typeface="Trebuchet MS" panose="020B0603020202020204" pitchFamily="34" charset="0"/>
              </a:rPr>
              <a:t>Sistemsko uzorkovanje</a:t>
            </a:r>
            <a:r>
              <a:rPr lang="sr-Latn-RS" altLang="sr-Latn-RS" sz="2800" dirty="0">
                <a:latin typeface="Trebuchet MS" panose="020B0603020202020204" pitchFamily="34" charset="0"/>
              </a:rPr>
              <a:t> – bira se svaka n-ta jedinica iz spiska.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sr-Latn-RS" altLang="sr-Latn-RS" sz="2800" b="1" dirty="0" smtClean="0">
                <a:latin typeface="Trebuchet MS" panose="020B0603020202020204" pitchFamily="34" charset="0"/>
              </a:rPr>
              <a:t>Grupno </a:t>
            </a:r>
            <a:r>
              <a:rPr lang="sr-Latn-RS" altLang="sr-Latn-RS" sz="2800" b="1" dirty="0">
                <a:latin typeface="Trebuchet MS" panose="020B0603020202020204" pitchFamily="34" charset="0"/>
              </a:rPr>
              <a:t>(</a:t>
            </a:r>
            <a:r>
              <a:rPr lang="sr-Latn-RS" altLang="sr-Latn-RS" sz="2800" b="1" dirty="0" smtClean="0">
                <a:latin typeface="Trebuchet MS" panose="020B0603020202020204" pitchFamily="34" charset="0"/>
              </a:rPr>
              <a:t>klastersko) </a:t>
            </a:r>
            <a:r>
              <a:rPr lang="sr-Latn-RS" altLang="sr-Latn-RS" sz="2800" b="1" dirty="0">
                <a:latin typeface="Trebuchet MS" panose="020B0603020202020204" pitchFamily="34" charset="0"/>
              </a:rPr>
              <a:t>uzorkovanje</a:t>
            </a:r>
            <a:r>
              <a:rPr lang="sr-Latn-RS" altLang="sr-Latn-RS" sz="2800" dirty="0">
                <a:latin typeface="Trebuchet MS" panose="020B0603020202020204" pitchFamily="34" charset="0"/>
              </a:rPr>
              <a:t> – bira se nekoliko celih grupa (npr. naselja), pa se svi ili neki članovi iz tih grupa ispituju.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sr-Latn-RS" altLang="sr-Latn-RS" sz="20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351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53190" y="1714500"/>
            <a:ext cx="1634901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6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SINONIMI I SRODNI TERMINI ZA UZORKOVANJE</a:t>
            </a:r>
          </a:p>
          <a:p>
            <a:endParaRPr lang="sr-Latn-RS" sz="3600" b="1" dirty="0" smtClean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U zavisnosti od konteksta</a:t>
            </a:r>
            <a:r>
              <a:rPr lang="sr-Latn-RS" sz="3200" dirty="0" smtClean="0">
                <a:latin typeface="Trebuchet MS" panose="020B0603020202020204" pitchFamily="34" charset="0"/>
              </a:rPr>
              <a:t>, osim termina </a:t>
            </a:r>
            <a:r>
              <a:rPr lang="sr-Latn-RS" sz="3200" i="1" dirty="0">
                <a:latin typeface="Trebuchet MS" panose="020B0603020202020204" pitchFamily="34" charset="0"/>
              </a:rPr>
              <a:t>uzorkovanje</a:t>
            </a:r>
            <a:r>
              <a:rPr lang="sr-Latn-RS" sz="3200" dirty="0">
                <a:latin typeface="Trebuchet MS" panose="020B0603020202020204" pitchFamily="34" charset="0"/>
              </a:rPr>
              <a:t> mogu se koristiti i sledeći izrazi: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sr-Latn-RS" sz="3200" b="1" dirty="0">
                <a:latin typeface="Trebuchet MS" panose="020B0603020202020204" pitchFamily="34" charset="0"/>
              </a:rPr>
              <a:t>Izbor uzorka</a:t>
            </a:r>
            <a:r>
              <a:rPr lang="sr-Latn-RS" sz="3200" dirty="0">
                <a:latin typeface="Trebuchet MS" panose="020B0603020202020204" pitchFamily="34" charset="0"/>
              </a:rPr>
              <a:t> – opštiji izraz, često korišćen kao sinonim.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sr-Latn-RS" sz="3200" b="1" dirty="0" smtClean="0">
                <a:latin typeface="Trebuchet MS" panose="020B0603020202020204" pitchFamily="34" charset="0"/>
              </a:rPr>
              <a:t>Formiranje </a:t>
            </a:r>
            <a:r>
              <a:rPr lang="sr-Latn-RS" sz="3200" b="1" dirty="0">
                <a:latin typeface="Trebuchet MS" panose="020B0603020202020204" pitchFamily="34" charset="0"/>
              </a:rPr>
              <a:t>uzorka</a:t>
            </a:r>
            <a:r>
              <a:rPr lang="sr-Latn-RS" sz="3200" dirty="0">
                <a:latin typeface="Trebuchet MS" panose="020B0603020202020204" pitchFamily="34" charset="0"/>
              </a:rPr>
              <a:t> – koristi se u neformalnom govoru ili opisima.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sr-Latn-RS" sz="3200" b="1" dirty="0">
                <a:latin typeface="Trebuchet MS" panose="020B0603020202020204" pitchFamily="34" charset="0"/>
              </a:rPr>
              <a:t>Metoda izbora jedinica</a:t>
            </a:r>
            <a:r>
              <a:rPr lang="sr-Latn-RS" sz="3200" dirty="0">
                <a:latin typeface="Trebuchet MS" panose="020B0603020202020204" pitchFamily="34" charset="0"/>
              </a:rPr>
              <a:t> – naglašava metodološki pristup, čest u statistici.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sr-Latn-RS" sz="3200" b="1" dirty="0" smtClean="0">
                <a:latin typeface="Trebuchet MS" panose="020B0603020202020204" pitchFamily="34" charset="0"/>
              </a:rPr>
              <a:t>Prikupljanje jedinica </a:t>
            </a:r>
            <a:r>
              <a:rPr lang="sr-Latn-RS" sz="3200" b="1" dirty="0">
                <a:latin typeface="Trebuchet MS" panose="020B0603020202020204" pitchFamily="34" charset="0"/>
              </a:rPr>
              <a:t>uzorka</a:t>
            </a:r>
            <a:r>
              <a:rPr lang="sr-Latn-RS" sz="3200" dirty="0">
                <a:latin typeface="Trebuchet MS" panose="020B0603020202020204" pitchFamily="34" charset="0"/>
              </a:rPr>
              <a:t> – tipično za prirodne nauke, povremeno i u društvenim.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sr-Latn-RS" sz="3200" b="1" dirty="0">
                <a:latin typeface="Trebuchet MS" panose="020B0603020202020204" pitchFamily="34" charset="0"/>
              </a:rPr>
              <a:t>Sudsko </a:t>
            </a:r>
            <a:r>
              <a:rPr lang="sr-Latn-RS" sz="3200" b="1" dirty="0" smtClean="0">
                <a:latin typeface="Trebuchet MS" panose="020B0603020202020204" pitchFamily="34" charset="0"/>
              </a:rPr>
              <a:t>uzorkovanje</a:t>
            </a:r>
            <a:r>
              <a:rPr lang="sr-Latn-RS" sz="3200" dirty="0" smtClean="0">
                <a:latin typeface="Trebuchet MS" panose="020B0603020202020204" pitchFamily="34" charset="0"/>
              </a:rPr>
              <a:t> </a:t>
            </a:r>
            <a:r>
              <a:rPr lang="sr-Latn-RS" sz="3200" dirty="0">
                <a:latin typeface="Trebuchet MS" panose="020B0603020202020204" pitchFamily="34" charset="0"/>
              </a:rPr>
              <a:t>– uzorak se bira na osnovu stručne procene, a ne slučajno</a:t>
            </a:r>
            <a:r>
              <a:rPr lang="sr-Latn-RS" dirty="0">
                <a:latin typeface="Trebuchet MS" panose="020B0603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91730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4600" y="1257300"/>
            <a:ext cx="13258800" cy="8801100"/>
          </a:xfrm>
        </p:spPr>
        <p:txBody>
          <a:bodyPr/>
          <a:lstStyle/>
          <a:p>
            <a:pPr algn="just">
              <a:defRPr/>
            </a:pPr>
            <a:endParaRPr lang="sr-Latn-CS" sz="3000" dirty="0">
              <a:solidFill>
                <a:schemeClr val="accent4">
                  <a:lumMod val="10000"/>
                </a:schemeClr>
              </a:solidFill>
              <a:effectLst/>
              <a:latin typeface="Bookman Old Style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sr-Latn-CS" sz="3000" dirty="0">
              <a:solidFill>
                <a:schemeClr val="accent4">
                  <a:lumMod val="10000"/>
                </a:schemeClr>
              </a:solidFill>
              <a:effectLst/>
              <a:latin typeface="Bookman Old Style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sr-Latn-CS" sz="3000" dirty="0">
              <a:solidFill>
                <a:schemeClr val="accent4">
                  <a:lumMod val="10000"/>
                </a:schemeClr>
              </a:solidFill>
              <a:effectLst/>
              <a:latin typeface="Bookman Old Style" pitchFamily="18" charset="0"/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ü"/>
              <a:defRPr/>
            </a:pPr>
            <a:endParaRPr lang="sr-Latn-CS" sz="3000" dirty="0">
              <a:solidFill>
                <a:schemeClr val="accent4">
                  <a:lumMod val="10000"/>
                </a:schemeClr>
              </a:solidFill>
              <a:effectLst/>
              <a:latin typeface="Bookman Old Style" pitchFamily="18" charset="0"/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ü"/>
              <a:defRPr/>
            </a:pPr>
            <a:endParaRPr lang="sr-Latn-CS" sz="3000" dirty="0">
              <a:solidFill>
                <a:schemeClr val="accent4">
                  <a:lumMod val="10000"/>
                </a:schemeClr>
              </a:solidFill>
              <a:effectLst/>
              <a:latin typeface="Bookman Old Style" pitchFamily="18" charset="0"/>
              <a:cs typeface="Times New Roman" pitchFamily="18" charset="0"/>
            </a:endParaRPr>
          </a:p>
          <a:p>
            <a:pPr>
              <a:defRPr/>
            </a:pPr>
            <a:endParaRPr lang="en-US" dirty="0">
              <a:effectLst/>
              <a:latin typeface="Century Schoolbook" pitchFamily="18" charset="0"/>
            </a:endParaRPr>
          </a:p>
        </p:txBody>
      </p:sp>
      <p:sp>
        <p:nvSpPr>
          <p:cNvPr id="16387" name="Rounded Rectangle 3"/>
          <p:cNvSpPr>
            <a:spLocks noChangeArrowheads="1"/>
          </p:cNvSpPr>
          <p:nvPr/>
        </p:nvSpPr>
        <p:spPr bwMode="auto">
          <a:xfrm>
            <a:off x="838200" y="228600"/>
            <a:ext cx="16687800" cy="98902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defTabSz="13716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GB" altLang="en-US" sz="3600" b="1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U</a:t>
            </a:r>
            <a:r>
              <a:rPr lang="sr-Latn-RS" altLang="en-US" sz="3600" b="1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Z</a:t>
            </a:r>
            <a:r>
              <a:rPr lang="en-GB" altLang="en-US" sz="3600" b="1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ORKOVANJE </a:t>
            </a:r>
            <a:r>
              <a:rPr lang="sr-Latn-RS" altLang="en-US" sz="3600" b="1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( </a:t>
            </a:r>
            <a:r>
              <a:rPr lang="sr-Latn-CS" altLang="en-US" sz="3600" b="1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METODE ZA IZBOR JEDINICA U UZORAK)</a:t>
            </a:r>
          </a:p>
          <a:p>
            <a:pPr algn="ctr" defTabSz="13716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sr-Latn-RS" altLang="en-US" sz="28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 defTabSz="13716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sz="280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454820" y="3467099"/>
            <a:ext cx="5831679" cy="2344609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/>
          <a:lstStyle/>
          <a:p>
            <a:pPr algn="ctr"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sr-Latn-CS" sz="2400" b="1" u="sng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algn="ctr"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sr-Latn-CS" sz="2400" b="1" dirty="0" smtClean="0">
              <a:solidFill>
                <a:srgbClr val="000000"/>
              </a:solidFill>
              <a:latin typeface="Book Antiqua" pitchFamily="18" charset="0"/>
            </a:endParaRPr>
          </a:p>
          <a:p>
            <a:pPr algn="ctr" defTabSz="1371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sr-Latn-CS" sz="3600" b="1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U Z O R C I</a:t>
            </a:r>
          </a:p>
          <a:p>
            <a:pPr algn="ctr" defTabSz="1371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sr-Latn-CS" sz="3600" b="1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UZORKOVANJE</a:t>
            </a:r>
            <a:endParaRPr lang="en-US" sz="36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6390" name="Rounded Rectangle 8"/>
          <p:cNvSpPr>
            <a:spLocks noChangeArrowheads="1"/>
          </p:cNvSpPr>
          <p:nvPr/>
        </p:nvSpPr>
        <p:spPr bwMode="auto">
          <a:xfrm>
            <a:off x="838200" y="1524304"/>
            <a:ext cx="5584920" cy="2552396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defTabSz="13716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sr-Latn-CS" altLang="en-US" b="1" dirty="0" smtClean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algn="ctr" defTabSz="13716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sr-Latn-CS" altLang="en-US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1. SLUČAJNO </a:t>
            </a:r>
          </a:p>
          <a:p>
            <a:pPr algn="ctr" defTabSz="13716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sr-Latn-CS" altLang="en-US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UZORKOVANJE</a:t>
            </a:r>
            <a:endParaRPr lang="sr-Latn-CS" altLang="en-US" b="1" dirty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algn="ctr" defTabSz="13716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sr-Latn-CS" altLang="en-U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6391" name="Rounded Rectangle 9"/>
          <p:cNvSpPr>
            <a:spLocks noChangeArrowheads="1"/>
          </p:cNvSpPr>
          <p:nvPr/>
        </p:nvSpPr>
        <p:spPr bwMode="auto">
          <a:xfrm>
            <a:off x="838200" y="5630734"/>
            <a:ext cx="5676900" cy="4008566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defTabSz="13716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sr-Latn-CS" altLang="en-US" b="1" dirty="0" smtClean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algn="ctr" defTabSz="13716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sr-Latn-CS" altLang="en-US" b="1" dirty="0" smtClean="0">
              <a:solidFill>
                <a:srgbClr val="00B050"/>
              </a:solidFill>
              <a:latin typeface="Trebuchet MS" panose="020B0603020202020204" pitchFamily="34" charset="0"/>
            </a:endParaRPr>
          </a:p>
          <a:p>
            <a:pPr algn="ctr" defTabSz="13716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sr-Latn-CS" altLang="en-US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2. NAMERNO</a:t>
            </a:r>
          </a:p>
          <a:p>
            <a:pPr algn="ctr" defTabSz="13716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sr-Latn-CS" altLang="en-US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UZORKOVANJE</a:t>
            </a:r>
          </a:p>
          <a:p>
            <a:pPr algn="ctr" defTabSz="13716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sr-Latn-CS" altLang="en-US" b="1" dirty="0">
              <a:solidFill>
                <a:srgbClr val="00B050"/>
              </a:solidFill>
              <a:latin typeface="Trebuchet MS" panose="020B0603020202020204" pitchFamily="34" charset="0"/>
            </a:endParaRPr>
          </a:p>
          <a:p>
            <a:pPr algn="ctr" defTabSz="13716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sr-Latn-CS" altLang="en-US" b="1" dirty="0" smtClean="0">
              <a:solidFill>
                <a:srgbClr val="00B050"/>
              </a:solidFill>
              <a:latin typeface="Trebuchet MS" panose="020B0603020202020204" pitchFamily="34" charset="0"/>
            </a:endParaRPr>
          </a:p>
          <a:p>
            <a:pPr algn="ctr" defTabSz="13716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sr-Latn-CS" altLang="en-US" b="1" dirty="0" smtClean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algn="ctr" defTabSz="13716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sr-Latn-CS" altLang="en-US" sz="3600" b="1" dirty="0">
              <a:solidFill>
                <a:srgbClr val="00B0F0"/>
              </a:solidFill>
              <a:latin typeface="Trebuchet MS" panose="020B0603020202020204" pitchFamily="34" charset="0"/>
            </a:endParaRPr>
          </a:p>
        </p:txBody>
      </p:sp>
      <p:sp>
        <p:nvSpPr>
          <p:cNvPr id="16392" name="Rounded Rectangle 16"/>
          <p:cNvSpPr>
            <a:spLocks noChangeArrowheads="1"/>
          </p:cNvSpPr>
          <p:nvPr/>
        </p:nvSpPr>
        <p:spPr bwMode="auto">
          <a:xfrm>
            <a:off x="8431921" y="5726272"/>
            <a:ext cx="6567658" cy="97935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defTabSz="13716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sr-Latn-CS" altLang="en-US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2.1. KVOTA UZORCI</a:t>
            </a:r>
          </a:p>
          <a:p>
            <a:pPr algn="ctr" defTabSz="13716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sr-Latn-CS" altLang="en-US" sz="2000" dirty="0" smtClean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6393" name="Rounded Rectangle 17"/>
          <p:cNvSpPr>
            <a:spLocks noChangeArrowheads="1"/>
          </p:cNvSpPr>
          <p:nvPr/>
        </p:nvSpPr>
        <p:spPr bwMode="auto">
          <a:xfrm>
            <a:off x="8437815" y="6920405"/>
            <a:ext cx="6667201" cy="10287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defTabSz="13716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sr-Latn-CS" altLang="en-US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2.2. POGODNI UZORAK</a:t>
            </a:r>
            <a:endParaRPr lang="sr-Latn-CS" altLang="en-US" dirty="0" smtClean="0">
              <a:solidFill>
                <a:srgbClr val="00B050"/>
              </a:solidFill>
              <a:latin typeface="Trebuchet MS" panose="020B0603020202020204" pitchFamily="34" charset="0"/>
            </a:endParaRPr>
          </a:p>
          <a:p>
            <a:pPr algn="ctr" defTabSz="13716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sz="2000" u="sng" dirty="0" smtClean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 defTabSz="13716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sz="1650" dirty="0">
              <a:solidFill>
                <a:srgbClr val="000000"/>
              </a:solidFill>
              <a:latin typeface="Book Antiqua" panose="02040602050305030304" pitchFamily="18" charset="0"/>
            </a:endParaRPr>
          </a:p>
        </p:txBody>
      </p:sp>
      <p:sp>
        <p:nvSpPr>
          <p:cNvPr id="16394" name="Rounded Rectangle 18"/>
          <p:cNvSpPr>
            <a:spLocks noChangeArrowheads="1"/>
          </p:cNvSpPr>
          <p:nvPr/>
        </p:nvSpPr>
        <p:spPr bwMode="auto">
          <a:xfrm>
            <a:off x="8437816" y="8213651"/>
            <a:ext cx="6667200" cy="1101799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defTabSz="13716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sr-Latn-CS" altLang="en-US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2.3. UZORAK ZASNOVAN </a:t>
            </a:r>
          </a:p>
          <a:p>
            <a:pPr algn="ctr" defTabSz="13716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sr-Latn-CS" altLang="en-US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NA SUBJEKTIVNOM SUDU</a:t>
            </a:r>
            <a:endParaRPr lang="sr-Latn-CS" altLang="en-US" dirty="0" smtClean="0">
              <a:solidFill>
                <a:srgbClr val="00B050"/>
              </a:solidFill>
              <a:latin typeface="Trebuchet MS" panose="020B0603020202020204" pitchFamily="34" charset="0"/>
            </a:endParaRPr>
          </a:p>
        </p:txBody>
      </p:sp>
      <p:sp>
        <p:nvSpPr>
          <p:cNvPr id="16395" name="Rounded Rectangle 19"/>
          <p:cNvSpPr>
            <a:spLocks noChangeArrowheads="1"/>
          </p:cNvSpPr>
          <p:nvPr/>
        </p:nvSpPr>
        <p:spPr bwMode="auto">
          <a:xfrm>
            <a:off x="8437816" y="3093248"/>
            <a:ext cx="6667199" cy="140540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defTabSz="13716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sr-Latn-CS" altLang="en-US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1.2. KONTROLISANI </a:t>
            </a:r>
          </a:p>
          <a:p>
            <a:pPr algn="ctr" defTabSz="13716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sr-Latn-CS" altLang="en-US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SLUČAJNI UZORAK</a:t>
            </a:r>
            <a:endParaRPr lang="sr-Latn-CS" altLang="en-US" b="1" dirty="0">
              <a:solidFill>
                <a:srgbClr val="00B0F0"/>
              </a:solidFill>
              <a:latin typeface="Trebuchet MS" panose="020B0603020202020204" pitchFamily="34" charset="0"/>
            </a:endParaRPr>
          </a:p>
        </p:txBody>
      </p:sp>
      <p:sp>
        <p:nvSpPr>
          <p:cNvPr id="16396" name="Rounded Rectangle 20"/>
          <p:cNvSpPr>
            <a:spLocks noChangeArrowheads="1"/>
          </p:cNvSpPr>
          <p:nvPr/>
        </p:nvSpPr>
        <p:spPr bwMode="auto">
          <a:xfrm>
            <a:off x="8437815" y="1408150"/>
            <a:ext cx="6667200" cy="1350264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defTabSz="13716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sr-Latn-CS" altLang="en-US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1.1. PROSTI </a:t>
            </a:r>
          </a:p>
          <a:p>
            <a:pPr algn="ctr" defTabSz="13716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sr-Latn-CS" altLang="en-US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SLUČAJNI UZORAK</a:t>
            </a:r>
          </a:p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dirty="0">
              <a:solidFill>
                <a:srgbClr val="00B0F0"/>
              </a:solidFill>
              <a:latin typeface="Trebuchet MS" panose="020B0603020202020204" pitchFamily="34" charset="0"/>
            </a:endParaRPr>
          </a:p>
        </p:txBody>
      </p:sp>
      <p:sp>
        <p:nvSpPr>
          <p:cNvPr id="16397" name="Right Arrow 21"/>
          <p:cNvSpPr>
            <a:spLocks noChangeArrowheads="1"/>
          </p:cNvSpPr>
          <p:nvPr/>
        </p:nvSpPr>
        <p:spPr bwMode="auto">
          <a:xfrm>
            <a:off x="5867401" y="3248025"/>
            <a:ext cx="2952750" cy="800100"/>
          </a:xfrm>
          <a:prstGeom prst="rightArrow">
            <a:avLst>
              <a:gd name="adj1" fmla="val 50000"/>
              <a:gd name="adj2" fmla="val 78942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sz="27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98" name="Right Arrow 22"/>
          <p:cNvSpPr>
            <a:spLocks noChangeArrowheads="1"/>
          </p:cNvSpPr>
          <p:nvPr/>
        </p:nvSpPr>
        <p:spPr bwMode="auto">
          <a:xfrm>
            <a:off x="5867400" y="1791162"/>
            <a:ext cx="2891625" cy="783432"/>
          </a:xfrm>
          <a:prstGeom prst="rightArrow">
            <a:avLst>
              <a:gd name="adj1" fmla="val 50000"/>
              <a:gd name="adj2" fmla="val 78899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sz="27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99" name="Right Arrow 23"/>
          <p:cNvSpPr>
            <a:spLocks noChangeArrowheads="1"/>
          </p:cNvSpPr>
          <p:nvPr/>
        </p:nvSpPr>
        <p:spPr bwMode="auto">
          <a:xfrm rot="16200000">
            <a:off x="752630" y="3331996"/>
            <a:ext cx="1464161" cy="869157"/>
          </a:xfrm>
          <a:prstGeom prst="rightArrow">
            <a:avLst>
              <a:gd name="adj1" fmla="val 50000"/>
              <a:gd name="adj2" fmla="val 44583"/>
            </a:avLst>
          </a:prstGeom>
          <a:solidFill>
            <a:srgbClr val="00B0F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sz="27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400" name="Right Arrow 24"/>
          <p:cNvSpPr>
            <a:spLocks noChangeArrowheads="1"/>
          </p:cNvSpPr>
          <p:nvPr/>
        </p:nvSpPr>
        <p:spPr bwMode="auto">
          <a:xfrm rot="5400000">
            <a:off x="604713" y="5200524"/>
            <a:ext cx="1738565" cy="890588"/>
          </a:xfrm>
          <a:prstGeom prst="rightArrow">
            <a:avLst>
              <a:gd name="adj1" fmla="val 50000"/>
              <a:gd name="adj2" fmla="val 57708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sz="27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401" name="Right Arrow 25"/>
          <p:cNvSpPr>
            <a:spLocks noChangeArrowheads="1"/>
          </p:cNvSpPr>
          <p:nvPr/>
        </p:nvSpPr>
        <p:spPr bwMode="auto">
          <a:xfrm>
            <a:off x="6286499" y="5715000"/>
            <a:ext cx="2552701" cy="800100"/>
          </a:xfrm>
          <a:prstGeom prst="rightArrow">
            <a:avLst>
              <a:gd name="adj1" fmla="val 50000"/>
              <a:gd name="adj2" fmla="val 78942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sz="27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402" name="Right Arrow 26"/>
          <p:cNvSpPr>
            <a:spLocks noChangeArrowheads="1"/>
          </p:cNvSpPr>
          <p:nvPr/>
        </p:nvSpPr>
        <p:spPr bwMode="auto">
          <a:xfrm>
            <a:off x="6512720" y="7070651"/>
            <a:ext cx="2326480" cy="800100"/>
          </a:xfrm>
          <a:prstGeom prst="rightArrow">
            <a:avLst>
              <a:gd name="adj1" fmla="val 50000"/>
              <a:gd name="adj2" fmla="val 78942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sz="27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403" name="Right Arrow 27"/>
          <p:cNvSpPr>
            <a:spLocks noChangeArrowheads="1"/>
          </p:cNvSpPr>
          <p:nvPr/>
        </p:nvSpPr>
        <p:spPr bwMode="auto">
          <a:xfrm>
            <a:off x="6512720" y="8426302"/>
            <a:ext cx="2326480" cy="820238"/>
          </a:xfrm>
          <a:prstGeom prst="rightArrow">
            <a:avLst>
              <a:gd name="adj1" fmla="val 50000"/>
              <a:gd name="adj2" fmla="val 78943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sz="27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232975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916400" y="0"/>
            <a:ext cx="13633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2140" y="0"/>
            <a:ext cx="17145000" cy="9918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1. SLUČAJNO (PROBABILISTIČKO) UZORKOVANJE U </a:t>
            </a: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U ISTRAŽIVANJU TURISTIČKOG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TRŽIŠTA METODE I PRIMENA</a:t>
            </a:r>
            <a:b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</a:br>
            <a:endParaRPr lang="sr-Latn-RS" sz="2800" dirty="0" smtClean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Kod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slučajnog uzorka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svaka jedinica u populaciji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(npr. turista, hotel, agencija) ima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unapred poznatu verovatnoću da bude izabrana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uzorak.</a:t>
            </a:r>
            <a:b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Izbor se vrši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nasumično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ali na osnovu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principa teorije verovatnoće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 ne proizvoljno</a:t>
            </a: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2800" dirty="0" smtClean="0">
                <a:latin typeface="Trebuchet MS" panose="020B0603020202020204" pitchFamily="34" charset="0"/>
              </a:rPr>
              <a:t>Na </a:t>
            </a:r>
            <a:r>
              <a:rPr lang="sr-Latn-RS" sz="2800" dirty="0">
                <a:latin typeface="Trebuchet MS" panose="020B0603020202020204" pitchFamily="34" charset="0"/>
              </a:rPr>
              <a:t>osnovu teorije verovatnoće, uzorak treba da:</a:t>
            </a:r>
          </a:p>
          <a:p>
            <a:pPr marL="457200" lvl="0" indent="-457200">
              <a:buFont typeface="Courier New" panose="02070309020205020404" pitchFamily="49" charset="0"/>
              <a:buChar char="o"/>
            </a:pPr>
            <a:r>
              <a:rPr lang="sr-Latn-RS" sz="2800" dirty="0">
                <a:latin typeface="Trebuchet MS" panose="020B0603020202020204" pitchFamily="34" charset="0"/>
              </a:rPr>
              <a:t>sadrži više jedinica koje su </a:t>
            </a:r>
            <a:r>
              <a:rPr lang="sr-Latn-RS" sz="2800" b="1" dirty="0">
                <a:latin typeface="Trebuchet MS" panose="020B0603020202020204" pitchFamily="34" charset="0"/>
              </a:rPr>
              <a:t>najčešće u populaciji</a:t>
            </a:r>
            <a:endParaRPr lang="sr-Latn-RS" sz="2800" dirty="0">
              <a:latin typeface="Trebuchet MS" panose="020B0603020202020204" pitchFamily="34" charset="0"/>
            </a:endParaRPr>
          </a:p>
          <a:p>
            <a:pPr marL="457200" lvl="0" indent="-457200">
              <a:buFont typeface="Courier New" panose="02070309020205020404" pitchFamily="49" charset="0"/>
              <a:buChar char="o"/>
            </a:pPr>
            <a:r>
              <a:rPr lang="sr-Latn-RS" sz="2800" dirty="0">
                <a:latin typeface="Trebuchet MS" panose="020B0603020202020204" pitchFamily="34" charset="0"/>
              </a:rPr>
              <a:t>sadrži manje jedinica koje su </a:t>
            </a:r>
            <a:r>
              <a:rPr lang="sr-Latn-RS" sz="2800" b="1" dirty="0">
                <a:latin typeface="Trebuchet MS" panose="020B0603020202020204" pitchFamily="34" charset="0"/>
              </a:rPr>
              <a:t>ređe </a:t>
            </a:r>
            <a:r>
              <a:rPr lang="sr-Latn-RS" sz="2800" b="1" dirty="0" smtClean="0">
                <a:latin typeface="Trebuchet MS" panose="020B0603020202020204" pitchFamily="34" charset="0"/>
              </a:rPr>
              <a:t>zastupljene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Ova 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metoda se koristi kada imamo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konačnu i jasno definisanu populaciju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 kada želimo da obezbedimo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nepristrasno uzorkovanje</a:t>
            </a: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Može biti prost slučajni i kontrolisani slučajni uzorak,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2800" b="1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Primer:</a:t>
            </a:r>
            <a:endParaRPr lang="sr-Latn-RS" sz="2800" b="1" dirty="0">
              <a:solidFill>
                <a:srgbClr val="00B0F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Ako istražujemo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nivo zadovoljstva gostiju u hotelima u </a:t>
            </a:r>
            <a:r>
              <a:rPr lang="sr-Latn-RS" sz="28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Srbiji</a:t>
            </a: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imamo listu od 500 hotela,</a:t>
            </a:r>
            <a:b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 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 liste možemo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nasumično izabrati 50 hotela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kod kojih ćemo sprovesti </a:t>
            </a: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istraživanje.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Svaki 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hotel iz liste ima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jednaku i poznatu šansu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bude deo uzorka.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ZAŠTO KORISTITI SLUČAJNI UZORAK U TURIZMU?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Obezbeđuje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reprezentativne i pouzdane podatke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Smanjuje pristrasnost u izboru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Pogodan za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istraživanja turista, turističkih agencija, destinacija, promotivnih kampanja</a:t>
            </a:r>
            <a:endParaRPr lang="sr-Latn-RS" sz="28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075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 bwMode="auto">
          <a:xfrm>
            <a:off x="838200" y="514350"/>
            <a:ext cx="16191836" cy="2114549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/>
          <a:lstStyle/>
          <a:p>
            <a:pPr algn="ctr" defTabSz="13716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sr-Latn-CS" sz="2800" b="1" dirty="0">
                <a:solidFill>
                  <a:schemeClr val="tx1"/>
                </a:solidFill>
                <a:latin typeface="Trebuchet MS" panose="020B0603020202020204" pitchFamily="34" charset="0"/>
              </a:rPr>
              <a:t>             </a:t>
            </a:r>
            <a:endParaRPr lang="sr-Latn-CS" sz="2800" b="1" dirty="0" smtClean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algn="ctr" defTabSz="13716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sr-Latn-CS" sz="36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SLUČAJNI </a:t>
            </a:r>
            <a:r>
              <a:rPr lang="sr-Latn-CS" sz="3600" b="1" dirty="0">
                <a:solidFill>
                  <a:srgbClr val="00B0F0"/>
                </a:solidFill>
                <a:latin typeface="Trebuchet MS" panose="020B0603020202020204" pitchFamily="34" charset="0"/>
              </a:rPr>
              <a:t>(PROBABILISTIČKI) </a:t>
            </a:r>
            <a:r>
              <a:rPr lang="sr-Latn-CS" sz="36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UZORCI/UZORKOVANJE</a:t>
            </a:r>
            <a:endParaRPr lang="sr-Latn-CS" sz="3600" b="1" dirty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algn="ctr" defTabSz="13716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sr-Latn-RS" sz="36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Najčešće se korisze u istraživanjima turističkog tržišta</a:t>
            </a:r>
          </a:p>
          <a:p>
            <a:pPr algn="ctr" defTabSz="13716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3600" b="1" dirty="0">
              <a:solidFill>
                <a:srgbClr val="00B0F0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2667000" y="5676900"/>
            <a:ext cx="4724400" cy="1894367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sr-Latn-CS" sz="3200" b="1" dirty="0" smtClean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algn="ctr" defTabSz="1371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sr-Latn-C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1.1.1. Uzorke </a:t>
            </a:r>
            <a:r>
              <a:rPr lang="sr-Latn-C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bez ponavljanja</a:t>
            </a:r>
          </a:p>
          <a:p>
            <a:pPr algn="ctr" defTabSz="1371600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endParaRPr lang="sr-Latn-CS" sz="3200" b="1" u="sng" dirty="0">
              <a:solidFill>
                <a:srgbClr val="00B0F0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8305800" y="2836234"/>
            <a:ext cx="9372600" cy="1485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sr-Latn-CS" sz="3200" b="1" dirty="0" smtClean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algn="ctr" defTabSz="1371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sr-Latn-C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1.2 .KONTROLISANI </a:t>
            </a:r>
            <a:r>
              <a:rPr lang="sr-Latn-C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UZORCI </a:t>
            </a:r>
          </a:p>
          <a:p>
            <a:pPr algn="ctr"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sr-Latn-C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sr-Latn-CS" sz="2100" b="1" dirty="0">
              <a:solidFill>
                <a:srgbClr val="000000"/>
              </a:solidFill>
              <a:latin typeface="Book Antiqua" pitchFamily="18" charset="0"/>
            </a:endParaRPr>
          </a:p>
          <a:p>
            <a:pPr algn="ctr"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sr-Latn-CS" sz="2100" b="1" dirty="0">
              <a:solidFill>
                <a:srgbClr val="000000"/>
              </a:solidFill>
              <a:latin typeface="Book Antiqua" pitchFamily="18" charset="0"/>
            </a:endParaRPr>
          </a:p>
          <a:p>
            <a:pPr algn="ctr"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100" b="1" dirty="0">
              <a:solidFill>
                <a:srgbClr val="000000"/>
              </a:solidFill>
              <a:latin typeface="Book Antiqua" pitchFamily="18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8500288" y="4859743"/>
            <a:ext cx="6663512" cy="91661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defTabSz="1371600" fontAlgn="base">
              <a:spcBef>
                <a:spcPct val="0"/>
              </a:spcBef>
              <a:spcAft>
                <a:spcPct val="0"/>
              </a:spcAft>
            </a:pPr>
            <a:r>
              <a:rPr lang="sr-Latn-CS" alt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1.2.1.Stratifikovani </a:t>
            </a:r>
            <a:r>
              <a:rPr lang="sr-Latn-CS" alt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uzorak</a:t>
            </a:r>
          </a:p>
          <a:p>
            <a:pPr algn="ctr" defTabSz="1371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endParaRPr lang="sr-Latn-CS" altLang="sr-Latn-RS" sz="3200" dirty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algn="ctr" defTabSz="1371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AutoNum type="arabicPeriod" startAt="2"/>
            </a:pPr>
            <a:endParaRPr lang="sr-Latn-CS" altLang="sr-Latn-RS" sz="3200" b="1" dirty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algn="ctr" defTabSz="1371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endParaRPr lang="sr-Latn-CS" altLang="sr-Latn-RS" sz="3200" dirty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algn="ctr" defTabSz="1371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</a:pPr>
            <a:endParaRPr lang="sr-Latn-CS" altLang="sr-Latn-RS" sz="3200" b="1" u="sng" dirty="0">
              <a:solidFill>
                <a:srgbClr val="00B0F0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838200" y="2836235"/>
            <a:ext cx="6934200" cy="2093286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sr-Latn-CS" sz="3200" b="1" dirty="0" smtClean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algn="ctr" defTabSz="1371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sr-Latn-C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1.1.PROSTI  </a:t>
            </a:r>
          </a:p>
          <a:p>
            <a:pPr algn="ctr" defTabSz="1371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sr-Latn-C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SLUČAJNI  UZORCI</a:t>
            </a:r>
            <a:endParaRPr lang="sr-Latn-CS" sz="3200" b="1" dirty="0">
              <a:solidFill>
                <a:srgbClr val="00B0F0"/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838200" y="7810500"/>
            <a:ext cx="6553200" cy="1752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defTabSz="1371600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endParaRPr lang="sr-Latn-CS" sz="3200" b="1" u="sng" dirty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algn="ctr" defTabSz="1371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sr-Latn-C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1.1.2. Uzorke </a:t>
            </a:r>
            <a:r>
              <a:rPr lang="en-US" sz="3200" b="1" dirty="0" err="1">
                <a:solidFill>
                  <a:srgbClr val="00B0F0"/>
                </a:solidFill>
                <a:latin typeface="Trebuchet MS" panose="020B0603020202020204" pitchFamily="34" charset="0"/>
              </a:rPr>
              <a:t>sa</a:t>
            </a:r>
            <a:r>
              <a:rPr lang="sr-Latn-C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 </a:t>
            </a:r>
            <a:r>
              <a:rPr lang="sr-Latn-C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ponavljanja</a:t>
            </a:r>
          </a:p>
          <a:p>
            <a:pPr algn="ctr" defTabSz="1371600" fontAlgn="base">
              <a:spcBef>
                <a:spcPct val="0"/>
              </a:spcBef>
              <a:spcAft>
                <a:spcPct val="0"/>
              </a:spcAft>
              <a:defRPr/>
            </a:pPr>
            <a:endParaRPr lang="sr-Latn-CS" sz="3200" b="1" dirty="0">
              <a:solidFill>
                <a:srgbClr val="00B0F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9260294" y="6711802"/>
            <a:ext cx="6970306" cy="85946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defTabSz="1371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r>
              <a:rPr lang="sr-Latn-CS" alt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1.2.2. Višeetapni </a:t>
            </a:r>
            <a:r>
              <a:rPr lang="sr-Latn-CS" alt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uzorak </a:t>
            </a:r>
            <a:endParaRPr lang="sr-Latn-CS" altLang="sr-Latn-RS" sz="3200" b="1" dirty="0" smtClean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algn="ctr" defTabSz="1371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AutoNum type="arabicPeriod" startAt="2"/>
            </a:pPr>
            <a:endParaRPr lang="sr-Latn-CS" altLang="sr-Latn-RS" sz="3200" b="1" dirty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algn="ctr" defTabSz="1371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endParaRPr lang="sr-Latn-CS" altLang="sr-Latn-RS" sz="3200" dirty="0">
              <a:solidFill>
                <a:srgbClr val="00B0F0"/>
              </a:solidFill>
              <a:latin typeface="Trebuchet MS" panose="020B0603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8305800" y="8703635"/>
            <a:ext cx="9372600" cy="85946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defTabSz="1371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r>
              <a:rPr lang="sr-Latn-CS" alt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1.2.3</a:t>
            </a:r>
            <a:r>
              <a:rPr lang="sr-Latn-CS" alt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. Sistematski uzorak</a:t>
            </a:r>
          </a:p>
          <a:p>
            <a:pPr algn="ctr" defTabSz="1371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endParaRPr lang="sr-Latn-CS" altLang="sr-Latn-RS" sz="3200" dirty="0">
              <a:solidFill>
                <a:srgbClr val="00B0F0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Down Arrow 1"/>
          <p:cNvSpPr/>
          <p:nvPr/>
        </p:nvSpPr>
        <p:spPr bwMode="auto">
          <a:xfrm>
            <a:off x="5638800" y="4859743"/>
            <a:ext cx="1143000" cy="1056168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Down Arrow 2"/>
          <p:cNvSpPr/>
          <p:nvPr/>
        </p:nvSpPr>
        <p:spPr bwMode="auto">
          <a:xfrm>
            <a:off x="1219200" y="4686300"/>
            <a:ext cx="1066800" cy="3581400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Down Arrow 11"/>
          <p:cNvSpPr/>
          <p:nvPr/>
        </p:nvSpPr>
        <p:spPr bwMode="auto">
          <a:xfrm>
            <a:off x="8500288" y="3905028"/>
            <a:ext cx="721906" cy="1524000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Down Arrow 12"/>
          <p:cNvSpPr/>
          <p:nvPr/>
        </p:nvSpPr>
        <p:spPr bwMode="auto">
          <a:xfrm>
            <a:off x="15163800" y="4133850"/>
            <a:ext cx="838200" cy="3086100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Down Arrow 13"/>
          <p:cNvSpPr/>
          <p:nvPr/>
        </p:nvSpPr>
        <p:spPr bwMode="auto">
          <a:xfrm>
            <a:off x="16459200" y="4133849"/>
            <a:ext cx="789432" cy="4569785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883168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916400" y="0"/>
            <a:ext cx="13633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71600" y="647700"/>
            <a:ext cx="15392400" cy="9174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1.1. PROSTI SLUČAJNI UZORAK  KAO METODA SLUČAJNOG UZORKOVANJA</a:t>
            </a:r>
          </a:p>
          <a:p>
            <a:endParaRPr lang="sr-Latn-RS" sz="3200" b="1" dirty="0" smtClean="0">
              <a:solidFill>
                <a:srgbClr val="00B0F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Prosti 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slučajni uzorak se koristi kada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svaka jedinica u populaciji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(npr. turista, agencija, hotel) ima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jednaku i poznatu verovatnoću da bude izabrana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uzorak.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znači da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svaka moguća kombinacija jedinica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(npr. grupa od 100 turista iz populacije od 1.000) ima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istu šansu da bude deo istraživanja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 ta šansa nije nula.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Ova 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metoda je najpogodnija kada je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populacija relativno homogena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tj. kada se svi članovi populacije ne razlikuju značajno po karakteristikama koje su predmet istraživanja.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Primer:</a:t>
            </a:r>
            <a:endParaRPr lang="sr-Latn-RS" sz="2800" b="1" dirty="0">
              <a:solidFill>
                <a:srgbClr val="00B0F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Ako želimo da ispitamo </a:t>
            </a:r>
            <a:r>
              <a:rPr lang="sr-Latn-RS" sz="28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zadovoljstvo srpskih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turista koji su letovali u Grčkoj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 imamo bazu od 1.000 turista koji su putovali u toj sezoni,</a:t>
            </a:r>
            <a:b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uz pomoć prostog slučajnog uzorka bismo, na primer,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nasumično izabrali 100 turista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kontaktirali ih za anketu.</a:t>
            </a:r>
            <a:b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Svaki turista iz baze ima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jednaku šansu da bude odabran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PREDNOSTI:</a:t>
            </a:r>
            <a:endParaRPr lang="sr-Latn-RS" sz="3200" dirty="0" smtClean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Jednostavan 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 razumevanje i </a:t>
            </a: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sprovođenje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Pogodan 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 digitalne baze podataka i automatsko </a:t>
            </a: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izvlačenje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Omogućava 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nepristrasno uzorkovanje</a:t>
            </a:r>
            <a:endParaRPr lang="sr-Latn-RS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3988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916400" y="0"/>
            <a:ext cx="13633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" y="520865"/>
            <a:ext cx="17221200" cy="87786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VRSTE PROSTIH SLUČAJNIH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UZORAKA</a:t>
            </a:r>
            <a:endParaRPr lang="sr-Latn-RS" sz="3200" b="1" dirty="0">
              <a:solidFill>
                <a:srgbClr val="00B0F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2800" b="1" i="1" dirty="0" smtClean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1.1.1. </a:t>
            </a:r>
            <a:r>
              <a:rPr lang="sr-Latn-RS" sz="2800" i="1" dirty="0" smtClean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Uzorkovanje </a:t>
            </a:r>
            <a:r>
              <a:rPr lang="sr-Latn-RS" sz="2800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bez </a:t>
            </a:r>
            <a:r>
              <a:rPr lang="sr-Latn-RS" sz="2800" i="1" dirty="0" smtClean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ponavljanja</a:t>
            </a:r>
            <a:endParaRPr lang="sr-Latn-RS" sz="2800" b="1" i="1" dirty="0" smtClean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Element 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izabran u prvom izvlačenju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 vraća se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populaciju</a:t>
            </a:r>
          </a:p>
          <a:p>
            <a:pPr marL="457200" indent="-45720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Sledeći 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elementi se biraju iz preostalog dela </a:t>
            </a: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populacije</a:t>
            </a:r>
          </a:p>
          <a:p>
            <a:pPr marL="457200" indent="-45720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sr-Latn-RS" sz="28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Koristi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češće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turizmu jer svaka jedinica donosi novu informaciju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sr-Latn-RS" sz="2800" b="1" dirty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Primer: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 baze od 1.000 turista koji su letovali na Jadranu, nasumično biramo 100 različitih ispitanika – bez </a:t>
            </a: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ponavljanja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2800" i="1" dirty="0" smtClean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1.1.2. Uzorkovanje </a:t>
            </a:r>
            <a:r>
              <a:rPr lang="sr-Latn-RS" sz="2800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 </a:t>
            </a:r>
            <a:r>
              <a:rPr lang="sr-Latn-RS" sz="2800" i="1" dirty="0" smtClean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ponavljanjem</a:t>
            </a:r>
            <a:endParaRPr lang="sr-Latn-RS" sz="2800" b="1" i="1" dirty="0" smtClean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Nakon 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izbora, jedinica se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vraća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populaciju pre sledećeg </a:t>
            </a: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izbora</a:t>
            </a:r>
          </a:p>
          <a:p>
            <a:pPr marL="457200" indent="-45720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Isti 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element može biti izabran više puta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sr-Latn-RS" sz="2800" b="1" dirty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Primer: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Kod online ankete gde sistem nasumično bira ispitanike iz velike baze — isti turista može dobiti poziv za učešće više puta</a:t>
            </a: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ZAŠTO </a:t>
            </a:r>
            <a:r>
              <a:rPr lang="sr-Latn-RS" sz="28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SE U TURIZMU NAJČEŠĆE KORISTI </a:t>
            </a: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UZORKOVANJE </a:t>
            </a:r>
            <a:r>
              <a:rPr lang="sr-Latn-RS" sz="28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BEZ </a:t>
            </a: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PONAVLJANJA?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Populacije 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 velike (turisti, hoteli, </a:t>
            </a: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agencije)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Efikasnije 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informativnije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Omogućava 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reprezentativne i nepristrasne rezultate</a:t>
            </a:r>
            <a:endParaRPr lang="sr-Latn-RS" sz="28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6777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916400" y="0"/>
            <a:ext cx="13633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266700"/>
            <a:ext cx="17297400" cy="10232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1.2. KONTROLISANI SLUČAJNI UZORAK </a:t>
            </a: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KAO METODA SLUČAJNOG UZORKOVANJA</a:t>
            </a:r>
          </a:p>
          <a:p>
            <a:endParaRPr lang="sr-Latn-RS" sz="3200" b="1" dirty="0" smtClean="0">
              <a:solidFill>
                <a:srgbClr val="00B0F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Kod 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kontrolisanog (ili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stratifikovanog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uzorka,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svaka jedinica u populaciji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(npr. turista, hotel, agencija) ima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poznatu verovatnoću da bude izabrana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ali ta verovatnoća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nije nužno jednaka za sve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sr-Latn-RS" sz="2800" dirty="0">
                <a:latin typeface="Trebuchet MS" panose="020B0603020202020204" pitchFamily="34" charset="0"/>
              </a:rPr>
              <a:t>Kontrolisani slučajni uzorci pružaju </a:t>
            </a:r>
            <a:r>
              <a:rPr lang="sr-Latn-RS" sz="2800" b="1" dirty="0">
                <a:latin typeface="Trebuchet MS" panose="020B0603020202020204" pitchFamily="34" charset="0"/>
              </a:rPr>
              <a:t>veću tačnost i relevantnost</a:t>
            </a:r>
            <a:r>
              <a:rPr lang="sr-Latn-RS" sz="2800" dirty="0">
                <a:latin typeface="Trebuchet MS" panose="020B0603020202020204" pitchFamily="34" charset="0"/>
              </a:rPr>
              <a:t> kada se istražuju kompleksne, raznovrsne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(heterogena)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2800" dirty="0" smtClean="0">
                <a:latin typeface="Trebuchet MS" panose="020B0603020202020204" pitchFamily="34" charset="0"/>
              </a:rPr>
              <a:t>populacije u turizmu,</a:t>
            </a: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tj. kada se jedinice razlikuju po nekom važnom svojstvu </a:t>
            </a: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(npr. destinaciji putovanja, vrsti smeštaja, starosnoj grupi...).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Zbog 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toga se populacija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deli na manje, slične grupe (podskupove ili stratume)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prema tim karakteristikama, a zatim se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 svake grupe posebno uzima uzorak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Na taj način se smanjuje razlika među ispitanicima unutar grupe i povećava preciznost istraživanja.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Primer:</a:t>
            </a:r>
            <a:endParaRPr lang="sr-Latn-RS" sz="2800" b="1" dirty="0">
              <a:solidFill>
                <a:srgbClr val="00B0F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Ako istražujemo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zadovoljstvo turista u Srbiji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 znamo da turisti dolaze iz različitih regiona (npr. Beograd, Vojvodina, jug Srbije),</a:t>
            </a:r>
            <a:b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onda možemo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podeliti populaciju po regionima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iz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svake grupe uzeti uzorak proporcionalno broju turista iz tog regiona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taj način ćemo osigurati da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svi delovi tržišta budu zastupljeni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da rezultati budu reprezentativniji.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PREDNOSTI: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Veća 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preciznost u </a:t>
            </a: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rezultatima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Omogućava 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poređenje među </a:t>
            </a: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podgrupama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Prikladno 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 kompleksne i raznolike populacije u turizmu</a:t>
            </a:r>
            <a:endParaRPr lang="sr-Latn-RS" sz="28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7677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916400" y="0"/>
            <a:ext cx="13633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114300"/>
            <a:ext cx="17602200" cy="9138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VRSTE KONTROLISANIH SLUČAJNIH UZORAKA </a:t>
            </a: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U ISTRAŽIVANJU TURISTIČKOG TRŽIŠTA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1.2.1. </a:t>
            </a:r>
            <a:r>
              <a:rPr lang="sr-Latn-RS" sz="28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STRATIFIKOVANI </a:t>
            </a: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UZORAK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sr-Latn-RS" sz="24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Populacija </a:t>
            </a:r>
            <a:r>
              <a:rPr lang="sr-Latn-RS" sz="24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</a:t>
            </a:r>
            <a:r>
              <a:rPr lang="sr-Latn-RS" sz="24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najpre deli </a:t>
            </a:r>
            <a:r>
              <a:rPr lang="sr-Latn-RS" sz="24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</a:t>
            </a:r>
            <a:r>
              <a:rPr lang="sr-Latn-RS" sz="24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stratume</a:t>
            </a:r>
            <a:r>
              <a:rPr lang="sr-Latn-RS" sz="24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(podgrupe) po važnim </a:t>
            </a:r>
            <a:r>
              <a:rPr lang="sr-Latn-RS" sz="24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karakteristikama</a:t>
            </a:r>
            <a:r>
              <a:rPr lang="sr-Latn-RS" sz="24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24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(npr</a:t>
            </a:r>
            <a:r>
              <a:rPr lang="sr-Latn-RS" sz="24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sr-Latn-RS" sz="24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destinacija </a:t>
            </a:r>
            <a:r>
              <a:rPr lang="sr-Latn-RS" sz="24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putovanja, vrsta smeštaja, starosna grupa </a:t>
            </a:r>
            <a:r>
              <a:rPr lang="sr-Latn-RS" sz="24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turista). Zatim se iz </a:t>
            </a:r>
            <a:r>
              <a:rPr lang="sr-Latn-RS" sz="24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svakog stratuma </a:t>
            </a:r>
            <a:r>
              <a:rPr lang="sr-Latn-RS" sz="24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nasumično</a:t>
            </a:r>
            <a:r>
              <a:rPr lang="sr-Latn-RS" sz="24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biraju jedinice uzorak.</a:t>
            </a:r>
            <a:endParaRPr lang="sr-Latn-RS" sz="24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400" b="1" i="1" dirty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Zašto se često korist u istraživanju turističkog </a:t>
            </a:r>
            <a:r>
              <a:rPr lang="sr-Latn-RS" sz="2400" b="1" i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tržištai?</a:t>
            </a:r>
            <a:r>
              <a:rPr lang="sr-Latn-RS" sz="24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24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Zato što povećava </a:t>
            </a:r>
            <a:r>
              <a:rPr lang="sr-Latn-RS" sz="24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reprezentativnost  i </a:t>
            </a:r>
            <a:r>
              <a:rPr lang="sr-Latn-RS" sz="24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mogućava </a:t>
            </a:r>
            <a:r>
              <a:rPr lang="sr-Latn-RS" sz="24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preciznije poređenje između </a:t>
            </a:r>
            <a:r>
              <a:rPr lang="sr-Latn-RS" sz="24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podgrupa.</a:t>
            </a:r>
            <a:endParaRPr lang="sr-Latn-RS" sz="24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sr-Latn-RS" sz="24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24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Primer:</a:t>
            </a:r>
            <a:r>
              <a:rPr lang="sr-Latn-RS" sz="24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Istraživanje zadovoljstva turista u Srbiji → stratumi: doma</a:t>
            </a:r>
            <a:r>
              <a:rPr lang="sr-Latn-RS" sz="2400" dirty="0" smtClean="0">
                <a:latin typeface="Trebuchet MS" panose="020B0603020202020204" pitchFamily="34" charset="0"/>
                <a:ea typeface="Calibri" panose="020F0502020204030204" pitchFamily="34" charset="0"/>
                <a:cs typeface="Trebuchet MS" panose="020B0603020202020204" pitchFamily="34" charset="0"/>
              </a:rPr>
              <a:t>ć</a:t>
            </a:r>
            <a:r>
              <a:rPr lang="sr-Latn-RS" sz="24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turisti, strani turisti → iz svakog stratuma se biraju jedimice za uzorak.</a:t>
            </a:r>
          </a:p>
          <a:p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1.2.2. </a:t>
            </a:r>
            <a:r>
              <a:rPr lang="sr-Latn-RS" sz="28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VIŠEETAPNI UZORAK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sr-Latn-RS" sz="24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Populacija se deli na </a:t>
            </a:r>
            <a:r>
              <a:rPr lang="sr-Latn-RS" sz="24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veće jedinice</a:t>
            </a:r>
            <a:r>
              <a:rPr lang="sr-Latn-RS" sz="24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(npr. gradovi, hoteli), a zatim se iz njih </a:t>
            </a:r>
            <a:r>
              <a:rPr lang="sr-Latn-RS" sz="24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dalje bira</a:t>
            </a:r>
            <a:r>
              <a:rPr lang="sr-Latn-RS" sz="24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uzorak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sr-Latn-RS" sz="24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Omogućava </a:t>
            </a:r>
            <a:r>
              <a:rPr lang="sr-Latn-RS" sz="24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logistički jednostavnije</a:t>
            </a:r>
            <a:r>
              <a:rPr lang="sr-Latn-RS" sz="24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sr-Latn-RS" sz="24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jeftinije</a:t>
            </a:r>
            <a:r>
              <a:rPr lang="sr-Latn-RS" sz="24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sprovođenje istraživanja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4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2400" i="1" dirty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Kada</a:t>
            </a:r>
            <a:r>
              <a:rPr lang="sr-Latn-RS" sz="2400" dirty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</a:t>
            </a:r>
            <a:r>
              <a:rPr lang="sr-Latn-RS" sz="2400" i="1" dirty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2400" i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koristi?</a:t>
            </a:r>
            <a:r>
              <a:rPr lang="sr-Latn-RS" sz="2400" dirty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24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Kada se istražuju </a:t>
            </a:r>
            <a:r>
              <a:rPr lang="sr-Latn-RS" sz="24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veće teritorije</a:t>
            </a:r>
            <a:r>
              <a:rPr lang="sr-Latn-RS" sz="24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ili </a:t>
            </a:r>
            <a:r>
              <a:rPr lang="sr-Latn-RS" sz="24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veliki broj </a:t>
            </a:r>
            <a:r>
              <a:rPr lang="sr-Latn-RS" sz="24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aktera. </a:t>
            </a:r>
            <a:r>
              <a:rPr lang="sr-Latn-RS" sz="24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Pogodno za sprovođenje </a:t>
            </a:r>
            <a:r>
              <a:rPr lang="sr-Latn-RS" sz="24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terenskih istraživanja.</a:t>
            </a:r>
            <a:endParaRPr lang="sr-Latn-RS" sz="24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sr-Latn-RS" sz="24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2400" b="1" i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Primer:</a:t>
            </a:r>
            <a:r>
              <a:rPr lang="sr-Latn-RS" sz="24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Istraživanje </a:t>
            </a:r>
            <a:r>
              <a:rPr lang="sr-Latn-RS" sz="24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turista u planinskim centrima → prvo biramo nasumi</a:t>
            </a:r>
            <a:r>
              <a:rPr lang="sr-Latn-RS" sz="2400" dirty="0">
                <a:latin typeface="Trebuchet MS" panose="020B0603020202020204" pitchFamily="34" charset="0"/>
                <a:ea typeface="Calibri" panose="020F0502020204030204" pitchFamily="34" charset="0"/>
                <a:cs typeface="Trebuchet MS" panose="020B0603020202020204" pitchFamily="34" charset="0"/>
              </a:rPr>
              <a:t>č</a:t>
            </a:r>
            <a:r>
              <a:rPr lang="sr-Latn-RS" sz="24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 destinacije → zatim biramo hotele → zatim goste</a:t>
            </a:r>
          </a:p>
          <a:p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1.2.3</a:t>
            </a:r>
            <a:r>
              <a:rPr lang="sr-Latn-RS" sz="28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. SISTEMATSKI </a:t>
            </a: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UZORAK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sr-Latn-RS" sz="24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Elementi </a:t>
            </a:r>
            <a:r>
              <a:rPr lang="sr-Latn-RS" sz="24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biraju po </a:t>
            </a:r>
            <a:r>
              <a:rPr lang="sr-Latn-RS" sz="24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redosledu</a:t>
            </a:r>
            <a:r>
              <a:rPr lang="sr-Latn-RS" sz="24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(npr. svaki 10. turista sa spiska </a:t>
            </a:r>
            <a:r>
              <a:rPr lang="sr-Latn-RS" sz="24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rezervacija)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sr-Latn-RS" sz="24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Počinje </a:t>
            </a:r>
            <a:r>
              <a:rPr lang="sr-Latn-RS" sz="24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od slučajno izabranog broja, a zatim se uzima svaki n-ti element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4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sr-Latn-RS" sz="2400" dirty="0" smtClean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400" i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Zašto </a:t>
            </a:r>
            <a:r>
              <a:rPr lang="sr-Latn-RS" sz="2400" i="1" dirty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</a:t>
            </a:r>
            <a:r>
              <a:rPr lang="sr-Latn-RS" sz="2400" i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koristi?</a:t>
            </a:r>
            <a:r>
              <a:rPr lang="sr-Latn-RS" sz="2400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24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Zbog j</a:t>
            </a:r>
            <a:r>
              <a:rPr lang="sr-Latn-RS" sz="24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ednostavne primene</a:t>
            </a:r>
            <a:r>
              <a:rPr lang="sr-Latn-RS" sz="24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efikasnosti </a:t>
            </a:r>
            <a:r>
              <a:rPr lang="sr-Latn-RS" sz="24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kada imamo </a:t>
            </a:r>
            <a:r>
              <a:rPr lang="sr-Latn-RS" sz="24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uređene baze podataka</a:t>
            </a:r>
            <a:endParaRPr lang="sr-Latn-RS" sz="24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sr-Latn-RS" sz="24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2400" b="1" i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Primer:</a:t>
            </a:r>
            <a:r>
              <a:rPr lang="sr-Latn-RS" sz="24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Ispitivanje </a:t>
            </a:r>
            <a:r>
              <a:rPr lang="sr-Latn-RS" sz="24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zadovoljstva gostiju iz e-mail baze → slu</a:t>
            </a:r>
            <a:r>
              <a:rPr lang="sr-Latn-RS" sz="2400" dirty="0">
                <a:latin typeface="Trebuchet MS" panose="020B0603020202020204" pitchFamily="34" charset="0"/>
                <a:ea typeface="Calibri" panose="020F0502020204030204" pitchFamily="34" charset="0"/>
                <a:cs typeface="Trebuchet MS" panose="020B0603020202020204" pitchFamily="34" charset="0"/>
              </a:rPr>
              <a:t>č</a:t>
            </a:r>
            <a:r>
              <a:rPr lang="sr-Latn-RS" sz="24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ajno izaberemo prvi kontakt → zatim svaki 20. sa liste.</a:t>
            </a:r>
            <a:endParaRPr lang="sr-Latn-RS" sz="24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6047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916400" y="0"/>
            <a:ext cx="13633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1690" y="190500"/>
            <a:ext cx="16916400" cy="9115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2.NAMERNO UZORKOVANJE U ISTRAŽIVANJU TURIATIČKOG TRŽIŠTA</a:t>
            </a:r>
          </a:p>
          <a:p>
            <a:endParaRPr lang="sr-Latn-RS" sz="3200" b="1" dirty="0" smtClean="0">
              <a:solidFill>
                <a:srgbClr val="00B0F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Kod </a:t>
            </a:r>
            <a:r>
              <a:rPr lang="sr-Latn-RS" sz="28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namernog (ili ekspertnog) uzorka</a:t>
            </a: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sr-Latn-RS" sz="28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istraživač sam bira jedinice iz populacije</a:t>
            </a: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(npr. turiste, agencije, hotele) za koje </a:t>
            </a:r>
            <a:r>
              <a:rPr lang="sr-Latn-RS" sz="28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veruje</a:t>
            </a: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najbolje predstavljaju celinu koju želi da ispita.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Izbor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nije nasumičan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 zasniva se </a:t>
            </a:r>
            <a:r>
              <a:rPr lang="sr-Latn-RS" sz="28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principima teorije verovatnoće</a:t>
            </a: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Odluka 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tome ko će biti u uzorku zasniva se na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ličnom uverenju, iskustvu ili stručnom sudu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istraživača.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28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Primer:</a:t>
            </a:r>
            <a:endParaRPr lang="sr-Latn-RS" sz="2800" b="1" dirty="0">
              <a:solidFill>
                <a:srgbClr val="00B05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Ako želimo da ispitamo stavove iskusnih turističkih vodiča o razvoju turizma u Srbiji,</a:t>
            </a:r>
            <a:b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istraživač može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namerno odabrati 10 vodiča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sa dugogodišnjim iskustvom jer smatra da će oni dati najrelevantnije uvide.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28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Ograničenja: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Nema 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poznate verovatnoće izbora →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nema statističke </a:t>
            </a:r>
            <a:r>
              <a:rPr lang="sr-Latn-RS" sz="28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reprezentativnosti</a:t>
            </a:r>
            <a:endParaRPr lang="sr-Latn-RS" sz="2800" dirty="0" smtClean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28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preporučuje se za generalizaciju rezultata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 celu </a:t>
            </a: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populaciju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28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koristi se za testiranje </a:t>
            </a:r>
            <a:r>
              <a:rPr lang="sr-Latn-RS" sz="28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hipoteza, ocenjivanje vrednosti parametara</a:t>
            </a: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ili kvantitativne analize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KADA SE KORISTI?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kvalitativnim </a:t>
            </a:r>
            <a:r>
              <a:rPr lang="sr-Latn-RS" sz="28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istraživanjima</a:t>
            </a:r>
            <a:endParaRPr lang="sr-Latn-RS" sz="2800" dirty="0" smtClean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Kada 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potrebna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stručna perspektiva ili specifično </a:t>
            </a:r>
            <a:r>
              <a:rPr lang="sr-Latn-RS" sz="28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znanje</a:t>
            </a:r>
            <a:endParaRPr lang="sr-Latn-RS" sz="2800" dirty="0" smtClean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početnim fazama istraživanja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za razvoj pitanja i hipoteza</a:t>
            </a:r>
            <a:endParaRPr lang="sr-Latn-RS" sz="28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2354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916400" y="0"/>
            <a:ext cx="13633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419100"/>
            <a:ext cx="17221200" cy="9623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8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2.1. KVOTNI UZORAK </a:t>
            </a:r>
            <a:r>
              <a:rPr lang="sr-Latn-RS" sz="2800" b="1" dirty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KAO METODA </a:t>
            </a:r>
            <a:r>
              <a:rPr lang="sr-Latn-RS" sz="28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NESLUČAJNOG UZORKOVANJA</a:t>
            </a:r>
          </a:p>
          <a:p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Populacija se deli na grupe (kvote) po određenim obeležjima (npr. godine, pol, destinacija), a anketar bira koliko želi iz svake grupe.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spcBef>
                <a:spcPts val="12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sr-Latn-RS" sz="28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Primer: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% uzorka mora biti iz Vojvodine, 40% iz Beograda, 40% iz centralne Srbije – prema stvarnoj raspodeli turista.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spcBef>
                <a:spcPts val="120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sr-Latn-RS" sz="28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Ograničenje:</a:t>
            </a: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Moguća pristrasnost:Izbor 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unutar kvota zavisi od savesnosti i znanja anketara.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800"/>
              </a:spcAft>
            </a:pPr>
            <a:r>
              <a:rPr lang="sr-Latn-RS" sz="28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2.2. POGODNI UZORAK </a:t>
            </a:r>
            <a:r>
              <a:rPr lang="sr-Latn-RS" sz="2800" b="1" dirty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KAO METODA NESLUČAJNOG </a:t>
            </a:r>
            <a:r>
              <a:rPr lang="sr-Latn-RS" sz="28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UZORKOVANJA</a:t>
            </a:r>
            <a:r>
              <a:rPr lang="sr-Latn-RS" sz="28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Biraju 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 ispitanici koji su trenutno lako dostupni – „na koga naiđemo“.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spcBef>
                <a:spcPts val="12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sr-Latn-RS" sz="2800" dirty="0" smtClean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Primer: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Anketiranje 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turista na aerodromu ili autobuskoj stanici o njihovom 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putovanju.</a:t>
            </a:r>
          </a:p>
          <a:p>
            <a:pPr marL="457200" indent="-457200">
              <a:spcBef>
                <a:spcPts val="120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sr-Latn-RS" sz="28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Ograničenje: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Veliki 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rizik od nereprezentativnosti – uzorak ne 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odražava strukturu šire populacije.</a:t>
            </a:r>
            <a:endParaRPr lang="sr-Latn-RS" sz="2800" dirty="0" smtClean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800"/>
              </a:spcAft>
            </a:pPr>
            <a:r>
              <a:rPr lang="sr-Latn-RS" sz="28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2.3. UZORAK ZASNOVAN NA SUBJEKTIVNOM SUDU </a:t>
            </a:r>
            <a:r>
              <a:rPr lang="sr-Latn-RS" sz="28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KAO METODA NESLUČAJNOG UZORKOVANJA</a:t>
            </a:r>
            <a:endParaRPr lang="sr-Latn-RS" sz="2800" b="1" dirty="0" smtClean="0">
              <a:solidFill>
                <a:srgbClr val="00B050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800"/>
              </a:spcAft>
            </a:pP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Istraživač 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samostalno odlučuje koga uključiti u uzorak, smatrajući da su odabrani ispitanici relevantni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1200"/>
              </a:spcBef>
              <a:spcAft>
                <a:spcPts val="800"/>
              </a:spcAf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Reprezentativnost zavisi isključivo od procene i stručnosti istraživača.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spcBef>
                <a:spcPts val="12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sr-Latn-RS" sz="28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Primer: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Istraživač 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bira 10 menadžera luksuznih hotela za intervju, smatrajući da oni najbolje poznaju visoki 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turizam.</a:t>
            </a:r>
            <a:r>
              <a:rPr lang="sr-Latn-RS" sz="2800" i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Napomena</a:t>
            </a:r>
            <a:r>
              <a:rPr lang="sr-Latn-RS" sz="2800" i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sr-Latn-RS" sz="28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1169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1066800" y="3009900"/>
          <a:ext cx="15544800" cy="4696587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3408219">
                  <a:extLst>
                    <a:ext uri="{9D8B030D-6E8A-4147-A177-3AD203B41FA5}">
                      <a16:colId xmlns:a16="http://schemas.microsoft.com/office/drawing/2014/main" val="123683325"/>
                    </a:ext>
                  </a:extLst>
                </a:gridCol>
                <a:gridCol w="6157812">
                  <a:extLst>
                    <a:ext uri="{9D8B030D-6E8A-4147-A177-3AD203B41FA5}">
                      <a16:colId xmlns:a16="http://schemas.microsoft.com/office/drawing/2014/main" val="1884541459"/>
                    </a:ext>
                  </a:extLst>
                </a:gridCol>
                <a:gridCol w="5978769">
                  <a:extLst>
                    <a:ext uri="{9D8B030D-6E8A-4147-A177-3AD203B41FA5}">
                      <a16:colId xmlns:a16="http://schemas.microsoft.com/office/drawing/2014/main" val="38857971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3200" dirty="0" smtClean="0">
                        <a:effectLst/>
                        <a:latin typeface="Trebuchet MS" panose="020B0603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  <a:latin typeface="Trebuchet MS" panose="020B0603020202020204" pitchFamily="34" charset="0"/>
                        </a:rPr>
                        <a:t>POJAM</a:t>
                      </a:r>
                      <a:endParaRPr lang="sr-Latn-RS" sz="3200" dirty="0">
                        <a:solidFill>
                          <a:srgbClr val="00B0F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3200" dirty="0" smtClean="0">
                        <a:effectLst/>
                        <a:latin typeface="Trebuchet MS" panose="020B0603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  <a:latin typeface="Trebuchet MS" panose="020B0603020202020204" pitchFamily="34" charset="0"/>
                        </a:rPr>
                        <a:t>OBJAŠNJENJE</a:t>
                      </a:r>
                      <a:endParaRPr lang="sr-Latn-RS" sz="3200" dirty="0">
                        <a:solidFill>
                          <a:srgbClr val="00B0F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3200" dirty="0" smtClean="0">
                        <a:effectLst/>
                        <a:latin typeface="Trebuchet MS" panose="020B0603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  <a:latin typeface="Trebuchet MS" panose="020B0603020202020204" pitchFamily="34" charset="0"/>
                        </a:rPr>
                        <a:t>PRIMER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3200" dirty="0">
                        <a:solidFill>
                          <a:srgbClr val="00B0F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950431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  <a:latin typeface="Trebuchet MS" panose="020B0603020202020204" pitchFamily="34" charset="0"/>
                        </a:rPr>
                        <a:t>POPULACIJA</a:t>
                      </a:r>
                      <a:endParaRPr lang="sr-Latn-RS" sz="3200" dirty="0">
                        <a:solidFill>
                          <a:srgbClr val="00B0F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>
                          <a:effectLst/>
                          <a:latin typeface="Trebuchet MS" panose="020B0603020202020204" pitchFamily="34" charset="0"/>
                        </a:rPr>
                        <a:t>Svi turisti na koje se istraživanje odnosi</a:t>
                      </a:r>
                      <a:endParaRPr lang="sr-Latn-RS" sz="32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Svi strani turisti u Srbiji tokom </a:t>
                      </a:r>
                      <a:r>
                        <a:rPr lang="sr-Latn-RS" sz="3200" dirty="0" smtClean="0">
                          <a:effectLst/>
                          <a:latin typeface="Trebuchet MS" panose="020B0603020202020204" pitchFamily="34" charset="0"/>
                        </a:rPr>
                        <a:t>2024. godine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702399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  <a:latin typeface="Trebuchet MS" panose="020B0603020202020204" pitchFamily="34" charset="0"/>
                        </a:rPr>
                        <a:t>UZORAK</a:t>
                      </a:r>
                      <a:endParaRPr lang="sr-Latn-RS" sz="3200" dirty="0">
                        <a:solidFill>
                          <a:srgbClr val="00B0F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>
                          <a:effectLst/>
                          <a:latin typeface="Trebuchet MS" panose="020B0603020202020204" pitchFamily="34" charset="0"/>
                        </a:rPr>
                        <a:t>Grupa turista koja je odabrana za istraživanje</a:t>
                      </a:r>
                      <a:endParaRPr lang="sr-Latn-RS" sz="32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400 anketiranih turista iz različitih regiona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528015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  <a:latin typeface="Trebuchet MS" panose="020B0603020202020204" pitchFamily="34" charset="0"/>
                        </a:rPr>
                        <a:t>UZORKOVANJE</a:t>
                      </a:r>
                      <a:endParaRPr lang="sr-Latn-RS" sz="3200" dirty="0">
                        <a:solidFill>
                          <a:srgbClr val="00B0F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  <a:latin typeface="Trebuchet MS" panose="020B0603020202020204" pitchFamily="34" charset="0"/>
                        </a:rPr>
                        <a:t>Postupak izbora jedinica </a:t>
                      </a: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uzorka iz populacije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Slučajnim </a:t>
                      </a:r>
                      <a:r>
                        <a:rPr lang="sr-Latn-RS" sz="3200" dirty="0" smtClean="0">
                          <a:effectLst/>
                          <a:latin typeface="Trebuchet MS" panose="020B0603020202020204" pitchFamily="34" charset="0"/>
                        </a:rPr>
                        <a:t>izborom </a:t>
                      </a: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sa spiska hotelskih gostiju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80458467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066800" y="876985"/>
            <a:ext cx="155448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altLang="sr-Latn-R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POVEZANOST: POPULACIJE, UZORKA I UZORKOVANJA </a:t>
            </a:r>
            <a:endParaRPr kumimoji="0" lang="sr-Latn-RS" altLang="sr-Latn-RS" sz="36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55455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0" y="442431"/>
            <a:ext cx="155416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PREGLED </a:t>
            </a:r>
            <a:r>
              <a:rPr kumimoji="0" lang="sr-Latn-R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POPULACIJA I POVEZANOST SA UZORKOVANJEM</a:t>
            </a:r>
            <a:endParaRPr kumimoji="0" lang="sr-Latn-RS" sz="36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0380832"/>
              </p:ext>
            </p:extLst>
          </p:nvPr>
        </p:nvGraphicFramePr>
        <p:xfrm>
          <a:off x="762000" y="1506461"/>
          <a:ext cx="16687800" cy="6262116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4349900">
                  <a:extLst>
                    <a:ext uri="{9D8B030D-6E8A-4147-A177-3AD203B41FA5}">
                      <a16:colId xmlns:a16="http://schemas.microsoft.com/office/drawing/2014/main" val="1204801059"/>
                    </a:ext>
                  </a:extLst>
                </a:gridCol>
                <a:gridCol w="6622900">
                  <a:extLst>
                    <a:ext uri="{9D8B030D-6E8A-4147-A177-3AD203B41FA5}">
                      <a16:colId xmlns:a16="http://schemas.microsoft.com/office/drawing/2014/main" val="1827647075"/>
                    </a:ext>
                  </a:extLst>
                </a:gridCol>
                <a:gridCol w="5715000">
                  <a:extLst>
                    <a:ext uri="{9D8B030D-6E8A-4147-A177-3AD203B41FA5}">
                      <a16:colId xmlns:a16="http://schemas.microsoft.com/office/drawing/2014/main" val="3535977592"/>
                    </a:ext>
                  </a:extLst>
                </a:gridCol>
              </a:tblGrid>
              <a:tr h="2569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  <a:latin typeface="Trebuchet MS" panose="020B0603020202020204" pitchFamily="34" charset="0"/>
                        </a:rPr>
                        <a:t>TIP POPULACIJE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3200" dirty="0">
                        <a:solidFill>
                          <a:srgbClr val="2E74B5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  <a:latin typeface="Trebuchet MS" panose="020B0603020202020204" pitchFamily="34" charset="0"/>
                        </a:rPr>
                        <a:t>POVEZANOST SA UZORKOVANJEM</a:t>
                      </a:r>
                      <a:endParaRPr lang="sr-Latn-RS" sz="3200" dirty="0">
                        <a:solidFill>
                          <a:srgbClr val="2E74B5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  <a:latin typeface="Trebuchet MS" panose="020B0603020202020204" pitchFamily="34" charset="0"/>
                        </a:rPr>
                        <a:t>PRIMERI</a:t>
                      </a:r>
                      <a:endParaRPr lang="sr-Latn-RS" sz="3200" dirty="0">
                        <a:solidFill>
                          <a:srgbClr val="2E74B5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413284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TEORIJSKA POPULACIJA</a:t>
                      </a:r>
                      <a:endParaRPr lang="sr-Latn-RS" sz="2800" dirty="0">
                        <a:solidFill>
                          <a:srgbClr val="2E74B5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Nepristupačna – koristi se za definisanje ciljeva</a:t>
                      </a:r>
                      <a:endParaRPr lang="sr-Latn-RS" sz="3200" dirty="0">
                        <a:solidFill>
                          <a:srgbClr val="2E74B5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Svi turisti u </a:t>
                      </a:r>
                      <a:r>
                        <a:rPr lang="sr-Latn-RS" sz="3200" dirty="0" smtClean="0">
                          <a:effectLst/>
                          <a:latin typeface="Trebuchet MS" panose="020B0603020202020204" pitchFamily="34" charset="0"/>
                        </a:rPr>
                        <a:t>svetu u 2025.</a:t>
                      </a:r>
                      <a:endParaRPr lang="sr-Latn-RS" sz="3200" dirty="0">
                        <a:solidFill>
                          <a:srgbClr val="2E74B5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602902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CILJNA POPULACIJA</a:t>
                      </a:r>
                      <a:endParaRPr lang="sr-Latn-RS" sz="2800" dirty="0">
                        <a:solidFill>
                          <a:srgbClr val="2E74B5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Populacija na koju želimo da generalizujemo</a:t>
                      </a:r>
                      <a:endParaRPr lang="sr-Latn-RS" sz="3200" dirty="0">
                        <a:solidFill>
                          <a:srgbClr val="2E74B5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Svi turisti u Srbiji u 2025.</a:t>
                      </a:r>
                      <a:endParaRPr lang="sr-Latn-RS" sz="3200" dirty="0">
                        <a:solidFill>
                          <a:srgbClr val="2E74B5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085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DOSTUPNA POPULACIJA</a:t>
                      </a:r>
                      <a:endParaRPr lang="sr-Latn-RS" sz="2800" dirty="0">
                        <a:solidFill>
                          <a:srgbClr val="2E74B5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Populacija iz koje realno biramo uzorak</a:t>
                      </a:r>
                      <a:endParaRPr lang="sr-Latn-RS" sz="3200" dirty="0">
                        <a:solidFill>
                          <a:srgbClr val="2E74B5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Turisti u hotelima koji popunjavaju upitnik</a:t>
                      </a:r>
                      <a:endParaRPr lang="sr-Latn-RS" sz="3200" dirty="0">
                        <a:solidFill>
                          <a:srgbClr val="2E74B5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073075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RETKA POPULACIJA</a:t>
                      </a:r>
                      <a:endParaRPr lang="sr-Latn-RS" sz="2800" dirty="0">
                        <a:solidFill>
                          <a:srgbClr val="2E74B5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Mora se posebno tražiti ili nadreprezentovati</a:t>
                      </a:r>
                      <a:endParaRPr lang="sr-Latn-RS" sz="3200" dirty="0">
                        <a:solidFill>
                          <a:srgbClr val="2E74B5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Stariji eko-turisti</a:t>
                      </a:r>
                      <a:endParaRPr lang="sr-Latn-RS" sz="3200" dirty="0">
                        <a:solidFill>
                          <a:srgbClr val="2E74B5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216941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SKRIVENE POPULACIJE</a:t>
                      </a:r>
                      <a:endParaRPr lang="sr-Latn-RS" sz="2800" dirty="0">
                        <a:solidFill>
                          <a:srgbClr val="2E74B5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Zahteva alternativne tehnike uzorkovanja</a:t>
                      </a:r>
                      <a:endParaRPr lang="sr-Latn-RS" sz="3200" dirty="0">
                        <a:solidFill>
                          <a:srgbClr val="2E74B5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Turisti u neregistrovanom smeštaju</a:t>
                      </a:r>
                      <a:endParaRPr lang="sr-Latn-RS" sz="3200" dirty="0">
                        <a:solidFill>
                          <a:srgbClr val="2E74B5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2612161"/>
                  </a:ext>
                </a:extLst>
              </a:tr>
            </a:tbl>
          </a:graphicData>
        </a:graphic>
      </p:graphicFrame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09600" y="8016064"/>
            <a:ext cx="1623060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altLang="sr-Latn-R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ZAKLJUČAK: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sr-Latn-RS" altLang="sr-Latn-R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Uzorak je  onoliko dobar koliko je dobra određenost i dostupnost populacije</a:t>
            </a:r>
            <a:endParaRPr kumimoji="0" lang="sr-Latn-RS" altLang="sr-Latn-R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sr-Latn-RS" altLang="sr-Latn-R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Jasna distinkcija populacija = validniji uzorak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sr-Latn-RS" altLang="sr-Latn-R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Pogrešna pretpostavka o dostupnosti = pristrasni nalazi</a:t>
            </a:r>
          </a:p>
        </p:txBody>
      </p:sp>
    </p:spTree>
    <p:extLst>
      <p:ext uri="{BB962C8B-B14F-4D97-AF65-F5344CB8AC3E}">
        <p14:creationId xmlns:p14="http://schemas.microsoft.com/office/powerpoint/2010/main" val="20988570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0"/>
            <a:ext cx="17297400" cy="11029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OKVIR </a:t>
            </a:r>
            <a:r>
              <a:rPr kumimoji="0" lang="sr-Latn-RS" sz="3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UZORKOVANJA </a:t>
            </a:r>
            <a:endParaRPr kumimoji="0" lang="sr-Latn-R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ŠTA JE OKVIR UZORKOVANJA?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32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Okvir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uzorkovanja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spisak, baza podataka ili sistem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koji povezuje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populaciju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sa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uzorkom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omogućavajući identifikaciju i kontaktiranje jedinica koje će biti uključene u istraživanje.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Služi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za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identifikovanje i kontaktiranje jedinica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istraživanja</a:t>
            </a:r>
          </a:p>
          <a:p>
            <a:pPr marL="457200" indent="-457200">
              <a:buFont typeface="Courier New" panose="02070309020205020404" pitchFamily="49" charset="0"/>
              <a:buChar char="o"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Okvir uzorkovanja =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temelj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sprovođenje kvalitetnog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istraživanja.</a:t>
            </a:r>
            <a:endParaRPr kumimoji="0" 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spcAft>
                <a:spcPts val="800"/>
              </a:spcAft>
              <a:buFont typeface="Courier New" panose="02070309020205020404" pitchFamily="49" charset="0"/>
              <a:buChar char="o"/>
              <a:defRPr/>
            </a:pP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Mora biti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tačan, ažuran, potpun, zakonit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usklađen sa metodom prikupljanja podataka (lični intervju, online, telefonski...).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lvl="0" indent="-457200">
              <a:spcAft>
                <a:spcPts val="800"/>
              </a:spcAft>
              <a:buFont typeface="Courier New" panose="02070309020205020404" pitchFamily="49" charset="0"/>
              <a:buChar char="o"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Kombinovanje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unapređenje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okvira uzorkovanja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ključ za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efikasna, pouzdana i ekonomična 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istraživanja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sr-Latn-R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PRIMERI OPŠTIH OKVIRA UZORKOVANJA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9828874"/>
              </p:ext>
            </p:extLst>
          </p:nvPr>
        </p:nvGraphicFramePr>
        <p:xfrm>
          <a:off x="914400" y="7200900"/>
          <a:ext cx="16383000" cy="2609215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8191500">
                  <a:extLst>
                    <a:ext uri="{9D8B030D-6E8A-4147-A177-3AD203B41FA5}">
                      <a16:colId xmlns:a16="http://schemas.microsoft.com/office/drawing/2014/main" val="749771223"/>
                    </a:ext>
                  </a:extLst>
                </a:gridCol>
                <a:gridCol w="8191500">
                  <a:extLst>
                    <a:ext uri="{9D8B030D-6E8A-4147-A177-3AD203B41FA5}">
                      <a16:colId xmlns:a16="http://schemas.microsoft.com/office/drawing/2014/main" val="17982051"/>
                    </a:ext>
                  </a:extLst>
                </a:gridCol>
              </a:tblGrid>
              <a:tr h="4497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  <a:latin typeface="Trebuchet MS" panose="020B0603020202020204" pitchFamily="34" charset="0"/>
                        </a:rPr>
                        <a:t>PRIMER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  <a:latin typeface="Trebuchet MS" panose="020B0603020202020204" pitchFamily="34" charset="0"/>
                        </a:rPr>
                        <a:t>TIP OKVIRA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89273451"/>
                  </a:ext>
                </a:extLst>
              </a:tr>
              <a:tr h="1957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Spisak članova udruženja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Spisak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9856601"/>
                  </a:ext>
                </a:extLst>
              </a:tr>
              <a:tr h="1957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Lista svih prodavnica u gradu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Spisak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4685965"/>
                  </a:ext>
                </a:extLst>
              </a:tr>
              <a:tr h="1957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Random Digit Dialing (RDD)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Procedura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86995874"/>
                  </a:ext>
                </a:extLst>
              </a:tr>
              <a:tr h="1957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Online paneli (anketni servisi)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Ograničen okvir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065628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66957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2241558"/>
              </p:ext>
            </p:extLst>
          </p:nvPr>
        </p:nvGraphicFramePr>
        <p:xfrm>
          <a:off x="316671" y="1256624"/>
          <a:ext cx="17221201" cy="8387842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5533539">
                  <a:extLst>
                    <a:ext uri="{9D8B030D-6E8A-4147-A177-3AD203B41FA5}">
                      <a16:colId xmlns:a16="http://schemas.microsoft.com/office/drawing/2014/main" val="1069349368"/>
                    </a:ext>
                  </a:extLst>
                </a:gridCol>
                <a:gridCol w="5843831">
                  <a:extLst>
                    <a:ext uri="{9D8B030D-6E8A-4147-A177-3AD203B41FA5}">
                      <a16:colId xmlns:a16="http://schemas.microsoft.com/office/drawing/2014/main" val="4214439525"/>
                    </a:ext>
                  </a:extLst>
                </a:gridCol>
                <a:gridCol w="5843831">
                  <a:extLst>
                    <a:ext uri="{9D8B030D-6E8A-4147-A177-3AD203B41FA5}">
                      <a16:colId xmlns:a16="http://schemas.microsoft.com/office/drawing/2014/main" val="4236598635"/>
                    </a:ext>
                  </a:extLst>
                </a:gridCol>
              </a:tblGrid>
              <a:tr h="10828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OKVIR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UZORKOVANJA</a:t>
                      </a:r>
                      <a:endParaRPr lang="sr-Latn-RS" sz="2800" dirty="0">
                        <a:solidFill>
                          <a:srgbClr val="7030A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2800" dirty="0" smtClean="0">
                        <a:effectLst/>
                        <a:latin typeface="Trebuchet MS" panose="020B0603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PREDNOSTI</a:t>
                      </a:r>
                      <a:endParaRPr lang="sr-Latn-RS" sz="2800" dirty="0">
                        <a:solidFill>
                          <a:srgbClr val="7030A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2800" dirty="0" smtClean="0">
                        <a:effectLst/>
                        <a:latin typeface="Trebuchet MS" panose="020B0603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MANE</a:t>
                      </a:r>
                      <a:endParaRPr lang="sr-Latn-RS" sz="2800" dirty="0">
                        <a:solidFill>
                          <a:srgbClr val="7030A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00290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Spisak gostiju u hotelima ili privatnom smeštaju</a:t>
                      </a:r>
                      <a:endParaRPr lang="sr-Latn-RS" sz="2800" dirty="0">
                        <a:solidFill>
                          <a:srgbClr val="7030A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Direktan pristup turistima; sveže informacije</a:t>
                      </a:r>
                      <a:endParaRPr lang="sr-Latn-RS" sz="28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  <a:latin typeface="Trebuchet MS" panose="020B0603020202020204" pitchFamily="34" charset="0"/>
                        </a:rPr>
                        <a:t>Ograničeno na određene lokacije i tipove smeštaja</a:t>
                      </a:r>
                      <a:endParaRPr lang="sr-Latn-RS" sz="280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439296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Baza podataka turističkih agencija / turoperatora</a:t>
                      </a:r>
                      <a:endParaRPr lang="sr-Latn-RS" sz="2800" dirty="0">
                        <a:solidFill>
                          <a:srgbClr val="7030A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Pokriva organizovane turiste; omogućava segmentaciju</a:t>
                      </a:r>
                      <a:endParaRPr lang="sr-Latn-RS" sz="28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  <a:latin typeface="Trebuchet MS" panose="020B0603020202020204" pitchFamily="34" charset="0"/>
                        </a:rPr>
                        <a:t>Ne uključuje individualne putnike (FIT turiste)</a:t>
                      </a:r>
                      <a:endParaRPr lang="sr-Latn-RS" sz="280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727088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Email lista korisnika platformi (Booking, Airbnb...)</a:t>
                      </a:r>
                      <a:endParaRPr lang="sr-Latn-RS" sz="2800" dirty="0">
                        <a:solidFill>
                          <a:srgbClr val="7030A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Brz online kontakt; veliki obim; može se ciljati određeni profil turista</a:t>
                      </a:r>
                      <a:endParaRPr lang="sr-Latn-RS" sz="28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  <a:latin typeface="Trebuchet MS" panose="020B0603020202020204" pitchFamily="34" charset="0"/>
                        </a:rPr>
                        <a:t>Zavisnost od pristupa bazi; mogući problemi sa privatnošću</a:t>
                      </a:r>
                      <a:endParaRPr lang="sr-Latn-RS" sz="280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882667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Spisak članova turističkih organizacija / udruženja</a:t>
                      </a:r>
                      <a:endParaRPr lang="sr-Latn-RS" sz="2800" dirty="0">
                        <a:solidFill>
                          <a:srgbClr val="7030A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Pristup profesionalcima i pružaocima usluga</a:t>
                      </a:r>
                      <a:endParaRPr lang="sr-Latn-RS" sz="28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  <a:latin typeface="Trebuchet MS" panose="020B0603020202020204" pitchFamily="34" charset="0"/>
                        </a:rPr>
                        <a:t>Ne obuhvata neformalne ili neregistrovane aktere</a:t>
                      </a:r>
                      <a:endParaRPr lang="sr-Latn-RS" sz="280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14981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Registar ugostiteljskih i smeštajnih objekata</a:t>
                      </a:r>
                      <a:endParaRPr lang="sr-Latn-RS" sz="2800" dirty="0">
                        <a:solidFill>
                          <a:srgbClr val="7030A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Obuhvatan za formalni sektor; dobar za poslovne analize</a:t>
                      </a:r>
                      <a:endParaRPr lang="sr-Latn-RS" sz="28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  <a:latin typeface="Trebuchet MS" panose="020B0603020202020204" pitchFamily="34" charset="0"/>
                        </a:rPr>
                        <a:t>Nema podataka o posetiocima; neformalni sektor često isključen</a:t>
                      </a:r>
                      <a:endParaRPr lang="sr-Latn-RS" sz="280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036264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Turistički forumi i društvene mreže</a:t>
                      </a:r>
                      <a:endParaRPr lang="sr-Latn-RS" sz="2800" dirty="0">
                        <a:solidFill>
                          <a:srgbClr val="7030A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Brz uvid u mišljenja i trendove; pogodno za kvalitativna istraživanja</a:t>
                      </a:r>
                      <a:endParaRPr lang="sr-Latn-RS" sz="28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  <a:latin typeface="Trebuchet MS" panose="020B0603020202020204" pitchFamily="34" charset="0"/>
                        </a:rPr>
                        <a:t>Nereprezentativan uzorak; ograničena kontrola nad profilima</a:t>
                      </a:r>
                      <a:endParaRPr lang="sr-Latn-RS" sz="280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271740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Evidencija putnika sa graničnih</a:t>
                      </a:r>
                      <a:r>
                        <a:rPr lang="sr-Latn-RS" sz="2800" baseline="0" dirty="0" smtClean="0">
                          <a:effectLst/>
                          <a:latin typeface="Trebuchet MS" panose="020B0603020202020204" pitchFamily="34" charset="0"/>
                        </a:rPr>
                        <a:t> prelaza</a:t>
                      </a: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 / statistika dolazaka</a:t>
                      </a:r>
                      <a:endParaRPr lang="sr-Latn-RS" sz="2800" dirty="0">
                        <a:solidFill>
                          <a:srgbClr val="7030A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Obuhvata sve posetioce; objektivni podaci</a:t>
                      </a:r>
                      <a:endParaRPr lang="sr-Latn-RS" sz="28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Nema direktnog kontakta; ne omogućava detaljna ispitivanja</a:t>
                      </a:r>
                      <a:endParaRPr lang="sr-Latn-RS" sz="28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1204781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450465" y="571500"/>
            <a:ext cx="16953615" cy="68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6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PRIMERI </a:t>
            </a:r>
            <a:r>
              <a:rPr lang="sr-Latn-RS" sz="36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OKVIRA UZORKOVANJA U TURIZMU – PREDNOSTI I MANE</a:t>
            </a:r>
            <a:endParaRPr lang="sr-Latn-RS" sz="36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107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0" y="723900"/>
            <a:ext cx="16916400" cy="9058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1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r-Latn-R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r-Latn-RS" sz="36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AŽURIRANJE OKVIRA UZORKOVANJA U TURIZMU</a:t>
            </a:r>
          </a:p>
          <a:p>
            <a:r>
              <a:rPr lang="sr-Latn-RS" sz="2800" i="1" dirty="0">
                <a:solidFill>
                  <a:srgbClr val="FF0000"/>
                </a:solidFill>
                <a:latin typeface="Trebuchet MS" panose="020B0603020202020204" pitchFamily="34" charset="0"/>
              </a:rPr>
              <a:t>Ažuriran okvir = tačniji uzorak = pouzdaniji rezultati </a:t>
            </a:r>
            <a:r>
              <a:rPr lang="sr-Latn-RS" sz="2800" i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istraživanja</a:t>
            </a:r>
            <a:endParaRPr lang="sr-Latn-RS" sz="2800" dirty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endParaRPr lang="sr-Latn-RS" sz="3200" b="1" dirty="0" smtClean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Zašto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važno?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➡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Klju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č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za pouzdano istra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ivanje je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ažurnost kontakt podataka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➡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najdetaljniji okvir gubi vrednost ako su podaci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zastareli ili netačn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POSEBNO VAŽNO U TURIZMU: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Turisti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često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menjaju lokacije, e-mail adrese i brojeve telefona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Privatni smeštaj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male agencije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prestaju sa radom ili menjaju vlasnike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Sezonski radnici u turizmu se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pomeraju između destinacij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KAKO AŽURIRATI?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E-mail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validacija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slanje test poruka radi provere dostupnosti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Telefonski pozivi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mogu pomoći i u proveri dodatnih podataka (npr. status poslovanja)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Online baze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proveravati aktivnost na sajtovima i društvenim mrežama</a:t>
            </a:r>
          </a:p>
          <a:p>
            <a:r>
              <a:rPr lang="sr-Latn-RS" sz="2800" b="1" dirty="0" smtClean="0">
                <a:solidFill>
                  <a:srgbClr val="FF000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Neažuran </a:t>
            </a:r>
            <a:r>
              <a:rPr lang="sr-Latn-RS" sz="2800" b="1" dirty="0">
                <a:solidFill>
                  <a:srgbClr val="FF000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okvir značajno umanjuje tačnost uzorka, što vodi ka nepouzdanosti rezultata istraživanja i pogrešnim poslovnim odlukama u turizmu</a:t>
            </a:r>
            <a:r>
              <a:rPr lang="sr-Latn-RS" sz="2800" b="1" dirty="0" smtClean="0">
                <a:solidFill>
                  <a:srgbClr val="FF000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.</a:t>
            </a:r>
            <a:endParaRPr lang="sr-Latn-RS" sz="2800" dirty="0" smtClean="0">
              <a:solidFill>
                <a:srgbClr val="FF000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2323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131046"/>
              </p:ext>
            </p:extLst>
          </p:nvPr>
        </p:nvGraphicFramePr>
        <p:xfrm>
          <a:off x="770590" y="1395779"/>
          <a:ext cx="16526811" cy="7761605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5508937">
                  <a:extLst>
                    <a:ext uri="{9D8B030D-6E8A-4147-A177-3AD203B41FA5}">
                      <a16:colId xmlns:a16="http://schemas.microsoft.com/office/drawing/2014/main" val="313004849"/>
                    </a:ext>
                  </a:extLst>
                </a:gridCol>
                <a:gridCol w="5508937">
                  <a:extLst>
                    <a:ext uri="{9D8B030D-6E8A-4147-A177-3AD203B41FA5}">
                      <a16:colId xmlns:a16="http://schemas.microsoft.com/office/drawing/2014/main" val="1405254538"/>
                    </a:ext>
                  </a:extLst>
                </a:gridCol>
                <a:gridCol w="5508937">
                  <a:extLst>
                    <a:ext uri="{9D8B030D-6E8A-4147-A177-3AD203B41FA5}">
                      <a16:colId xmlns:a16="http://schemas.microsoft.com/office/drawing/2014/main" val="11424518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VRSTA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PROBLEMA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OPIS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PRIMER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IZ TURIZMA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20008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NEOBUHVAĆENI NOVI ČLANOVI POPULACIJE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Okvir ne uključuje one koji su se nedavno pojavili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  <a:latin typeface="Trebuchet MS" panose="020B0603020202020204" pitchFamily="34" charset="0"/>
                        </a:rPr>
                        <a:t>Novi izdavaoci smeštaja, novoosnovane agencije</a:t>
                      </a:r>
                      <a:endParaRPr lang="sr-Latn-RS" sz="28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65065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UKLJUČENI NEVAŽEĆI ČLANOVI POPULACIJE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Okvir i dalje sadrži one koji više ne pripadaju ciljnoj populaciji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  <a:latin typeface="Trebuchet MS" panose="020B0603020202020204" pitchFamily="34" charset="0"/>
                        </a:rPr>
                        <a:t>Zatvoreni hoteli, neregistrovani objekti, ugašene agencije</a:t>
                      </a:r>
                      <a:endParaRPr lang="sr-Latn-RS" sz="28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07073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NETAČNI ILI NEPOTPUNI KONTAKT PODACI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Kontakt informacije su zastarele ili netačne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Neispravan email, stari broj telefona, promenjena adresa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493230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FLUKTUACIJA ZAPOSLENIH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Podaci o zaposlenima nisu ažurirani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  <a:latin typeface="Trebuchet MS" panose="020B0603020202020204" pitchFamily="34" charset="0"/>
                        </a:rPr>
                        <a:t>Sezonski radnici nisu uključeni, promena osoblja u hotelima</a:t>
                      </a:r>
                      <a:endParaRPr lang="sr-Latn-RS" sz="28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96415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ZASTARALE BAZE KLIJENATA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Podaci o korisnicima usluga nisu ažurni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  <a:latin typeface="Trebuchet MS" panose="020B0603020202020204" pitchFamily="34" charset="0"/>
                        </a:rPr>
                        <a:t>Klijenti koji više ne putuju, pogrešne informacije u CRM sistemima</a:t>
                      </a:r>
                      <a:endParaRPr lang="sr-Latn-RS" sz="28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668363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NEAŽURNI JAVNI REGISTRI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Zvanične baze </a:t>
                      </a:r>
                      <a:r>
                        <a:rPr lang="sr-Latn-RS" sz="2800" dirty="0" smtClean="0">
                          <a:latin typeface="Trebuchet MS" panose="020B0603020202020204" pitchFamily="34" charset="0"/>
                        </a:rPr>
                        <a:t>ugostiteljskih i turističkih objekata</a:t>
                      </a:r>
                      <a:br>
                        <a:rPr lang="sr-Latn-RS" sz="2800" dirty="0" smtClean="0">
                          <a:latin typeface="Trebuchet MS" panose="020B0603020202020204" pitchFamily="34" charset="0"/>
                        </a:rPr>
                      </a:b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ne </a:t>
                      </a: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odražavaju realno stanje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Objekti i dalje registrovani iako su zatvoreni ili ne funkcionišu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47412217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651994" y="9012589"/>
            <a:ext cx="16764001" cy="98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sr-Latn-RS" sz="2800" dirty="0">
                <a:solidFill>
                  <a:srgbClr val="FF000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Neažuran okvir značajno umanjuje tačnost uzorka, što vodi ka nepouzdanosti rezultata istraživanja i pogrešnim poslovnim odlukama u turizmu.</a:t>
            </a:r>
            <a:endParaRPr lang="sr-Latn-RS" sz="2800" dirty="0">
              <a:solidFill>
                <a:srgbClr val="FF000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2479" y="426985"/>
            <a:ext cx="171364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PROBLEMI SA NEAŽURNIM OKVIRIMA U TURIZMU:</a:t>
            </a:r>
            <a:r>
              <a:rPr lang="sr-Latn-RS" sz="3200" i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Moguće greške kada okvir nije ažuriran:</a:t>
            </a:r>
            <a:endParaRPr lang="sr-Latn-RS" sz="3200" b="1" i="1" dirty="0">
              <a:solidFill>
                <a:srgbClr val="00B0F0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1667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173200" y="0"/>
            <a:ext cx="4106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66799" y="344394"/>
            <a:ext cx="156210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OSNOVNE VRSTE JEDINICA U ISTRAŽIVANJU TURISTIČKOG TRŽIŠTA</a:t>
            </a:r>
            <a:endParaRPr kumimoji="0" lang="sr-Latn-RS" sz="36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6997136"/>
              </p:ext>
            </p:extLst>
          </p:nvPr>
        </p:nvGraphicFramePr>
        <p:xfrm>
          <a:off x="1066800" y="1562100"/>
          <a:ext cx="16078200" cy="57398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50393">
                  <a:extLst>
                    <a:ext uri="{9D8B030D-6E8A-4147-A177-3AD203B41FA5}">
                      <a16:colId xmlns:a16="http://schemas.microsoft.com/office/drawing/2014/main" val="1357860650"/>
                    </a:ext>
                  </a:extLst>
                </a:gridCol>
                <a:gridCol w="11527807">
                  <a:extLst>
                    <a:ext uri="{9D8B030D-6E8A-4147-A177-3AD203B41FA5}">
                      <a16:colId xmlns:a16="http://schemas.microsoft.com/office/drawing/2014/main" val="1469653178"/>
                    </a:ext>
                  </a:extLst>
                </a:gridCol>
              </a:tblGrid>
              <a:tr h="15892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3200" dirty="0" smtClean="0">
                        <a:effectLst/>
                        <a:latin typeface="Trebuchet MS" panose="020B0603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  <a:latin typeface="Trebuchet MS" panose="020B0603020202020204" pitchFamily="34" charset="0"/>
                        </a:rPr>
                        <a:t>VRSTA JEDINICE U ISTRAŽIVANJU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3200" dirty="0" smtClean="0">
                        <a:effectLst/>
                        <a:latin typeface="Trebuchet MS" panose="020B0603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  <a:latin typeface="Trebuchet MS" panose="020B0603020202020204" pitchFamily="34" charset="0"/>
                        </a:rPr>
                        <a:t>OPIS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77487069"/>
                  </a:ext>
                </a:extLst>
              </a:tr>
              <a:tr h="1793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JEDINICE UZORKOVANJA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2800" u="none" strike="noStrike" baseline="0" dirty="0" smtClean="0">
                          <a:latin typeface="Trebuchet MS" panose="020B0603020202020204" pitchFamily="34" charset="0"/>
                        </a:rPr>
                        <a:t>To su  populacije koje biramo u procesu uzorkovanja i u zavisnosti od vrste populacije to mogu biti osobe, grupe, organizacije, preduzeća, stvari, događaji itd.</a:t>
                      </a:r>
                      <a:endParaRPr lang="sr-Latn-RS" sz="2800" dirty="0" smtClean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3855274"/>
                  </a:ext>
                </a:extLst>
              </a:tr>
              <a:tr h="1793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JEDINICE POSMATRANJA </a:t>
                      </a:r>
                      <a:r>
                        <a:rPr lang="sr-Latn-RS" sz="2800" u="none" strike="noStrike" baseline="0" dirty="0" smtClean="0">
                          <a:latin typeface="Trebuchet MS" panose="020B0603020202020204" pitchFamily="34" charset="0"/>
                        </a:rPr>
                        <a:t>ILI JEDINICE ISTRAŽIVANJA </a:t>
                      </a:r>
                      <a:endParaRPr lang="sr-Latn-RS" sz="2800" i="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2800" u="none" strike="noStrike" baseline="0" dirty="0" smtClean="0">
                          <a:latin typeface="Trebuchet MS" panose="020B0603020202020204" pitchFamily="34" charset="0"/>
                        </a:rPr>
                        <a:t>To su jedinice populacije od kojih </a:t>
                      </a: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se prikupljaju potrebni podaci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u="none" strike="noStrike" baseline="0" dirty="0" smtClean="0">
                          <a:latin typeface="Trebuchet MS" panose="020B0603020202020204" pitchFamily="34" charset="0"/>
                        </a:rPr>
                        <a:t> 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98420272"/>
                  </a:ext>
                </a:extLst>
              </a:tr>
              <a:tr h="1793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JEDINICE ANALIZE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To su jedinice za koje se izračunavaju statistički pokazatelji i o kojima </a:t>
                      </a:r>
                      <a:r>
                        <a:rPr kumimoji="0" lang="sr-Latn-RS" sz="28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rebuchet MS" panose="020B0603020202020204" pitchFamily="34" charset="0"/>
                        </a:rPr>
                        <a:t>se izvode odgovarajući zaključci.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7069334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533400" y="7496646"/>
            <a:ext cx="16611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sr-Latn-RS" sz="3200" b="1" i="1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buFont typeface="Wingdings" panose="05000000000000000000" pitchFamily="2" charset="2"/>
              <a:buChar char="ü"/>
              <a:defRPr/>
            </a:pPr>
            <a:r>
              <a:rPr lang="sr-Latn-RS" sz="3200" b="1" i="1" dirty="0">
                <a:solidFill>
                  <a:srgbClr val="0070C0"/>
                </a:solidFill>
                <a:latin typeface="Trebuchet MS" panose="020B0603020202020204" pitchFamily="34" charset="0"/>
              </a:rPr>
              <a:t>Jedinice analize </a:t>
            </a:r>
            <a:r>
              <a:rPr lang="sr-Latn-RS" sz="3200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se </a:t>
            </a:r>
            <a:r>
              <a:rPr lang="sr-Latn-RS" sz="3200" dirty="0">
                <a:solidFill>
                  <a:srgbClr val="0070C0"/>
                </a:solidFill>
                <a:latin typeface="Trebuchet MS" panose="020B0603020202020204" pitchFamily="34" charset="0"/>
              </a:rPr>
              <a:t>mogu razlikovati od </a:t>
            </a:r>
            <a:r>
              <a:rPr lang="sr-Latn-RS" sz="3200" i="1" dirty="0">
                <a:solidFill>
                  <a:srgbClr val="0070C0"/>
                </a:solidFill>
                <a:latin typeface="Trebuchet MS" panose="020B0603020202020204" pitchFamily="34" charset="0"/>
              </a:rPr>
              <a:t>jedinica uzorkovanja </a:t>
            </a:r>
            <a:r>
              <a:rPr lang="sr-Latn-RS" sz="3200" dirty="0">
                <a:solidFill>
                  <a:srgbClr val="0070C0"/>
                </a:solidFill>
                <a:latin typeface="Trebuchet MS" panose="020B0603020202020204" pitchFamily="34" charset="0"/>
              </a:rPr>
              <a:t>i </a:t>
            </a:r>
            <a:r>
              <a:rPr lang="sr-Latn-RS" sz="3200" i="1" dirty="0">
                <a:solidFill>
                  <a:srgbClr val="0070C0"/>
                </a:solidFill>
                <a:latin typeface="Trebuchet MS" panose="020B0603020202020204" pitchFamily="34" charset="0"/>
              </a:rPr>
              <a:t>jedinica posmatranja </a:t>
            </a: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0694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916400" y="0"/>
            <a:ext cx="13633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5551960"/>
              </p:ext>
            </p:extLst>
          </p:nvPr>
        </p:nvGraphicFramePr>
        <p:xfrm>
          <a:off x="685800" y="1118175"/>
          <a:ext cx="16611600" cy="3756914"/>
        </p:xfrm>
        <a:graphic>
          <a:graphicData uri="http://schemas.openxmlformats.org/drawingml/2006/table">
            <a:tbl>
              <a:tblPr firstRow="1" firstCol="1" bandRow="1"/>
              <a:tblGrid>
                <a:gridCol w="5537200">
                  <a:extLst>
                    <a:ext uri="{9D8B030D-6E8A-4147-A177-3AD203B41FA5}">
                      <a16:colId xmlns:a16="http://schemas.microsoft.com/office/drawing/2014/main" val="1224789316"/>
                    </a:ext>
                  </a:extLst>
                </a:gridCol>
                <a:gridCol w="5537200">
                  <a:extLst>
                    <a:ext uri="{9D8B030D-6E8A-4147-A177-3AD203B41FA5}">
                      <a16:colId xmlns:a16="http://schemas.microsoft.com/office/drawing/2014/main" val="3299942225"/>
                    </a:ext>
                  </a:extLst>
                </a:gridCol>
                <a:gridCol w="5537200">
                  <a:extLst>
                    <a:ext uri="{9D8B030D-6E8A-4147-A177-3AD203B41FA5}">
                      <a16:colId xmlns:a16="http://schemas.microsoft.com/office/drawing/2014/main" val="1129321354"/>
                    </a:ext>
                  </a:extLst>
                </a:gridCol>
              </a:tblGrid>
              <a:tr h="5609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0" dirty="0" smtClean="0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VRSTA JEDINICE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0" dirty="0" smtClean="0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DEFINICIJA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0" dirty="0" smtClean="0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PRIMER IZ TURIZMA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09137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0" dirty="0" smtClean="0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JEDINICA UZORKOVANJA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Element koji se bira iz populacije da bi bio uključen u istraživanje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Svaki treći turista koji napusti hotel tokom dana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16931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0" dirty="0" smtClean="0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JEDINICA POSMATRANJA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Element od kojeg se direktno prikupljaju podaci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Turista koji popunjava anketu ili učestvuje u intervjuu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14359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0" smtClean="0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JEDINICA ANALIZE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Element o kojem se donose zaključci na osnovu prikupljenih podataka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Tipičan profil gosta (npr. porodični turista iz inostranstva) ili određena destinacija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3581338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517511" y="266700"/>
            <a:ext cx="164941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RAZLIKE IZMEĐU JEDINICA UZORKOVANJA, POSMATRANJA I ANALIZE U TURIZMU</a:t>
            </a:r>
            <a:endParaRPr lang="sr-Latn-RS" sz="3200" b="1" dirty="0">
              <a:solidFill>
                <a:srgbClr val="00B0F0"/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17511" y="5141789"/>
            <a:ext cx="16611600" cy="4700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ZAŠTO JE RAZLIKOVANJE VAŽNO?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Pravilno </a:t>
            </a:r>
            <a:r>
              <a:rPr lang="sr-Latn-RS" sz="28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razumevanje jedinica sprečava greške u interpretaciji rezultata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Pomaže u preciznijem targetiranju turističke ponude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Omogućava dublje razumevanje ponašanja i potreba turista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sr-Latn-RS" sz="24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r-Latn-RS" sz="24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AKO ISTRAŽUJEMO ZADOVOLJSTVO GOSTIJU HOTELA,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Uzorkujemo </a:t>
            </a: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rezervacije</a:t>
            </a:r>
            <a:r>
              <a:rPr lang="sr-Latn-RS" sz="28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(uzorkovanje),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Posmatramo </a:t>
            </a: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goste koji su odseli</a:t>
            </a:r>
            <a:r>
              <a:rPr lang="sr-Latn-RS" sz="28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(posmatranje),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Analiziramo </a:t>
            </a: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prosečno zadovoljstvo turista prema vrsti sobe ili dužini boravka</a:t>
            </a:r>
            <a:r>
              <a:rPr lang="sr-Latn-RS" sz="28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(analiza).</a:t>
            </a:r>
          </a:p>
        </p:txBody>
      </p:sp>
    </p:spTree>
    <p:extLst>
      <p:ext uri="{BB962C8B-B14F-4D97-AF65-F5344CB8AC3E}">
        <p14:creationId xmlns:p14="http://schemas.microsoft.com/office/powerpoint/2010/main" val="9465928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916400" y="0"/>
            <a:ext cx="13633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47800" y="1181100"/>
            <a:ext cx="15011400" cy="7506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JEDINICE </a:t>
            </a: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UZORKOVANJA, POSMATRANJA I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ANALIZE</a:t>
            </a:r>
            <a:r>
              <a:rPr lang="sr-Latn-RS" sz="3200" b="1" i="1" dirty="0" smtClean="0">
                <a:solidFill>
                  <a:srgbClr val="00B0F0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sr-Latn-RS" sz="3200" b="1" i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SE, U ZAVISNOSTI OD VRSTE ISTRAŽIVANJA, MOGU RAZLIKOVATI, ALI I POKLAPATI</a:t>
            </a:r>
          </a:p>
          <a:p>
            <a:pPr lvl="0">
              <a:defRPr/>
            </a:pPr>
            <a:endParaRPr lang="sr-Latn-RS" sz="3200" b="1" dirty="0">
              <a:solidFill>
                <a:srgbClr val="00B0F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lvl="0">
              <a:defRPr/>
            </a:pP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KADA SE JEDINICE RAZLIKUJU?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  <a:defRPr/>
            </a:pP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Jedinica uzorkovanja:</a:t>
            </a:r>
            <a:r>
              <a:rPr lang="sr-Latn-RS" sz="28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svaka 100. kupovina</a:t>
            </a:r>
          </a:p>
          <a:p>
            <a:pPr marL="457200" lvl="0" indent="-457200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  <a:defRPr/>
            </a:pP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Jedinica posmatranja:</a:t>
            </a:r>
            <a:r>
              <a:rPr lang="sr-Latn-RS" sz="28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kupac koji je obavio tu kupovinu</a:t>
            </a:r>
          </a:p>
          <a:p>
            <a:pPr marL="457200" lvl="0" indent="-457200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  <a:defRPr/>
            </a:pP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Jedinica analize:</a:t>
            </a:r>
            <a:r>
              <a:rPr lang="sr-Latn-RS" sz="28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npr. profil prosečnog kupca ili tip </a:t>
            </a:r>
            <a:r>
              <a:rPr lang="sr-Latn-RS" sz="28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prodavnice</a:t>
            </a:r>
          </a:p>
          <a:p>
            <a:pPr marL="457200" lvl="0" indent="-457200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  <a:defRPr/>
            </a:pPr>
            <a:endParaRPr lang="sr-Latn-RS" sz="2800" b="1" i="1" dirty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sr-Latn-RS" sz="3200" b="1" i="1" dirty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Važno je znati od koga prikupljamo podatke – a o kome donosimo zaključke!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sr-Latn-RS" altLang="sr-Latn-R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Razlikovanje ovih jedinica je </a:t>
            </a:r>
            <a:r>
              <a:rPr lang="sr-Latn-RS" altLang="sr-Latn-RS" sz="2800" b="1" dirty="0">
                <a:solidFill>
                  <a:prstClr val="black"/>
                </a:solidFill>
                <a:latin typeface="Trebuchet MS" panose="020B0603020202020204" pitchFamily="34" charset="0"/>
              </a:rPr>
              <a:t>ključno za tačnost i interpretaciju rezultata istraživanja</a:t>
            </a:r>
            <a:endParaRPr lang="sr-Latn-RS" altLang="sr-Latn-RS" sz="28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/>
            </a:pPr>
            <a:r>
              <a:rPr lang="sr-Latn-RS" altLang="sr-Latn-R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Pravilno definisanje osigurava: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sr-Latn-RS" altLang="sr-Latn-R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Validan uzorak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sr-Latn-RS" altLang="sr-Latn-R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Pouzdanu analizu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sr-Latn-RS" altLang="sr-Latn-R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Relevantne zaključke</a:t>
            </a:r>
          </a:p>
        </p:txBody>
      </p:sp>
    </p:spTree>
    <p:extLst>
      <p:ext uri="{BB962C8B-B14F-4D97-AF65-F5344CB8AC3E}">
        <p14:creationId xmlns:p14="http://schemas.microsoft.com/office/powerpoint/2010/main" val="30157702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916400" y="0"/>
            <a:ext cx="13633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6890" y="485090"/>
            <a:ext cx="17221200" cy="9633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KADA SE JEDINICA UZORKOVANJA, POSMATRANJA I ANALIZE MOGU POKLAPATI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sr-Latn-R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Primer 1: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/>
            </a:r>
            <a:b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Turistička organizacija istražuje </a:t>
            </a: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zadovoljstvo turista u Beogradu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Jedinica uzorkovanja: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pojedinačni turisti (nasumično izabrani na aerodromu)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Jedinica posmatranja: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ti isti turisti (od njih direktno prikupljamo </a:t>
            </a:r>
            <a:r>
              <a:rPr kumimoji="0" lang="sr-Latn-R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odgovore tokom anketiranja)</a:t>
            </a:r>
            <a:endParaRPr kumimoji="0" lang="sr-Latn-R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Jedinica analize: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takođe ti turisti (na osnovu njihovih odgovora donosimo zaključke o njihovom zadovoljstvu)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ZAKLJUČAK:</a:t>
            </a:r>
            <a:r>
              <a:rPr kumimoji="0" lang="sr-Latn-R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sr-Latn-R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Svi 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pojmovi se </a:t>
            </a: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poklapaju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jer se ista osoba bira, ispituje i analizom predstavlja rezultat</a:t>
            </a:r>
            <a:r>
              <a:rPr kumimoji="0" lang="sr-Latn-R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KADA SE POJMOVI-JEDINICA UZORKOVANJA, POSMATRANJA I ANALIZE RAZLIKUJU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sr-Latn-R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Primer 2:</a:t>
            </a:r>
            <a:r>
              <a:rPr kumimoji="0" lang="sr-Latn-R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/>
            </a:r>
            <a:br>
              <a:rPr kumimoji="0" lang="sr-Latn-R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r>
              <a:rPr kumimoji="0" lang="sr-Latn-R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Istražujemo </a:t>
            </a: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koliko prosečno troše domaćinstva koja šalju decu na zimski kamp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Jedinica uzorkovanja: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domaćinstva (izabrana iz baze kamp prijava)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Jedinica posmatranja: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roditelj (od njega prikupljamo podatke)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Jedinica analize: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domaćinstvo </a:t>
            </a:r>
            <a:r>
              <a:rPr kumimoji="0" lang="sr-Latn-R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(po 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domaćinstvu računamo prosečne troškove, npr. smeštaj, prevoz, oprema</a:t>
            </a:r>
            <a:r>
              <a:rPr kumimoji="0" lang="sr-Latn-R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)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ZAKLJUČAK:</a:t>
            </a:r>
            <a:r>
              <a:rPr kumimoji="0" lang="sr-Latn-R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Pojmovi se </a:t>
            </a: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razlikuju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jer: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Biramo domaćinsatva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,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podatke uzimamo od jednog </a:t>
            </a:r>
            <a:r>
              <a:rPr kumimoji="0" lang="sr-Latn-R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člana domaćinstva, od roditelja</a:t>
            </a:r>
            <a:endParaRPr kumimoji="0" lang="sr-Latn-R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analiziramo </a:t>
            </a:r>
            <a:r>
              <a:rPr kumimoji="0" lang="sr-Latn-R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prosečnu potrošnju svih </a:t>
            </a:r>
            <a:r>
              <a:rPr kumimoji="0" lang="sr-Latn-R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domaćinstva (na osnovu dobijenih podataka)</a:t>
            </a:r>
            <a:r>
              <a:rPr kumimoji="0" lang="sr-Latn-R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  <a:endParaRPr kumimoji="0" lang="sr-Latn-R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85266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992600" y="0"/>
            <a:ext cx="12871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8200" y="1210535"/>
            <a:ext cx="15392400" cy="7602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PLAN UZORKA</a:t>
            </a:r>
            <a:r>
              <a:rPr kumimoji="0" lang="sr-Latn-R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je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ključni deo pripreme anketnog istraživanja i sačinjava se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pre početka prikupljanja podataka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Plan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uzorka mora uključiti: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Veličinu uzorka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Način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biranja članova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Stratifikaciju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(npr. po vrsti smeštaja ili regionu)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Način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procene standardnih grešaka i korekcije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KO PRIPREMA PLAN UZORKA?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Plan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uzorka formulišu: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Istraživači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(npr. tim metodologa, statističara, analitičara)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Organizacija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ili agencija koja sprovodi istraživanje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Ponekad u saradnji sa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naručiocem istraživanja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(npr. turistička organizacija, ministarstvo, NGO)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56474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85800" y="1419881"/>
            <a:ext cx="13868400" cy="6063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altLang="sr-Latn-R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KADA SE PRIPREMA PLAN UZORKA?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RS" alt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Plan uzorka se priprema nakon definisanja: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Cilja istraživanja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Ciljne populacije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Metode istraživanja (anketiranje, terensko istraživanje, online itd.)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RS" alt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Tek kada se zna </a:t>
            </a: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ko se istražuje i zašto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, može se odrediti: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Kako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će se birati uzorak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Koliko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velik treba da bude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Iz kojih izvora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se uzima (npr. baze, registri, lista turista)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RS" alt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028700" y="6830229"/>
            <a:ext cx="162306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/>
            </a:r>
            <a:b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Plan uzorka je </a:t>
            </a: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osnovni dokument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koji priprema istraživački tim </a:t>
            </a: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pre prikupljanja podataka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, kako bi obezbedili </a:t>
            </a: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reprezentativnost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, </a:t>
            </a: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validnost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i </a:t>
            </a: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pouzdanost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rezultata.</a:t>
            </a:r>
          </a:p>
        </p:txBody>
      </p:sp>
    </p:spTree>
    <p:extLst>
      <p:ext uri="{BB962C8B-B14F-4D97-AF65-F5344CB8AC3E}">
        <p14:creationId xmlns:p14="http://schemas.microsoft.com/office/powerpoint/2010/main" val="4332186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916400" y="0"/>
            <a:ext cx="13633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571500"/>
            <a:ext cx="16078200" cy="9448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PRIMER: PLAN UZORKA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Primer:</a:t>
            </a: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Turistička organizacija želi da sazna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koliko domaćinstava u Srbiji planira zimovanje u zemlji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tokom januara 2025. godine.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CILJ ISTRAŽIVANJA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: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Saznati u kojim delovima Srbije postoji najveće interesovanje za domaći zimski turizam.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KO JE U UZORKU?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/>
            </a:r>
            <a:b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Odabrana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su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domaćinstva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kao jedinice uzorkovanja – to znači da se bira, recimo, 1.000 domaćinstava širom Srbije (iz gradova, sela, različitih regiona). U svakom domaćinstvu anketira se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punoletna osoba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(npr. roditelj ili stariji član porodice) koja zna planove cele porodice.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KO NIJE U UZORKU?</a:t>
            </a:r>
            <a:endParaRPr kumimoji="0" 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Maloletnici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koji žive sami – jer nisu deo definisanog domaćinstva.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Studenti na privremenom boravku u inostranstvu.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Osobe koje trenutno borave u ustanovama (npr. bolnici, domu za stare).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ZAŠTO OVAKO?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/>
            </a:r>
            <a:b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Zato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što turističke odluke u domaćinstvima najčešće donosi stariji član porodice, i interesovanje cele porodice zavisi od ukupnih prihoda, potreba i navika svih članova zajedno</a:t>
            </a:r>
            <a:r>
              <a:rPr kumimoji="0" lang="sr-Latn-R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705565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14400" y="623590"/>
            <a:ext cx="16611600" cy="8925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+mn-cs"/>
              </a:rPr>
              <a:t>PITANJA ZA DISKUSIJU – </a:t>
            </a: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+mn-cs"/>
              </a:rPr>
              <a:t>Uzorak i </a:t>
            </a:r>
            <a:r>
              <a:rPr kumimoji="0" lang="sr-Latn-RS" sz="28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+mn-cs"/>
              </a:rPr>
              <a:t>uzorkovanje </a:t>
            </a:r>
            <a:endParaRPr kumimoji="0" lang="sr-Latn-RS" sz="28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4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Zašto je važno razlikovati uzorak od populacije?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/>
            </a:r>
            <a:b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(Kako ova razlika utiče na tumačenje rezultata istraživanja?)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Šta znači da je uzorak reprezentativan i zašto je to važno u anketnim istraživanjima?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/>
            </a:r>
            <a:b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(Kako se greške u uzorku mogu odraziti na kvalitet podataka?)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Kako biste objasnili razliku između jedinice uzorkovanja, jedinice posmatranja i jedinice analize na primeru turista u hotelima</a:t>
            </a:r>
            <a:r>
              <a:rPr kumimoji="0" lang="sr-Latn-R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?</a:t>
            </a:r>
            <a:endParaRPr kumimoji="0" lang="sr-Latn-R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r-Latn-R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Zamislite </a:t>
            </a: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da sprovodite istraživanje navika turista koji borave u privatnom smeštaju – kako biste definisali uzorak ako nemate spisak svih takvih turista?</a:t>
            </a:r>
            <a:endParaRPr kumimoji="0" lang="sr-Latn-R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Koje metode biste primenili da obezbedite što veću reprezentativnost uzorka ako istražujete zadovoljstvo turista u vašem mestu tokom letnje sezone</a:t>
            </a:r>
            <a:r>
              <a:rPr kumimoji="0" lang="sr-Latn-R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?</a:t>
            </a:r>
            <a:endParaRPr kumimoji="0" lang="sr-Latn-RS" sz="2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Kako prostorna ograničenja (npr. </a:t>
            </a:r>
            <a:r>
              <a:rPr kumimoji="0" lang="sr-Latn-R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Planinske destinacije) </a:t>
            </a: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ili vreme sprovođenja istraživanja (npr. samo jul mesec) mogu uticati na sastav uzorka?</a:t>
            </a:r>
            <a:endParaRPr kumimoji="0" lang="sr-Latn-R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Zašto čak i slučajno (probabilističko) uzorkovanje može dovesti do nereprezentativnog uzorka ako okvir uzorkovanja nije potpun</a:t>
            </a:r>
            <a:r>
              <a:rPr kumimoji="0" lang="sr-Latn-R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?</a:t>
            </a:r>
            <a:endParaRPr kumimoji="0" lang="sr-Latn-RS" sz="2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r-Latn-R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Kako </a:t>
            </a: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biste definisali uzorak u istraživanju koje se sprovodi putem QR koda postavljenog na </a:t>
            </a:r>
            <a:r>
              <a:rPr kumimoji="0" lang="sr-Latn-R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lokalnim turističkim </a:t>
            </a: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atrakcijama?</a:t>
            </a:r>
            <a:endParaRPr kumimoji="0" lang="sr-Latn-R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Da li bi vanredne okolnosti poput pandemije ili geopolitičkih kriza mogle uticati na to ko čini uzorak? Kako biste se prilagodili u takvim slučajevima</a:t>
            </a:r>
            <a:r>
              <a:rPr kumimoji="0" lang="sr-Latn-R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?</a:t>
            </a:r>
            <a:endParaRPr kumimoji="0" lang="sr-Latn-R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683867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eme1">
  <a:themeElements>
    <a:clrScheme name="Textured 7">
      <a:dk1>
        <a:srgbClr val="000000"/>
      </a:dk1>
      <a:lt1>
        <a:srgbClr val="DBDAC2"/>
      </a:lt1>
      <a:dk2>
        <a:srgbClr val="827F4C"/>
      </a:dk2>
      <a:lt2>
        <a:srgbClr val="C0BC94"/>
      </a:lt2>
      <a:accent1>
        <a:srgbClr val="AAA578"/>
      </a:accent1>
      <a:accent2>
        <a:srgbClr val="A2A4AC"/>
      </a:accent2>
      <a:accent3>
        <a:srgbClr val="EAEADD"/>
      </a:accent3>
      <a:accent4>
        <a:srgbClr val="000000"/>
      </a:accent4>
      <a:accent5>
        <a:srgbClr val="D2CFBE"/>
      </a:accent5>
      <a:accent6>
        <a:srgbClr val="92949B"/>
      </a:accent6>
      <a:hlink>
        <a:srgbClr val="5B8800"/>
      </a:hlink>
      <a:folHlink>
        <a:srgbClr val="686532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Theme1">
  <a:themeElements>
    <a:clrScheme name="Textured 7">
      <a:dk1>
        <a:srgbClr val="000000"/>
      </a:dk1>
      <a:lt1>
        <a:srgbClr val="DBDAC2"/>
      </a:lt1>
      <a:dk2>
        <a:srgbClr val="827F4C"/>
      </a:dk2>
      <a:lt2>
        <a:srgbClr val="C0BC94"/>
      </a:lt2>
      <a:accent1>
        <a:srgbClr val="AAA578"/>
      </a:accent1>
      <a:accent2>
        <a:srgbClr val="A2A4AC"/>
      </a:accent2>
      <a:accent3>
        <a:srgbClr val="EAEADD"/>
      </a:accent3>
      <a:accent4>
        <a:srgbClr val="000000"/>
      </a:accent4>
      <a:accent5>
        <a:srgbClr val="D2CFBE"/>
      </a:accent5>
      <a:accent6>
        <a:srgbClr val="92949B"/>
      </a:accent6>
      <a:hlink>
        <a:srgbClr val="5B8800"/>
      </a:hlink>
      <a:folHlink>
        <a:srgbClr val="686532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9036</TotalTime>
  <Words>2954</Words>
  <Application>Microsoft Office PowerPoint</Application>
  <PresentationFormat>Custom</PresentationFormat>
  <Paragraphs>515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35</vt:i4>
      </vt:variant>
    </vt:vector>
  </HeadingPairs>
  <TitlesOfParts>
    <vt:vector size="53" baseType="lpstr">
      <vt:lpstr>Arial</vt:lpstr>
      <vt:lpstr>Book Antiqua</vt:lpstr>
      <vt:lpstr>Bookman Old Style</vt:lpstr>
      <vt:lpstr>Calibri</vt:lpstr>
      <vt:lpstr>Century Schoolbook</vt:lpstr>
      <vt:lpstr>Courier New</vt:lpstr>
      <vt:lpstr>Lucida Sans Unicode</vt:lpstr>
      <vt:lpstr>Segoe UI Symbol</vt:lpstr>
      <vt:lpstr>Symbol</vt:lpstr>
      <vt:lpstr>Tahoma</vt:lpstr>
      <vt:lpstr>Times New Roman</vt:lpstr>
      <vt:lpstr>Trebuchet MS</vt:lpstr>
      <vt:lpstr>Verdana</vt:lpstr>
      <vt:lpstr>Wingdings</vt:lpstr>
      <vt:lpstr>1_Office Theme</vt:lpstr>
      <vt:lpstr>2_Office Theme</vt:lpstr>
      <vt:lpstr>Theme1</vt:lpstr>
      <vt:lpstr>1_Theme1</vt:lpstr>
      <vt:lpstr>UZORAK I UZORKOVANJE U ANKETNIM ISTRAŽIVANJIMA TURISTIČKOG TRŽIŠTA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Black and White Corporate Geometric Business Plan Business Presentation</dc:title>
  <dc:creator>Teodora Tosic</dc:creator>
  <cp:keywords>DAGUTGA4ku8,BAFr0oLcL60</cp:keywords>
  <cp:lastModifiedBy>Toshiba</cp:lastModifiedBy>
  <cp:revision>64</cp:revision>
  <dcterms:created xsi:type="dcterms:W3CDTF">2024-11-03T20:59:27Z</dcterms:created>
  <dcterms:modified xsi:type="dcterms:W3CDTF">2025-05-21T19:56:22Z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2024-10-22T00:00:00Z</vt:filetime>
  </property>
  <property fmtid="{D5CDD505-2E9C-101B-9397-08002B2CF9AE}" pid="3" name="Creator">
    <vt:lpwstr>Canva</vt:lpwstr>
  </property>
  <property fmtid="{D5CDD505-2E9C-101B-9397-08002B2CF9AE}" pid="4" name="LastSaved">
    <vt:filetime>2024-11-03T00:00:00Z</vt:filetime>
  </property>
</Properties>
</file>